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DM Sans Bold" charset="1" panose="00000000000000000000"/>
      <p:regular r:id="rId33"/>
    </p:embeddedFont>
    <p:embeddedFont>
      <p:font typeface="DM Sans" charset="1" panose="00000000000000000000"/>
      <p:regular r:id="rId34"/>
    </p:embeddedFont>
    <p:embeddedFont>
      <p:font typeface="Kollektif Bold" charset="1" panose="020B0604020101010102"/>
      <p:regular r:id="rId35"/>
    </p:embeddedFont>
    <p:embeddedFont>
      <p:font typeface="Kollektif" charset="1" panose="020B0604020101010102"/>
      <p:regular r:id="rId36"/>
    </p:embeddedFont>
    <p:embeddedFont>
      <p:font typeface="IBM Plex Sans Bold" charset="1" panose="020B0803050203000203"/>
      <p:regular r:id="rId40"/>
    </p:embeddedFont>
    <p:embeddedFont>
      <p:font typeface="Canva Sans" charset="1" panose="020B0503030501040103"/>
      <p:regular r:id="rId42"/>
    </p:embeddedFont>
    <p:embeddedFont>
      <p:font typeface="Canva Sans Bold" charset="1" panose="020B0803030501040103"/>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notesSlides/notesSlide2.xml" Type="http://schemas.openxmlformats.org/officeDocument/2006/relationships/notesSlide"/><Relationship Id="rId38" Target="notesSlides/notesSlide3.xml" Type="http://schemas.openxmlformats.org/officeDocument/2006/relationships/notesSlide"/><Relationship Id="rId39" Target="notesSlides/notesSlide4.xml" Type="http://schemas.openxmlformats.org/officeDocument/2006/relationships/notesSlide"/><Relationship Id="rId4" Target="theme/theme1.xml" Type="http://schemas.openxmlformats.org/officeDocument/2006/relationships/theme"/><Relationship Id="rId40" Target="fonts/font40.fntdata" Type="http://schemas.openxmlformats.org/officeDocument/2006/relationships/font"/><Relationship Id="rId41" Target="notesSlides/notesSlide5.xml" Type="http://schemas.openxmlformats.org/officeDocument/2006/relationships/notesSlide"/><Relationship Id="rId42" Target="fonts/font42.fntdata" Type="http://schemas.openxmlformats.org/officeDocument/2006/relationships/font"/><Relationship Id="rId43" Target="notesSlides/notesSlide6.xml" Type="http://schemas.openxmlformats.org/officeDocument/2006/relationships/notesSlide"/><Relationship Id="rId44" Target="notesSlides/notesSlide7.xml" Type="http://schemas.openxmlformats.org/officeDocument/2006/relationships/notesSlide"/><Relationship Id="rId45" Target="notesSlides/notesSlide8.xml" Type="http://schemas.openxmlformats.org/officeDocument/2006/relationships/notesSlide"/><Relationship Id="rId46" Target="notesSlides/notesSlide9.xml" Type="http://schemas.openxmlformats.org/officeDocument/2006/relationships/notesSlide"/><Relationship Id="rId47" Target="notesSlides/notesSlide10.xml" Type="http://schemas.openxmlformats.org/officeDocument/2006/relationships/notesSlide"/><Relationship Id="rId48" Target="notesSlides/notesSlide11.xml" Type="http://schemas.openxmlformats.org/officeDocument/2006/relationships/notesSlide"/><Relationship Id="rId49" Target="notesSlides/notesSlide12.xml" Type="http://schemas.openxmlformats.org/officeDocument/2006/relationships/notesSlide"/><Relationship Id="rId5" Target="tableStyles.xml" Type="http://schemas.openxmlformats.org/officeDocument/2006/relationships/tableStyles"/><Relationship Id="rId50" Target="notesSlides/notesSlide13.xml" Type="http://schemas.openxmlformats.org/officeDocument/2006/relationships/notesSlide"/><Relationship Id="rId51" Target="notesSlides/notesSlide14.xml" Type="http://schemas.openxmlformats.org/officeDocument/2006/relationships/notesSlide"/><Relationship Id="rId52" Target="notesSlides/notesSlide15.xml" Type="http://schemas.openxmlformats.org/officeDocument/2006/relationships/notesSlide"/><Relationship Id="rId53" Target="notesSlides/notesSlide16.xml" Type="http://schemas.openxmlformats.org/officeDocument/2006/relationships/notesSlide"/><Relationship Id="rId54" Target="notesSlides/notesSlide17.xml" Type="http://schemas.openxmlformats.org/officeDocument/2006/relationships/notesSlide"/><Relationship Id="rId55" Target="notesSlides/notesSlide18.xml" Type="http://schemas.openxmlformats.org/officeDocument/2006/relationships/notesSlide"/><Relationship Id="rId56" Target="notesSlides/notesSlide19.xml" Type="http://schemas.openxmlformats.org/officeDocument/2006/relationships/notesSlide"/><Relationship Id="rId57" Target="notesSlides/notesSlide20.xml" Type="http://schemas.openxmlformats.org/officeDocument/2006/relationships/notesSlide"/><Relationship Id="rId58" Target="fonts/font58.fntdata" Type="http://schemas.openxmlformats.org/officeDocument/2006/relationships/font"/><Relationship Id="rId59" Target="notesSlides/notesSlide21.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Evening, everyone.</a:t>
            </a:r>
          </a:p>
          <a:p>
            <a:r>
              <a:rPr lang="en-US"/>
              <a:t>We are group 6 and we are presenting on the topic, "Unlocking current opportunities in business analytics" </a:t>
            </a:r>
          </a:p>
          <a:p>
            <a:r>
              <a:rPr lang="en-US"/>
              <a:t/>
            </a:r>
          </a:p>
          <a:p>
            <a:r>
              <a:rPr lang="en-US"/>
              <a:t>As aspiring business analysts, we chose this project to focus specifically on business analytics. During our discussions, the whole group agreed that we wanted to work on business analyst roles, as it's the career path we all aim to pursue.</a:t>
            </a:r>
          </a:p>
          <a:p>
            <a:r>
              <a:rPr lang="en-US"/>
              <a:t/>
            </a:r>
          </a:p>
          <a:p>
            <a:r>
              <a:rPr lang="en-US"/>
              <a:t>This project reflects our interest in business analytics and gives us valuable insights for our future careers.</a:t>
            </a:r>
          </a:p>
          <a:p>
            <a:r>
              <a:rPr lang="en-US"/>
              <a:t/>
            </a:r>
          </a:p>
          <a:p>
            <a:r>
              <a:rPr lang="en-US"/>
              <a:t>Since health tech is growing rapidly, we also looked into business analyst roles in the healthcare industry. We'll go into more detail about this later in the presentation.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so here if you look at the graph </a:t>
            </a:r>
          </a:p>
          <a:p>
            <a:r>
              <a:rPr lang="en-US"/>
              <a:t>The correlation between experience level and salary for Business Analyst roles shows a clear trend: higher experience levels generally lead to higher salaries. The box plot indicates that individuals with 5-10 years of experience have the highest median salary, while those with 3-5 years follow closely behind. In contrast, entry-level positions (0-3 years) offer the lowest salary range. Additionally, there is more variation in salaries at the higher experience levels, particularly for those with 5-10 years of experience, suggesting that factors such as specialized skills and responsibilities significantly impact compensation. When presenting, emphasize the importance of experience in determining salary and the wider salary range for more experienced analysts.</a:t>
            </a:r>
          </a:p>
          <a:p>
            <a:r>
              <a:rPr lang="en-US"/>
              <a:t/>
            </a:r>
          </a:p>
          <a:p>
            <a:r>
              <a:rPr lang="en-US"/>
              <a:t>Are there any anomalies, such as mid-level experience earning more than senior-level roles in some cases?"</a:t>
            </a:r>
          </a:p>
          <a:p>
            <a:r>
              <a:rPr lang="en-US"/>
              <a:t/>
            </a:r>
          </a:p>
          <a:p>
            <a:r>
              <a:rPr lang="en-US"/>
              <a:t>There can be anomalies where mid-level Business Analysts earn more than senior-level roles due to specific demand for certain skills, budget constraints within companies, or market dynamics favoring mid-level positions. These cases highlight that salary structures are influenced by factors beyond experience alone. Understanding these nuances is essential for navigating salary expectations in the field.</a:t>
            </a:r>
          </a:p>
          <a:p>
            <a:r>
              <a:rPr lang="en-US"/>
              <a:t/>
            </a:r>
          </a:p>
          <a:p>
            <a:r>
              <a:rPr lang="en-US"/>
              <a:t>Having analyzed how job flexibility impacts salaries and the geographic variations in compensation, let's now explore how experience levels influence salary ranges. We'll examine how the salary trajectories differ based on experience for Business Analysts, highlighting the correlation between years of experience and earning potential."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we'll explore the dynamic landscape of salary trends across various industries. By examining the fluctuations in average salaries over time, we can gain valuable insights into how market conditions and industry demands influence compensation for Business Analysts."</a:t>
            </a:r>
          </a:p>
          <a:p>
            <a:r>
              <a:rPr lang="en-US"/>
              <a:t/>
            </a:r>
          </a:p>
          <a:p>
            <a:r>
              <a:rPr lang="en-US"/>
              <a:t>The salary trends across industries exhibit notable fluctuations over time, as illustrated by the graph. Average salaries vary widely, with peaks exceeding $110,000 and dips falling below $80,000. Importantly, there is no  long-term upward or downward trend; instead, salaries oscillate frequently without a clear pattern of consistent growth or decline. </a:t>
            </a:r>
          </a:p>
          <a:p>
            <a:r>
              <a:rPr lang="en-US"/>
              <a:t/>
            </a:r>
          </a:p>
          <a:p>
            <a:r>
              <a:rPr lang="en-US"/>
              <a:t>In conclusion, the analysis reveals that salary trends are marked by significant fluctuations, with no clear long-term pattern of growth or decline. Understanding these trends is crucial for professionals navigating their careers, as they highlight the importance of staying informed about industry changes and economic factors that may impact earning potential."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Title: Salary Trends by Industry Over Time</a:t>
            </a:r>
          </a:p>
          <a:p>
            <a:r>
              <a:rPr lang="en-US"/>
              <a:t/>
            </a:r>
          </a:p>
          <a:p>
            <a:r>
              <a:rPr lang="en-US"/>
              <a:t>Opening:</a:t>
            </a:r>
          </a:p>
          <a:p>
            <a:r>
              <a:rPr lang="en-US"/>
              <a:t/>
            </a:r>
          </a:p>
          <a:p>
            <a:r>
              <a:rPr lang="en-US"/>
              <a:t>"Let's take a look at how salary trends vary across different industries over time."</a:t>
            </a:r>
          </a:p>
          <a:p>
            <a:r>
              <a:rPr lang="en-US"/>
              <a:t>Analysis of Plot:</a:t>
            </a:r>
          </a:p>
          <a:p>
            <a:r>
              <a:rPr lang="en-US"/>
              <a:t/>
            </a:r>
          </a:p>
          <a:p>
            <a:r>
              <a:rPr lang="en-US"/>
              <a:t>"As you can see from this graph, it's quite dense and cluttered, with many lines overlapping."</a:t>
            </a:r>
          </a:p>
          <a:p>
            <a:r>
              <a:rPr lang="en-US"/>
              <a:t>"The overlapping data points make it difficult to identify clear patterns for individual industries."</a:t>
            </a:r>
          </a:p>
          <a:p>
            <a:r>
              <a:rPr lang="en-US"/>
              <a:t>"This type of complexity highlights how salary trends fluctuate in various industries, but at the same time, the data doesn't allow us to pinpoint specific insights due to its crowded nature."</a:t>
            </a:r>
          </a:p>
          <a:p>
            <a:r>
              <a:rPr lang="en-US"/>
              <a:t>Key Points:</a:t>
            </a:r>
          </a:p>
          <a:p>
            <a:r>
              <a:rPr lang="en-US"/>
              <a:t/>
            </a:r>
          </a:p>
          <a:p>
            <a:r>
              <a:rPr lang="en-US"/>
              <a:t>"When analyzing trends across multiple industries like this, the noise in the data makes it hard to determine whether salaries are increasing, decreasing, or remaining stable in specific sectors."</a:t>
            </a:r>
          </a:p>
          <a:p>
            <a:r>
              <a:rPr lang="en-US"/>
              <a:t>"The web of lines here illustrates that each industry’s salary trends are influenced by various factors like demand, economic conditions, and industry-specific challenges, but the cluttered view makes it hard to draw concrete conclusions."</a:t>
            </a:r>
          </a:p>
          <a:p>
            <a:r>
              <a:rPr lang="en-US"/>
              <a:t>Transition:</a:t>
            </a:r>
          </a:p>
          <a:p>
            <a:r>
              <a:rPr lang="en-US"/>
              <a:t/>
            </a:r>
          </a:p>
          <a:p>
            <a:r>
              <a:rPr lang="en-US"/>
              <a:t>"Because of this complexity and the difficulty in interpreting these salary trends visually, let's focus on a specific industry to provide clearer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narrow our focus to the healthcare industry, which offers us a more detailed and actionable perspective on salary trends."</a:t>
            </a:r>
          </a:p>
          <a:p>
            <a:r>
              <a:rPr lang="en-US"/>
              <a:t/>
            </a:r>
          </a:p>
          <a:p>
            <a:r>
              <a:rPr lang="en-US"/>
              <a:t>"By focusing on one industry, we can analyze trends more effectively and draw meaningful insights."</a:t>
            </a:r>
          </a:p>
          <a:p>
            <a:r>
              <a:rPr lang="en-US"/>
              <a:t/>
            </a:r>
          </a:p>
          <a:p>
            <a:r>
              <a:rPr lang="en-US"/>
              <a:t>"The healthcare industry has been particularly volatile in recent months, with many factors such as technological advancements, workforce shortages, and policy changes contributing to salary fluctuations."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Overview:</a:t>
            </a:r>
          </a:p>
          <a:p>
            <a:r>
              <a:rPr lang="en-US"/>
              <a:t/>
            </a:r>
          </a:p>
          <a:p>
            <a:r>
              <a:rPr lang="en-US"/>
              <a:t>"This graph illustrates the salary trends in the healthcare industry from June to October 2024, and it offers us some fascinating insights into how compensation has evolved."</a:t>
            </a:r>
          </a:p>
          <a:p>
            <a:r>
              <a:rPr lang="en-US"/>
              <a:t>Key Points:</a:t>
            </a:r>
          </a:p>
          <a:p>
            <a:r>
              <a:rPr lang="en-US"/>
              <a:t/>
            </a:r>
          </a:p>
          <a:p>
            <a:r>
              <a:rPr lang="en-US"/>
              <a:t>Early Peak:</a:t>
            </a:r>
          </a:p>
          <a:p>
            <a:r>
              <a:rPr lang="en-US"/>
              <a:t>"Notice that around June 2024, there's a sharp spike in salaries, with compensation reaching over $100,000."</a:t>
            </a:r>
          </a:p>
          <a:p>
            <a:r>
              <a:rPr lang="en-US"/>
              <a:t>"This early peak might be attributed to a range of factors, such as increased demand for healthcare professionals, perhaps due to pandemic recovery, or shifts in healthcare policy that created salary surges for specialized roles."</a:t>
            </a:r>
          </a:p>
          <a:p>
            <a:r>
              <a:rPr lang="en-US"/>
              <a:t>Volatility in Salaries:</a:t>
            </a:r>
          </a:p>
          <a:p>
            <a:r>
              <a:rPr lang="en-US"/>
              <a:t>"However, this initial peak is followed by a significant dip and then a series of erratic fluctuations throughout the rest of the period."</a:t>
            </a:r>
          </a:p>
          <a:p>
            <a:r>
              <a:rPr lang="en-US"/>
              <a:t>"The volatility suggests that the healthcare industry has been facing an unstable compensation environment. Factors such as changes in healthcare regulations, workforce shortages, or the introduction of new technologies could be driving these sharp fluctuations."</a:t>
            </a:r>
          </a:p>
          <a:p>
            <a:r>
              <a:rPr lang="en-US"/>
              <a:t>"Frequent ups and downs indicate that while there are opportunities for higher compensation, the overall industry faces uncertainty, likely reflecting the rapid changes happening within healthcare today."</a:t>
            </a:r>
          </a:p>
          <a:p>
            <a:r>
              <a:rPr lang="en-US"/>
              <a:t/>
            </a:r>
          </a:p>
          <a:p>
            <a:r>
              <a:rPr lang="en-US"/>
              <a:t>"While we've seen the overall salary trends in healthcare fluctuate dramatically, it's also important to understand how job types—specifically remote vs onsite roles—impact salaries and how experience plays a part in shaping these dynamics."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Title: Salary Distribution in Healthcare Roles (Remote vs Onsite)</a:t>
            </a:r>
          </a:p>
          <a:p>
            <a:r>
              <a:rPr lang="en-US"/>
              <a:t/>
            </a:r>
          </a:p>
          <a:p>
            <a:r>
              <a:rPr lang="en-US"/>
              <a:t>Introduction:</a:t>
            </a:r>
          </a:p>
          <a:p>
            <a:r>
              <a:rPr lang="en-US"/>
              <a:t/>
            </a:r>
          </a:p>
          <a:p>
            <a:r>
              <a:rPr lang="en-US"/>
              <a:t>"Now, let’s dive deeper into a crucial comparison: the difference in salaries between remote and onsite roles in the healthcare industry, and how these are influenced by experience levels."</a:t>
            </a:r>
          </a:p>
          <a:p>
            <a:r>
              <a:rPr lang="en-US"/>
              <a:t>Remote Roles:</a:t>
            </a:r>
          </a:p>
          <a:p>
            <a:r>
              <a:rPr lang="en-US"/>
              <a:t/>
            </a:r>
          </a:p>
          <a:p>
            <a:r>
              <a:rPr lang="en-US"/>
              <a:t>"What we can see here is that remote roles are primarily dominated by employees with 3-5 years of experience. They tend to be clustered around the higher salary range—some crossing the $100,000 mark."</a:t>
            </a:r>
          </a:p>
          <a:p>
            <a:r>
              <a:rPr lang="en-US"/>
              <a:t>"Interestingly, while employees with 0-3 years of experience are also present in remote roles, they tend to earn significantly less, sitting mostly in the $60,000-$80,000 range."</a:t>
            </a:r>
          </a:p>
          <a:p>
            <a:r>
              <a:rPr lang="en-US"/>
              <a:t>"One thing to note is the absence of many highly experienced professionals—those with 5-10 years of experience—in remote roles. This could indicate that senior positions in healthcare may still be largely onsite or that those roles demand physical presence due to their nature."</a:t>
            </a:r>
          </a:p>
          <a:p>
            <a:r>
              <a:rPr lang="en-US"/>
              <a:t>Onsite Roles:</a:t>
            </a:r>
          </a:p>
          <a:p>
            <a:r>
              <a:rPr lang="en-US"/>
              <a:t/>
            </a:r>
          </a:p>
          <a:p>
            <a:r>
              <a:rPr lang="en-US"/>
              <a:t>"Onsite jobs present a slightly different picture. We see fewer data points overall, but the representation is more balanced across all three experience levels."</a:t>
            </a:r>
          </a:p>
          <a:p>
            <a:r>
              <a:rPr lang="en-US"/>
              <a:t>"While those with 3-5 years of experience still occupy the higher salary ranges, it’s notable that there are fewer onsite professionals earning above $100,000 compared to remote roles."</a:t>
            </a:r>
          </a:p>
          <a:p>
            <a:r>
              <a:rPr lang="en-US"/>
              <a:t>"Employees with 0-3 years of experience in onsite roles tend to cluster around the lower end of the salary spectrum, below $80,000."</a:t>
            </a:r>
          </a:p>
          <a:p>
            <a:r>
              <a:rPr lang="en-US"/>
              <a:t>Key Insights:</a:t>
            </a:r>
          </a:p>
          <a:p>
            <a:r>
              <a:rPr lang="en-US"/>
              <a:t/>
            </a:r>
          </a:p>
          <a:p>
            <a:r>
              <a:rPr lang="en-US"/>
              <a:t>"This contrast indicates that remote roles in healthcare offer a wider range of high-paying opportunities, particularly for mid-level professionals with 3-5 years of experience. Meanwhile, onsite roles, while balanced, may offer slightly less in terms of high compensation, especially for less experienced individuals."</a:t>
            </a:r>
          </a:p>
          <a:p>
            <a:r>
              <a:rPr lang="en-US"/>
              <a:t/>
            </a:r>
          </a:p>
          <a:p>
            <a:r>
              <a:rPr lang="en-US"/>
              <a:t>Closing:</a:t>
            </a:r>
          </a:p>
          <a:p>
            <a:r>
              <a:rPr lang="en-US"/>
              <a:t/>
            </a:r>
          </a:p>
          <a:p>
            <a:r>
              <a:rPr lang="en-US"/>
              <a:t>"This distinction between remote and onsite roles highlights how healthcare, as a rapidly evolving industry, is adapting to flexible work environments, and that certain experience levels are benefiting more than others in this shift."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that we've explored the salary implications for remote and onsite healthcare roles, let's take a look at how different job types—remote, hybrid, and onsite—are distributed across the industry, which can provide deeper insights into the shift in work environments."</a:t>
            </a:r>
          </a:p>
          <a:p>
            <a:r>
              <a:rPr lang="en-US"/>
              <a:t/>
            </a:r>
          </a:p>
          <a:p>
            <a:r>
              <a:rPr lang="en-US"/>
              <a:t>Analysis of Job Types Distribution:</a:t>
            </a:r>
          </a:p>
          <a:p>
            <a:r>
              <a:rPr lang="en-US"/>
              <a:t/>
            </a:r>
          </a:p>
          <a:p>
            <a:r>
              <a:rPr lang="en-US"/>
              <a:t>Remote Role Dominance:</a:t>
            </a:r>
          </a:p>
          <a:p>
            <a:r>
              <a:rPr lang="en-US"/>
              <a:t/>
            </a:r>
          </a:p>
          <a:p>
            <a:r>
              <a:rPr lang="en-US"/>
              <a:t>"The first thing that stands out is that 58.5% of roles are remote. This clearly reflects a growing trend in the healthcare industry where many administrative, technical, and analytical roles have transitioned to remote work."</a:t>
            </a:r>
          </a:p>
          <a:p>
            <a:r>
              <a:rPr lang="en-US"/>
              <a:t>"This shift is likely driven by advancements in digital health technologies and improvements in remote-working infrastructure, allowing healthcare professionals to perform tasks efficiently without being physically present in traditional healthcare settings."</a:t>
            </a:r>
          </a:p>
          <a:p>
            <a:r>
              <a:rPr lang="en-US"/>
              <a:t>Significant Hybrid Presence:</a:t>
            </a:r>
          </a:p>
          <a:p>
            <a:r>
              <a:rPr lang="en-US"/>
              <a:t/>
            </a:r>
          </a:p>
          <a:p>
            <a:r>
              <a:rPr lang="en-US"/>
              <a:t>"Another key observation is the 32.1% representation of hybrid roles. This significant portion indicates that many companies are still valuing a mix of in-office and remote work. This could be due to the need for team collaboration or certain healthcare roles that require some level of onsite interaction, particularly in clinical settings where patient care is involved."</a:t>
            </a:r>
          </a:p>
          <a:p>
            <a:r>
              <a:rPr lang="en-US"/>
              <a:t>"Hybrid roles likely reflect the flexibility required in healthcare to maintain both in-person patient engagement and the increasing reliance on digital solutions."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Onsite Roles:</a:t>
            </a:r>
          </a:p>
          <a:p>
            <a:r>
              <a:rPr lang="en-US"/>
              <a:t/>
            </a:r>
          </a:p>
          <a:p>
            <a:r>
              <a:rPr lang="en-US"/>
              <a:t>"Finally, 9.4% of roles are purely onsite, which is expected to remain a necessity for direct patient care or roles that require physical presence, such as surgeries or hands-on clinical procedures."</a:t>
            </a:r>
          </a:p>
          <a:p>
            <a:r>
              <a:rPr lang="en-US"/>
              <a:t>Conclusion:</a:t>
            </a:r>
          </a:p>
          <a:p>
            <a:r>
              <a:rPr lang="en-US"/>
              <a:t/>
            </a:r>
          </a:p>
          <a:p>
            <a:r>
              <a:rPr lang="en-US"/>
              <a:t>"This distribution tells us that the healthcare industry is adapting to modern work environments, with a strong inclination toward remote and hybrid roles. However, the presence of onsite roles shows that physical interaction in healthcare will always have its place."</a:t>
            </a:r>
          </a:p>
          <a:p>
            <a:r>
              <a:rPr lang="en-US"/>
              <a:t/>
            </a:r>
          </a:p>
          <a:p>
            <a:r>
              <a:rPr lang="en-US"/>
              <a:t>"In summary, we’ve explored various aspects of salary trends and job type distributions within the healthcare industry. We saw how volatile the industry can be, with remote roles gaining prominence, hybrid roles balancing flexibility, and onsite roles maintaining relevance for direct patient care."</a:t>
            </a:r>
          </a:p>
          <a:p>
            <a:r>
              <a:rPr lang="en-US"/>
              <a:t>"The overall shift towards remote and hybrid models speaks to the growing reliance on technology and the need for a flexible workforce to meet both operational and healthcare demands."</a:t>
            </a:r>
          </a:p>
          <a:p>
            <a:r>
              <a:rPr lang="en-US"/>
              <a:t/>
            </a:r>
          </a:p>
          <a:p>
            <a:r>
              <a:rPr lang="en-US"/>
              <a:t>"Now that we’ve laid the groundwork for understanding the current job landscape in healthcare, it's time to explore how technology, specifically AI applications, is revolutionizing this sector. Let’s take a look at how AI is being integrated into healthcare and the vast opportunities it offers."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Artificial Intelligence (AI) is the ability of machines to perform tasks that typically require human intelligence. </a:t>
            </a:r>
          </a:p>
          <a:p>
            <a:r>
              <a:rPr lang="en-US"/>
              <a:t/>
            </a:r>
          </a:p>
          <a:p>
            <a:r>
              <a:rPr lang="en-US"/>
              <a:t>This includes learning from data, understanding language, and recognizing images. AI helps improve efficiency and decision-making by automating tasks and analyzing large amounts of information.</a:t>
            </a:r>
          </a:p>
          <a:p>
            <a:r>
              <a:rPr lang="en-US"/>
              <a:t/>
            </a:r>
          </a:p>
          <a:p>
            <a:r>
              <a:rPr lang="en-US"/>
              <a:t> In web scraping, AI can make the process smarter by adapting to changes in websites and extracting valuable data more effectively. </a:t>
            </a:r>
          </a:p>
          <a:p>
            <a:r>
              <a:rPr lang="en-US"/>
              <a:t/>
            </a:r>
          </a:p>
          <a:p>
            <a:r>
              <a:rPr lang="en-US"/>
              <a:t>Overall, AI enhances how we use technology to solve problems and make our lives easier.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Web scraping is the automated process of extracting data from websites, allowing users to gather specific information for various applications, such as market research and data analysis. It involves techniques like HTML parsing, web crawling, and using APIs to access structured data. Various tools and libraries, such as Scrapy and Selenium, facilitate this process, especially for dynamic content. </a:t>
            </a:r>
          </a:p>
          <a:p>
            <a:r>
              <a:rPr lang="en-US"/>
              <a:t> The extracted data can be saved in formats like CSV or JSON for further analysis and utilization.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Project Workflow:</a:t>
            </a:r>
          </a:p>
          <a:p>
            <a:r>
              <a:rPr lang="en-US"/>
              <a:t>to give an overview of our project workflow, we followed a structured timeline</a:t>
            </a:r>
          </a:p>
          <a:p>
            <a:r>
              <a:rPr lang="en-US"/>
              <a:t/>
            </a:r>
          </a:p>
          <a:p>
            <a:r>
              <a:rPr lang="en-US"/>
              <a:t>Defining Objectives:</a:t>
            </a:r>
          </a:p>
          <a:p>
            <a:r>
              <a:rPr lang="en-US"/>
              <a:t>We started by setting clear goals, focusing on salary differences across industries for Business Analyst roles. </a:t>
            </a:r>
          </a:p>
          <a:p>
            <a:r>
              <a:rPr lang="en-US"/>
              <a:t/>
            </a:r>
          </a:p>
          <a:p>
            <a:r>
              <a:rPr lang="en-US"/>
              <a:t>Data Collection:</a:t>
            </a:r>
          </a:p>
          <a:p>
            <a:r>
              <a:rPr lang="en-US"/>
              <a:t>Next, we gathered data from BusinessAnalyst.com using web scraping. </a:t>
            </a:r>
          </a:p>
          <a:p>
            <a:r>
              <a:rPr lang="en-US"/>
              <a:t/>
            </a:r>
          </a:p>
          <a:p>
            <a:r>
              <a:rPr lang="en-US"/>
              <a:t>Data Exploration:</a:t>
            </a:r>
          </a:p>
          <a:p>
            <a:r>
              <a:rPr lang="en-US"/>
              <a:t>In this phase, we cleaned and organized the data. We standardized salaries, handled missing values, and used methods like IQR to remove outliers, ensuring a reliable dataset for analysis.</a:t>
            </a:r>
          </a:p>
          <a:p>
            <a:r>
              <a:rPr lang="en-US"/>
              <a:t/>
            </a:r>
          </a:p>
          <a:p>
            <a:r>
              <a:rPr lang="en-US"/>
              <a:t>Data Visualization:</a:t>
            </a:r>
          </a:p>
          <a:p>
            <a:r>
              <a:rPr lang="en-US"/>
              <a:t>We then visualized the data using tools like Matplotlib and Seaborn. </a:t>
            </a:r>
          </a:p>
          <a:p>
            <a:r>
              <a:rPr lang="en-US"/>
              <a:t/>
            </a:r>
          </a:p>
          <a:p>
            <a:r>
              <a:rPr lang="en-US"/>
              <a:t>Analysis:</a:t>
            </a:r>
          </a:p>
          <a:p>
            <a:r>
              <a:rPr lang="en-US"/>
              <a:t>After visualizing, we analyzed the insights. We examined which industries offered the highest salaries, how job location impacted earnings, and the correlation between experience and salary.</a:t>
            </a:r>
          </a:p>
          <a:p>
            <a:r>
              <a:rPr lang="en-US"/>
              <a:t/>
            </a:r>
          </a:p>
          <a:p>
            <a:r>
              <a:rPr lang="en-US"/>
              <a:t>AI Applications:</a:t>
            </a:r>
          </a:p>
          <a:p>
            <a:r>
              <a:rPr lang="en-US"/>
              <a:t>Lastly, we explored how AI can be applied to automate data collection, cleaning, and analysis. We'll discuss this more later in the presentation.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AI application in web scraping and the future of web scraping.</a:t>
            </a:r>
          </a:p>
          <a:p>
            <a:r>
              <a:rPr lang="en-US"/>
              <a:t>As we know, AI is revolutionizing web scraping, making it more efficient and adaptable to increasingly complex websites. Here are some ways AI is being applied to web scraping, along with future trends:</a:t>
            </a:r>
          </a:p>
          <a:p>
            <a:r>
              <a:rPr lang="en-US"/>
              <a:t/>
            </a:r>
          </a:p>
          <a:p>
            <a:r>
              <a:rPr lang="en-US"/>
              <a:t>Natural Language Processing (NLP): AI can use NLP to extract meaningful data from unstructured text, such as articles, reviews, or social media posts. This helps make sense of the content beyond basic HTML parsing.</a:t>
            </a:r>
          </a:p>
          <a:p>
            <a:r>
              <a:rPr lang="en-US"/>
              <a:t/>
            </a:r>
          </a:p>
          <a:p>
            <a:r>
              <a:rPr lang="en-US"/>
              <a:t>AI for Data Cleaning and Structuring:  </a:t>
            </a:r>
          </a:p>
          <a:p>
            <a:r>
              <a:rPr lang="en-US"/>
              <a:t>AI scrapers can automatically clean and normalize data during extraction, converting messy or inconsistent data into structured, ready-to-use datasets, minimizing manual intervention.</a:t>
            </a:r>
          </a:p>
          <a:p>
            <a:r>
              <a:rPr lang="en-US"/>
              <a:t/>
            </a:r>
          </a:p>
          <a:p>
            <a:r>
              <a:rPr lang="en-US"/>
              <a:t>Intelligent Automation and Learning: </a:t>
            </a:r>
          </a:p>
          <a:p>
            <a:r>
              <a:rPr lang="en-US"/>
              <a:t>Machine learning models are being trained to detect changes in website structures and adapt scraping techniques automatically, making the scraping process more resilient to frequent changes in website code.</a:t>
            </a:r>
          </a:p>
          <a:p>
            <a:r>
              <a:rPr lang="en-US"/>
              <a:t/>
            </a:r>
          </a:p>
          <a:p>
            <a:r>
              <a:rPr lang="en-US"/>
              <a:t>Future of Web Scraping with AI:</a:t>
            </a:r>
          </a:p>
          <a:p>
            <a:r>
              <a:rPr lang="en-US"/>
              <a:t>Autonomous Scrapers: Self-learning systems adapt and improve over time.</a:t>
            </a:r>
          </a:p>
          <a:p>
            <a:r>
              <a:rPr lang="en-US"/>
              <a:t/>
            </a:r>
          </a:p>
          <a:p>
            <a:r>
              <a:rPr lang="en-US"/>
              <a:t>Real-Time Extraction: AI enables instant data extraction and actionable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visualization helps by simplifying complex data, enabling users to quickly identify trends, patterns, and outliers. It enhances understanding and retention of information, facilitating better decision-making and communication among stakeholders. Additionally, visual representations make data more accessible, allowing non-technical users to engage with and interpret insights effectively.</a:t>
            </a:r>
          </a:p>
          <a:p>
            <a:r>
              <a:rPr lang="en-US"/>
              <a:t/>
            </a:r>
          </a:p>
          <a:p>
            <a:r>
              <a:rPr lang="en-US"/>
              <a:t>Automated Insights: AI enhances dashboards by detecting patterns and generating visuals or narratives automatically.</a:t>
            </a:r>
          </a:p>
          <a:p>
            <a:r>
              <a:rPr lang="en-US"/>
              <a:t/>
            </a:r>
          </a:p>
          <a:p>
            <a:r>
              <a:rPr lang="en-US"/>
              <a:t>Future of Immersive Visualization:</a:t>
            </a:r>
          </a:p>
          <a:p>
            <a:r>
              <a:rPr lang="en-US"/>
              <a:t/>
            </a:r>
          </a:p>
          <a:p>
            <a:r>
              <a:rPr lang="en-US"/>
              <a:t>This evolution aims to make data more accessible and engaging, fostering a deeper understanding of complex datasets.</a:t>
            </a:r>
          </a:p>
          <a:p>
            <a:r>
              <a:rPr lang="en-US"/>
              <a:t/>
            </a:r>
          </a:p>
          <a:p>
            <a:r>
              <a:rPr lang="en-US"/>
              <a:t>Real-Time Visualization: AI processes live data for dynamic, real-time insights, crucial in sectors like finance and IoT.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primary goal of our project was to evaluate salary differences across industries for Business Analyst roles.</a:t>
            </a:r>
          </a:p>
          <a:p>
            <a:r>
              <a:rPr lang="en-US"/>
              <a:t/>
            </a:r>
          </a:p>
          <a:p>
            <a:r>
              <a:rPr lang="en-US"/>
              <a:t>Specifically, we focused on analyzing the relationship between salary, experience, industry, and job location.</a:t>
            </a:r>
          </a:p>
          <a:p>
            <a:r>
              <a:rPr lang="en-US"/>
              <a:t/>
            </a:r>
          </a:p>
          <a:p>
            <a:r>
              <a:rPr lang="en-US"/>
              <a:t>Another key objective was to understand how job type—whether it’s remote, hybrid, or onsite—affects salary, as well as analyzing salary variations based on different locations.</a:t>
            </a:r>
          </a:p>
          <a:p>
            <a:r>
              <a:rPr lang="en-US"/>
              <a:t/>
            </a:r>
          </a:p>
          <a:p>
            <a:r>
              <a:rPr lang="en-US"/>
              <a:t>Our aim was to uncover insights that could help job seekers and employers alike in making more informed decisions about salary expectations in the Business Analyst field.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briefly go over our approach.</a:t>
            </a:r>
          </a:p>
          <a:p>
            <a:r>
              <a:rPr lang="en-US"/>
              <a:t/>
            </a:r>
          </a:p>
          <a:p>
            <a:r>
              <a:rPr lang="en-US"/>
              <a:t>The data was collected through web scraping from BusinessAnalyst.com, where we specifically focused on job roles for Business Analysts across various industries.</a:t>
            </a:r>
          </a:p>
          <a:p>
            <a:r>
              <a:rPr lang="en-US"/>
              <a:t/>
            </a:r>
          </a:p>
          <a:p>
            <a:r>
              <a:rPr lang="en-US"/>
              <a:t>We used Python libraries to automate the extraction of relevant data, which allowed us to gather large amounts of information efficiently.</a:t>
            </a:r>
          </a:p>
          <a:p>
            <a:r>
              <a:rPr lang="en-US"/>
              <a:t/>
            </a:r>
          </a:p>
          <a:p>
            <a:r>
              <a:rPr lang="en-US"/>
              <a:t>This approach helped us analyze the correlation between salary and factors like location, industry, and job type.</a:t>
            </a:r>
          </a:p>
          <a:p>
            <a:r>
              <a:rPr lang="en-US"/>
              <a:t/>
            </a:r>
          </a:p>
          <a:p>
            <a:r>
              <a:rPr lang="en-US"/>
              <a:t>Our analysis then focused on providing clear insights into how these factors influence salary variations across different sectors.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During the data exploration phase, we focused on preparing the dataset for analysis:</a:t>
            </a:r>
          </a:p>
          <a:p>
            <a:r>
              <a:rPr lang="en-US"/>
              <a:t/>
            </a:r>
          </a:p>
          <a:p>
            <a:r>
              <a:rPr lang="en-US"/>
              <a:t>First, we cleaned the Salary column by parsing the minimum and maximum salary values and then calculated the average salary for each job.</a:t>
            </a:r>
          </a:p>
          <a:p>
            <a:r>
              <a:rPr lang="en-US"/>
              <a:t/>
            </a:r>
          </a:p>
          <a:p>
            <a:r>
              <a:rPr lang="en-US"/>
              <a:t>We standardized the Location field by extracting city names and handling entries marked as "Remote."</a:t>
            </a:r>
          </a:p>
          <a:p>
            <a:r>
              <a:rPr lang="en-US"/>
              <a:t/>
            </a:r>
          </a:p>
          <a:p>
            <a:r>
              <a:rPr lang="en-US"/>
              <a:t>To ensure the accuracy of our analysis, we applied the Interquartile Range (IQR) method to remove outliers from the salary data.</a:t>
            </a:r>
          </a:p>
          <a:p>
            <a:r>
              <a:rPr lang="en-US"/>
              <a:t/>
            </a:r>
          </a:p>
          <a:p>
            <a:r>
              <a:rPr lang="en-US"/>
              <a:t>This process allowed us to retain only the most relevant and clean data for further exploration.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we’ll explore some important questions on Which industries pay the most for Business Analysts, and what factors affect these salary differences? Knowing where the highest-paying jobs are can help professionals make better career choices. Let’s start by looking at the top-paying industries and what drives these salary differences </a:t>
            </a:r>
          </a:p>
          <a:p>
            <a:r>
              <a:rPr lang="en-US"/>
              <a:t/>
            </a:r>
          </a:p>
          <a:p>
            <a:r>
              <a:rPr lang="en-US"/>
              <a:t>Which industries offer the highest salaries for the Business Analyst roles?</a:t>
            </a:r>
          </a:p>
          <a:p>
            <a:r>
              <a:rPr lang="en-US"/>
              <a:t/>
            </a:r>
          </a:p>
          <a:p>
            <a:r>
              <a:rPr lang="en-US"/>
              <a:t>For Business Analyst roles, the industries offering the highest average salaries include crypto, automotive, and tech, reflecting their strong demand for analytical skills and innovation. Industries such as healthcare, financial services, and consulting fall in the mid-range, offering competitive but more standardized compensation. In contrast, sectors like energy and recruitment tend to offer lower average salaries for Business Analysts, possibly due to less emphasis on data-driven roles compared to other industries.</a:t>
            </a:r>
          </a:p>
          <a:p>
            <a:r>
              <a:rPr lang="en-US"/>
              <a:t>What factors could be driving the differences in salary across industries—such as skills required or demand for analysts?"</a:t>
            </a:r>
          </a:p>
          <a:p>
            <a:r>
              <a:rPr lang="en-US"/>
              <a:t/>
            </a:r>
          </a:p>
          <a:p>
            <a:r>
              <a:rPr lang="en-US"/>
              <a:t>Salary differences across industries are driven by the specific skills required, with sectors like crypto, automotive, and tech demanding advanced technical expertise. Fast-growing industries also need more data-driven insights, pushing salaries higher. Additionally, higher profit margins in certain sectors allow for more competitive compensation for Business Analysts.</a:t>
            </a:r>
          </a:p>
          <a:p>
            <a:r>
              <a:rPr lang="en-US"/>
              <a:t/>
            </a:r>
          </a:p>
          <a:p>
            <a:r>
              <a:rPr lang="en-US"/>
              <a:t>"Now that we've examined the highest-paying industries for Business Analysts and the factors influencing salary differences, let's shift our focus to geographical variations. We'll explore how salary trends vary across different cities, highlighting the impact of location on compensation for this critical role.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focus on which cities offer the highest average salaries for Business Analysts and the trends behind these figures. Understanding these geographic salary differences will help us better grasp the job market dynamics in this field."</a:t>
            </a:r>
          </a:p>
          <a:p>
            <a:r>
              <a:rPr lang="en-US"/>
              <a:t/>
            </a:r>
          </a:p>
          <a:p>
            <a:r>
              <a:rPr lang="en-US"/>
              <a:t>which cities offer highest average salaries for Business Analysts, and what are the notable trends?</a:t>
            </a:r>
          </a:p>
          <a:p>
            <a:r>
              <a:rPr lang="en-US"/>
              <a:t/>
            </a:r>
          </a:p>
          <a:p>
            <a:r>
              <a:rPr lang="en-US"/>
              <a:t>Certain cities offer significantly higher salaries, which could be driven by factors like a higher cost of living and intense competition for top talent. Cities that are tech or finance hubs, such as San Francisco, New York, and Boston, tend to have higher salary ranges, with San Francisco showing the highest median salary. These cities attract top-tier professionals and companies, leading to elevated pay levels. In contrast, smaller cities like Jacksonville and Minneapolis fall on the lower end of the salary spectrum, likely due to lower living costs and reduced demand for specialized talent in high-paying industries. When presenting, emphasize how the economic environment and industry focus influence regional salary differences.</a:t>
            </a:r>
          </a:p>
          <a:p>
            <a:r>
              <a:rPr lang="en-US"/>
              <a:t/>
            </a:r>
          </a:p>
          <a:p>
            <a:r>
              <a:rPr lang="en-US"/>
              <a:t>Having explored the cities that offer the highest average salaries for Business Analysts and the factors influencing these trends, let's now turn our attention to job market dynamics. We'll examine monthly job postings to identify seasonal trends and hiring patterns that can provide insights into recruitment cycles throughout the year."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we'll look at the relationship between job postings and hiring cycles, particularly how they align with budgeting periods. Understanding these trends will help us see how they influence salary variations across different cities for Business Analysts."</a:t>
            </a:r>
          </a:p>
          <a:p>
            <a:r>
              <a:rPr lang="en-US"/>
              <a:t/>
            </a:r>
          </a:p>
          <a:p>
            <a:r>
              <a:rPr lang="en-US"/>
              <a:t>The chart highlights a peak in job postings in July, followed by a sharp decline in September and October. From May to August, there's a consistent increase, indicating a mid-year hiring surge. This pattern likely reflects organizations ramping up recruitment in line with new budget allocations or shifting business priorities during that period.</a:t>
            </a:r>
          </a:p>
          <a:p>
            <a:r>
              <a:rPr lang="en-US"/>
              <a:t/>
            </a:r>
          </a:p>
          <a:p>
            <a:r>
              <a:rPr lang="en-US"/>
              <a:t>Could these trends align with business cycles or budgeting periods, like the start of a fiscal year?</a:t>
            </a:r>
          </a:p>
          <a:p>
            <a:r>
              <a:rPr lang="en-US"/>
              <a:t/>
            </a:r>
          </a:p>
          <a:p>
            <a:r>
              <a:rPr lang="en-US"/>
              <a:t>"Yes, these trends could align with business cycles or budgeting periods, such as the start of a fiscal year. Many organizations review their financials and set new goals mid-year, often leading to increased hiring during this time to support new projects or growth initiatives. The surge in job postings from May to August could reflect companies acting on fresh budgets, while the decline in September and October may indicate the conclusion of these recruitment phases as budgets stabilize or are fully allocated.</a:t>
            </a:r>
          </a:p>
          <a:p>
            <a:r>
              <a:rPr lang="en-US"/>
              <a:t/>
            </a:r>
          </a:p>
          <a:p>
            <a:r>
              <a:rPr lang="en-US"/>
              <a:t>"Now that we've explored how job postings correlate with hiring cycles and business budgeting, let's shift our focus to geographical aspects. We'll examine salary trends by city to understand how location impacts compensation for Business Analysts and identify which regions are currently leading in salaries."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we’ll examine how experience levels affect salary ranges for Business Analysts. Understanding this correlation will help us see how expertise influences earning potential throughout different stages of a career."</a:t>
            </a:r>
          </a:p>
          <a:p>
            <a:r>
              <a:rPr lang="en-US"/>
              <a:t/>
            </a:r>
          </a:p>
          <a:p>
            <a:r>
              <a:rPr lang="en-US"/>
              <a:t>How does the flexibility of remote or hybrid jobs impact salary compared to onsite roles?</a:t>
            </a:r>
          </a:p>
          <a:p>
            <a:r>
              <a:rPr lang="en-US"/>
              <a:t/>
            </a:r>
          </a:p>
          <a:p>
            <a:r>
              <a:rPr lang="en-US"/>
              <a:t>Remote and hybrid jobs tend to offer higher salaries compared to onsite roles, with hybrid positions showing the highest median salary and the widest salary range. This suggests more variability in compensation for hybrid roles, possibly due to the mix of location flexibility and company policies. Onsite jobs have the narrowest salary range and the lowest median, indicating less variation and lower pay compared to remote and hybrid options. Remote roles show a balanced salary distribution, offering flexibility without the extremes seen in hybrid roles.</a:t>
            </a:r>
          </a:p>
          <a:p>
            <a:r>
              <a:rPr lang="en-US"/>
              <a:t/>
            </a:r>
          </a:p>
          <a:p>
            <a:r>
              <a:rPr lang="en-US"/>
              <a:t>Are the highest-paying cities typically tech or finance hubs? How do smaller cities compare?"</a:t>
            </a:r>
          </a:p>
          <a:p>
            <a:r>
              <a:rPr lang="en-US"/>
              <a:t>Yes, the highest-paying cities are often tech or finance hubs, where median salaries are elevated. Smaller cities typically offer lower salaries, with less variability compared to larger metropolitan areas. Hybrid roles generally command higher median salaries and a wider range, while onsite positions have the narrowest salary range and the lowest median.</a:t>
            </a:r>
          </a:p>
          <a:p>
            <a:r>
              <a:rPr lang="en-US"/>
              <a:t/>
            </a:r>
          </a:p>
          <a:p>
            <a:r>
              <a:rPr lang="en-US"/>
              <a:t>"With a clear understanding of how remote and hybrid job flexibility affects salaries, as well as the geographic factors that influence compensation, let's now delve into how experience levels shape salary ranges. We'll explore the correlation between years of experience and salary for Business Analysts, revealing how expertise impacts earning potential across different stages of their careers."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40.png" Type="http://schemas.openxmlformats.org/officeDocument/2006/relationships/image"/><Relationship Id="rId12" Target="../media/image41.svg" Type="http://schemas.openxmlformats.org/officeDocument/2006/relationships/image"/><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4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4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9.pn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14.png" Type="http://schemas.openxmlformats.org/officeDocument/2006/relationships/image"/><Relationship Id="rId17" Target="../media/image15.svg" Type="http://schemas.openxmlformats.org/officeDocument/2006/relationships/image"/><Relationship Id="rId18" Target="../media/image16.png" Type="http://schemas.openxmlformats.org/officeDocument/2006/relationships/image"/><Relationship Id="rId19" Target="../media/image17.svg" Type="http://schemas.openxmlformats.org/officeDocument/2006/relationships/image"/><Relationship Id="rId2" Target="../notesSlides/notesSlide2.xml" Type="http://schemas.openxmlformats.org/officeDocument/2006/relationships/notesSlide"/><Relationship Id="rId20" Target="../media/image18.png" Type="http://schemas.openxmlformats.org/officeDocument/2006/relationships/image"/><Relationship Id="rId21" Target="../media/image19.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1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2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2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notesSlides/notesSlide4.xml" Type="http://schemas.openxmlformats.org/officeDocument/2006/relationships/notesSlid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2.png" Type="http://schemas.openxmlformats.org/officeDocument/2006/relationships/image"/><Relationship Id="rId4" Target="../media/image2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4551960" y="5545870"/>
            <a:ext cx="9184080" cy="4408811"/>
          </a:xfrm>
          <a:prstGeom prst="rect">
            <a:avLst/>
          </a:prstGeom>
        </p:spPr>
        <p:txBody>
          <a:bodyPr anchor="t" rtlCol="false" tIns="0" lIns="0" bIns="0" rIns="0">
            <a:spAutoFit/>
          </a:bodyPr>
          <a:lstStyle/>
          <a:p>
            <a:pPr algn="ctr">
              <a:lnSpc>
                <a:spcPts val="3190"/>
              </a:lnSpc>
            </a:pPr>
            <a:r>
              <a:rPr lang="en-US" b="true" sz="2900">
                <a:solidFill>
                  <a:srgbClr val="227C9D"/>
                </a:solidFill>
                <a:latin typeface="DM Sans Bold"/>
                <a:ea typeface="DM Sans Bold"/>
                <a:cs typeface="DM Sans Bold"/>
                <a:sym typeface="DM Sans Bold"/>
              </a:rPr>
              <a:t>BAN 612 DATA ANALYTICS</a:t>
            </a:r>
          </a:p>
          <a:p>
            <a:pPr algn="ctr">
              <a:lnSpc>
                <a:spcPts val="3190"/>
              </a:lnSpc>
            </a:pPr>
            <a:r>
              <a:rPr lang="en-US" b="true" sz="2900">
                <a:solidFill>
                  <a:srgbClr val="227C9D"/>
                </a:solidFill>
                <a:latin typeface="DM Sans Bold"/>
                <a:ea typeface="DM Sans Bold"/>
                <a:cs typeface="DM Sans Bold"/>
                <a:sym typeface="DM Sans Bold"/>
              </a:rPr>
              <a:t>GUIDE: PROF. DR. LAN WANG</a:t>
            </a:r>
          </a:p>
          <a:p>
            <a:pPr algn="ctr">
              <a:lnSpc>
                <a:spcPts val="3190"/>
              </a:lnSpc>
            </a:pPr>
            <a:r>
              <a:rPr lang="en-US" b="true" sz="2900">
                <a:solidFill>
                  <a:srgbClr val="227C9D"/>
                </a:solidFill>
                <a:latin typeface="DM Sans Bold"/>
                <a:ea typeface="DM Sans Bold"/>
                <a:cs typeface="DM Sans Bold"/>
                <a:sym typeface="DM Sans Bold"/>
              </a:rPr>
              <a:t>BY: GROUP 6</a:t>
            </a:r>
          </a:p>
          <a:p>
            <a:pPr algn="ctr">
              <a:lnSpc>
                <a:spcPts val="3190"/>
              </a:lnSpc>
            </a:pPr>
            <a:r>
              <a:rPr lang="en-US" sz="2900">
                <a:solidFill>
                  <a:srgbClr val="227C9D"/>
                </a:solidFill>
                <a:latin typeface="DM Sans"/>
                <a:ea typeface="DM Sans"/>
                <a:cs typeface="DM Sans"/>
                <a:sym typeface="DM Sans"/>
              </a:rPr>
              <a:t>HEMANTH VARMA PERICHERLA </a:t>
            </a:r>
          </a:p>
          <a:p>
            <a:pPr algn="ctr">
              <a:lnSpc>
                <a:spcPts val="3190"/>
              </a:lnSpc>
            </a:pPr>
            <a:r>
              <a:rPr lang="en-US" sz="2900">
                <a:solidFill>
                  <a:srgbClr val="227C9D"/>
                </a:solidFill>
                <a:latin typeface="DM Sans"/>
                <a:ea typeface="DM Sans"/>
                <a:cs typeface="DM Sans"/>
                <a:sym typeface="DM Sans"/>
              </a:rPr>
              <a:t>VAISHNAVI KARINGALA</a:t>
            </a:r>
          </a:p>
          <a:p>
            <a:pPr algn="ctr">
              <a:lnSpc>
                <a:spcPts val="3190"/>
              </a:lnSpc>
            </a:pPr>
            <a:r>
              <a:rPr lang="en-US" sz="2900">
                <a:solidFill>
                  <a:srgbClr val="227C9D"/>
                </a:solidFill>
                <a:latin typeface="DM Sans"/>
                <a:ea typeface="DM Sans"/>
                <a:cs typeface="DM Sans"/>
                <a:sym typeface="DM Sans"/>
              </a:rPr>
              <a:t>DIVYASRI YELUBOLU</a:t>
            </a:r>
          </a:p>
          <a:p>
            <a:pPr algn="ctr">
              <a:lnSpc>
                <a:spcPts val="3190"/>
              </a:lnSpc>
            </a:pPr>
            <a:r>
              <a:rPr lang="en-US" sz="2900">
                <a:solidFill>
                  <a:srgbClr val="227C9D"/>
                </a:solidFill>
                <a:latin typeface="DM Sans"/>
                <a:ea typeface="DM Sans"/>
                <a:cs typeface="DM Sans"/>
                <a:sym typeface="DM Sans"/>
              </a:rPr>
              <a:t>SAI SOUMYA ALOOR</a:t>
            </a:r>
          </a:p>
          <a:p>
            <a:pPr algn="ctr">
              <a:lnSpc>
                <a:spcPts val="3190"/>
              </a:lnSpc>
            </a:pPr>
            <a:r>
              <a:rPr lang="en-US" sz="2900">
                <a:solidFill>
                  <a:srgbClr val="227C9D"/>
                </a:solidFill>
                <a:latin typeface="DM Sans"/>
                <a:ea typeface="DM Sans"/>
                <a:cs typeface="DM Sans"/>
                <a:sym typeface="DM Sans"/>
              </a:rPr>
              <a:t>SRI CHARAN DESETTY</a:t>
            </a:r>
          </a:p>
          <a:p>
            <a:pPr algn="ctr">
              <a:lnSpc>
                <a:spcPts val="3190"/>
              </a:lnSpc>
            </a:pPr>
            <a:r>
              <a:rPr lang="en-US" sz="2900">
                <a:solidFill>
                  <a:srgbClr val="227C9D"/>
                </a:solidFill>
                <a:latin typeface="DM Sans"/>
                <a:ea typeface="DM Sans"/>
                <a:cs typeface="DM Sans"/>
                <a:sym typeface="DM Sans"/>
              </a:rPr>
              <a:t>ANANTHA VYASA KURUDI</a:t>
            </a:r>
          </a:p>
          <a:p>
            <a:pPr algn="ctr">
              <a:lnSpc>
                <a:spcPts val="3190"/>
              </a:lnSpc>
            </a:pPr>
            <a:r>
              <a:rPr lang="en-US" sz="2900">
                <a:solidFill>
                  <a:srgbClr val="227C9D"/>
                </a:solidFill>
                <a:latin typeface="DM Sans"/>
                <a:ea typeface="DM Sans"/>
                <a:cs typeface="DM Sans"/>
                <a:sym typeface="DM Sans"/>
              </a:rPr>
              <a:t>SANJANA PALURU</a:t>
            </a:r>
          </a:p>
          <a:p>
            <a:pPr algn="ctr">
              <a:lnSpc>
                <a:spcPts val="3190"/>
              </a:lnSpc>
            </a:pPr>
            <a:r>
              <a:rPr lang="en-US" sz="2900">
                <a:solidFill>
                  <a:srgbClr val="227C9D"/>
                </a:solidFill>
                <a:latin typeface="DM Sans"/>
                <a:ea typeface="DM Sans"/>
                <a:cs typeface="DM Sans"/>
                <a:sym typeface="DM Sans"/>
              </a:rPr>
              <a:t>VAMSHI KRISHNA SAI MYNENI</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42" id="42"/>
          <p:cNvSpPr/>
          <p:nvPr/>
        </p:nvSpPr>
        <p:spPr>
          <a:xfrm flipH="false" flipV="false" rot="0">
            <a:off x="7611516" y="99586"/>
            <a:ext cx="3662707" cy="3052256"/>
          </a:xfrm>
          <a:custGeom>
            <a:avLst/>
            <a:gdLst/>
            <a:ahLst/>
            <a:cxnLst/>
            <a:rect r="r" b="b" t="t" l="l"/>
            <a:pathLst>
              <a:path h="3052256" w="3662707">
                <a:moveTo>
                  <a:pt x="0" y="0"/>
                </a:moveTo>
                <a:lnTo>
                  <a:pt x="3662706" y="0"/>
                </a:lnTo>
                <a:lnTo>
                  <a:pt x="3662706" y="3052255"/>
                </a:lnTo>
                <a:lnTo>
                  <a:pt x="0" y="3052255"/>
                </a:lnTo>
                <a:lnTo>
                  <a:pt x="0" y="0"/>
                </a:lnTo>
                <a:close/>
              </a:path>
            </a:pathLst>
          </a:custGeom>
          <a:blipFill>
            <a:blip r:embed="rId11"/>
            <a:stretch>
              <a:fillRect l="0" t="0" r="0" b="0"/>
            </a:stretch>
          </a:blipFill>
        </p:spPr>
      </p:sp>
      <p:sp>
        <p:nvSpPr>
          <p:cNvPr name="TextBox 43" id="43"/>
          <p:cNvSpPr txBox="true"/>
          <p:nvPr/>
        </p:nvSpPr>
        <p:spPr>
          <a:xfrm rot="0">
            <a:off x="1137737" y="3696648"/>
            <a:ext cx="16012526" cy="603903"/>
          </a:xfrm>
          <a:prstGeom prst="rect">
            <a:avLst/>
          </a:prstGeom>
        </p:spPr>
        <p:txBody>
          <a:bodyPr anchor="t" rtlCol="false" tIns="0" lIns="0" bIns="0" rIns="0">
            <a:spAutoFit/>
          </a:bodyPr>
          <a:lstStyle/>
          <a:p>
            <a:pPr algn="ctr">
              <a:lnSpc>
                <a:spcPts val="3900"/>
              </a:lnSpc>
            </a:pPr>
            <a:r>
              <a:rPr lang="en-US" b="true" sz="3900">
                <a:solidFill>
                  <a:srgbClr val="227C9D"/>
                </a:solidFill>
                <a:latin typeface="Kollektif Bold"/>
                <a:ea typeface="Kollektif Bold"/>
                <a:cs typeface="Kollektif Bold"/>
                <a:sym typeface="Kollektif Bold"/>
              </a:rPr>
              <a:t>UNLOCKING CURRENT OPPORTUNITIES IN BUSINESS ANALYTICS</a:t>
            </a:r>
          </a:p>
        </p:txBody>
      </p:sp>
      <p:sp>
        <p:nvSpPr>
          <p:cNvPr name="TextBox 44" id="44"/>
          <p:cNvSpPr txBox="true"/>
          <p:nvPr/>
        </p:nvSpPr>
        <p:spPr>
          <a:xfrm rot="0">
            <a:off x="2331308" y="4334487"/>
            <a:ext cx="14223123" cy="478808"/>
          </a:xfrm>
          <a:prstGeom prst="rect">
            <a:avLst/>
          </a:prstGeom>
        </p:spPr>
        <p:txBody>
          <a:bodyPr anchor="t" rtlCol="false" tIns="0" lIns="0" bIns="0" rIns="0">
            <a:spAutoFit/>
          </a:bodyPr>
          <a:lstStyle/>
          <a:p>
            <a:pPr algn="ctr">
              <a:lnSpc>
                <a:spcPts val="3100"/>
              </a:lnSpc>
            </a:pPr>
            <a:r>
              <a:rPr lang="en-US" sz="3100">
                <a:solidFill>
                  <a:srgbClr val="FE6D73"/>
                </a:solidFill>
                <a:latin typeface="Kollektif"/>
                <a:ea typeface="Kollektif"/>
                <a:cs typeface="Kollektif"/>
                <a:sym typeface="Kollektif"/>
              </a:rPr>
              <a:t>MARKET TRENDS, INSIGHTS AND AI APPLICATIONS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563500"/>
            <a:ext cx="9571092" cy="5694800"/>
          </a:xfrm>
          <a:custGeom>
            <a:avLst/>
            <a:gdLst/>
            <a:ahLst/>
            <a:cxnLst/>
            <a:rect r="r" b="b" t="t" l="l"/>
            <a:pathLst>
              <a:path h="5694800" w="9571092">
                <a:moveTo>
                  <a:pt x="0" y="0"/>
                </a:moveTo>
                <a:lnTo>
                  <a:pt x="9571092" y="0"/>
                </a:lnTo>
                <a:lnTo>
                  <a:pt x="9571092" y="5694800"/>
                </a:lnTo>
                <a:lnTo>
                  <a:pt x="0" y="5694800"/>
                </a:lnTo>
                <a:lnTo>
                  <a:pt x="0" y="0"/>
                </a:lnTo>
                <a:close/>
              </a:path>
            </a:pathLst>
          </a:custGeom>
          <a:blipFill>
            <a:blip r:embed="rId3"/>
            <a:stretch>
              <a:fillRect l="0" t="0" r="0" b="0"/>
            </a:stretch>
          </a:blipFill>
        </p:spPr>
      </p:sp>
      <p:sp>
        <p:nvSpPr>
          <p:cNvPr name="TextBox 11" id="11"/>
          <p:cNvSpPr txBox="true"/>
          <p:nvPr/>
        </p:nvSpPr>
        <p:spPr>
          <a:xfrm rot="0">
            <a:off x="1898788" y="1570058"/>
            <a:ext cx="6245679" cy="1539948"/>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SALARY VS. EXPERIENCE</a:t>
            </a:r>
          </a:p>
        </p:txBody>
      </p:sp>
      <p:sp>
        <p:nvSpPr>
          <p:cNvPr name="TextBox 12" id="12"/>
          <p:cNvSpPr txBox="true"/>
          <p:nvPr/>
        </p:nvSpPr>
        <p:spPr>
          <a:xfrm rot="0">
            <a:off x="8601914" y="1864259"/>
            <a:ext cx="9114834" cy="108585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What is the correlation between experience level and salary for Business Analyst roles? Do higher experience levels consistently result in higher salaries?</a:t>
            </a:r>
          </a:p>
        </p:txBody>
      </p:sp>
      <p:sp>
        <p:nvSpPr>
          <p:cNvPr name="TextBox 13" id="13"/>
          <p:cNvSpPr txBox="true"/>
          <p:nvPr/>
        </p:nvSpPr>
        <p:spPr>
          <a:xfrm rot="0">
            <a:off x="11131252" y="4023219"/>
            <a:ext cx="6128048" cy="28956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The box plot illustrates that those with 5-10 years of experience have the highest median salary, followed by 3-5 years, while 0-3 years offer the lowest salary range.</a:t>
            </a:r>
          </a:p>
          <a:p>
            <a:pPr algn="l" marL="518160" indent="-259080" lvl="1">
              <a:lnSpc>
                <a:spcPts val="2879"/>
              </a:lnSpc>
              <a:buFont typeface="Arial"/>
              <a:buChar char="•"/>
            </a:pPr>
            <a:r>
              <a:rPr lang="en-US" sz="2400">
                <a:solidFill>
                  <a:srgbClr val="545454"/>
                </a:solidFill>
                <a:latin typeface="DM Sans"/>
                <a:ea typeface="DM Sans"/>
                <a:cs typeface="DM Sans"/>
                <a:sym typeface="DM Sans"/>
              </a:rPr>
              <a:t>There is also more variation in the higher experience levers, with a wider salary range for 5-10 years.</a:t>
            </a: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844845" y="3569725"/>
            <a:ext cx="9667818" cy="4781239"/>
          </a:xfrm>
          <a:custGeom>
            <a:avLst/>
            <a:gdLst/>
            <a:ahLst/>
            <a:cxnLst/>
            <a:rect r="r" b="b" t="t" l="l"/>
            <a:pathLst>
              <a:path h="4781239" w="9667818">
                <a:moveTo>
                  <a:pt x="0" y="0"/>
                </a:moveTo>
                <a:lnTo>
                  <a:pt x="9667818" y="0"/>
                </a:lnTo>
                <a:lnTo>
                  <a:pt x="9667818" y="4781239"/>
                </a:lnTo>
                <a:lnTo>
                  <a:pt x="0" y="4781239"/>
                </a:lnTo>
                <a:lnTo>
                  <a:pt x="0" y="0"/>
                </a:lnTo>
                <a:close/>
              </a:path>
            </a:pathLst>
          </a:custGeom>
          <a:blipFill>
            <a:blip r:embed="rId3"/>
            <a:stretch>
              <a:fillRect l="0" t="0" r="0" b="0"/>
            </a:stretch>
          </a:blipFill>
        </p:spPr>
      </p:sp>
      <p:sp>
        <p:nvSpPr>
          <p:cNvPr name="TextBox 11" id="11"/>
          <p:cNvSpPr txBox="true"/>
          <p:nvPr/>
        </p:nvSpPr>
        <p:spPr>
          <a:xfrm rot="0">
            <a:off x="1898788" y="1570058"/>
            <a:ext cx="6245679" cy="1539948"/>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SALARY TRENDS OVER TIME</a:t>
            </a:r>
          </a:p>
        </p:txBody>
      </p:sp>
      <p:sp>
        <p:nvSpPr>
          <p:cNvPr name="TextBox 12" id="12"/>
          <p:cNvSpPr txBox="true"/>
          <p:nvPr/>
        </p:nvSpPr>
        <p:spPr>
          <a:xfrm rot="0">
            <a:off x="8601914" y="1864259"/>
            <a:ext cx="9114834" cy="36195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How do salary trends vary over time across industries?</a:t>
            </a:r>
          </a:p>
        </p:txBody>
      </p:sp>
      <p:sp>
        <p:nvSpPr>
          <p:cNvPr name="TextBox 13" id="13"/>
          <p:cNvSpPr txBox="true"/>
          <p:nvPr/>
        </p:nvSpPr>
        <p:spPr>
          <a:xfrm rot="0">
            <a:off x="10794584" y="4022784"/>
            <a:ext cx="6128048" cy="325755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This  graph shows a clear fluctuation in average salary over time. Salaries vary widely with peaks reaching above $110,000 and dips below $80,000</a:t>
            </a:r>
          </a:p>
          <a:p>
            <a:pPr algn="l" marL="518160" indent="-259080" lvl="1">
              <a:lnSpc>
                <a:spcPts val="2879"/>
              </a:lnSpc>
              <a:buFont typeface="Arial"/>
              <a:buChar char="•"/>
            </a:pPr>
            <a:r>
              <a:rPr lang="en-US" sz="2400">
                <a:solidFill>
                  <a:srgbClr val="545454"/>
                </a:solidFill>
                <a:latin typeface="DM Sans"/>
                <a:ea typeface="DM Sans"/>
                <a:cs typeface="DM Sans"/>
                <a:sym typeface="DM Sans"/>
              </a:rPr>
              <a:t>There is no obvious long-term upward or download trend in salary over the time shown. Instead, the salaries appear to oscillate frequently without a clear pattern of growth or decline</a:t>
            </a: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569725"/>
            <a:ext cx="9326325" cy="4623692"/>
          </a:xfrm>
          <a:custGeom>
            <a:avLst/>
            <a:gdLst/>
            <a:ahLst/>
            <a:cxnLst/>
            <a:rect r="r" b="b" t="t" l="l"/>
            <a:pathLst>
              <a:path h="4623692" w="9326325">
                <a:moveTo>
                  <a:pt x="0" y="0"/>
                </a:moveTo>
                <a:lnTo>
                  <a:pt x="9326325" y="0"/>
                </a:lnTo>
                <a:lnTo>
                  <a:pt x="9326325" y="4623692"/>
                </a:lnTo>
                <a:lnTo>
                  <a:pt x="0" y="4623692"/>
                </a:lnTo>
                <a:lnTo>
                  <a:pt x="0" y="0"/>
                </a:lnTo>
                <a:close/>
              </a:path>
            </a:pathLst>
          </a:custGeom>
          <a:blipFill>
            <a:blip r:embed="rId3"/>
            <a:stretch>
              <a:fillRect l="0" t="0" r="0" b="0"/>
            </a:stretch>
          </a:blipFill>
        </p:spPr>
      </p:sp>
      <p:sp>
        <p:nvSpPr>
          <p:cNvPr name="TextBox 11" id="11"/>
          <p:cNvSpPr txBox="true"/>
          <p:nvPr/>
        </p:nvSpPr>
        <p:spPr>
          <a:xfrm rot="0">
            <a:off x="1898788" y="1570058"/>
            <a:ext cx="6703126" cy="2081784"/>
          </a:xfrm>
          <a:prstGeom prst="rect">
            <a:avLst/>
          </a:prstGeom>
        </p:spPr>
        <p:txBody>
          <a:bodyPr anchor="t" rtlCol="false" tIns="0" lIns="0" bIns="0" rIns="0">
            <a:spAutoFit/>
          </a:bodyPr>
          <a:lstStyle/>
          <a:p>
            <a:pPr algn="l">
              <a:lnSpc>
                <a:spcPts val="5148"/>
              </a:lnSpc>
            </a:pPr>
            <a:r>
              <a:rPr lang="en-US" b="true" sz="5200">
                <a:solidFill>
                  <a:srgbClr val="227C9D"/>
                </a:solidFill>
                <a:latin typeface="Kollektif Bold"/>
                <a:ea typeface="Kollektif Bold"/>
                <a:cs typeface="Kollektif Bold"/>
                <a:sym typeface="Kollektif Bold"/>
              </a:rPr>
              <a:t>SALARY TRENDS BY INDUSTRY OVER TIME</a:t>
            </a:r>
          </a:p>
        </p:txBody>
      </p:sp>
      <p:sp>
        <p:nvSpPr>
          <p:cNvPr name="TextBox 12" id="12"/>
          <p:cNvSpPr txBox="true"/>
          <p:nvPr/>
        </p:nvSpPr>
        <p:spPr>
          <a:xfrm rot="0">
            <a:off x="8601914" y="1864259"/>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What are the fluctuations on the salary trends across various industries over time?</a:t>
            </a:r>
          </a:p>
        </p:txBody>
      </p:sp>
      <p:sp>
        <p:nvSpPr>
          <p:cNvPr name="TextBox 13" id="13"/>
          <p:cNvSpPr txBox="true"/>
          <p:nvPr/>
        </p:nvSpPr>
        <p:spPr>
          <a:xfrm rot="0">
            <a:off x="11131252" y="4023219"/>
            <a:ext cx="6128048" cy="4362450"/>
          </a:xfrm>
          <a:prstGeom prst="rect">
            <a:avLst/>
          </a:prstGeom>
        </p:spPr>
        <p:txBody>
          <a:bodyPr anchor="t" rtlCol="false" tIns="0" lIns="0" bIns="0" rIns="0">
            <a:spAutoFit/>
          </a:bodyPr>
          <a:lstStyle/>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Complexity and Overlapping Data:</a:t>
            </a:r>
            <a:r>
              <a:rPr lang="en-US" sz="2400">
                <a:solidFill>
                  <a:srgbClr val="545454"/>
                </a:solidFill>
                <a:latin typeface="DM Sans"/>
                <a:ea typeface="DM Sans"/>
                <a:cs typeface="DM Sans"/>
                <a:sym typeface="DM Sans"/>
              </a:rPr>
              <a:t> Due to a large number of industries, the,  data points overlap extensively, making it difficult to visually distinguish any clear patterns or trends for individual industries. </a:t>
            </a:r>
          </a:p>
          <a:p>
            <a:pPr algn="l" marL="518160" indent="-259080" lvl="1">
              <a:lnSpc>
                <a:spcPts val="2879"/>
              </a:lnSpc>
              <a:buFont typeface="Arial"/>
              <a:buChar char="•"/>
            </a:pPr>
            <a:r>
              <a:rPr lang="en-US" sz="2400">
                <a:solidFill>
                  <a:srgbClr val="545454"/>
                </a:solidFill>
                <a:latin typeface="DM Sans"/>
                <a:ea typeface="DM Sans"/>
                <a:cs typeface="DM Sans"/>
                <a:sym typeface="DM Sans"/>
              </a:rPr>
              <a:t>The dense web of lines makes it challenging to identify which industries are experiencing salary increases, decreases, or consistent salaries. The noise in the data obscures potential insights</a:t>
            </a: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930540" y="826903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10800000">
            <a:off x="16554431" y="31963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6554431" y="102870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true" flipV="true" rot="5400000">
            <a:off x="16554431" y="2112509"/>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8" id="28"/>
          <p:cNvSpPr/>
          <p:nvPr/>
        </p:nvSpPr>
        <p:spPr>
          <a:xfrm flipH="true" flipV="true" rot="5287699">
            <a:off x="14444220"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true" flipV="true" rot="0">
            <a:off x="14386813"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0" id="30"/>
          <p:cNvGrpSpPr/>
          <p:nvPr/>
        </p:nvGrpSpPr>
        <p:grpSpPr>
          <a:xfrm rot="2700000">
            <a:off x="-1376391" y="-309332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48CFAE"/>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839005" y="-2273771"/>
            <a:ext cx="5185216" cy="5132702"/>
          </a:xfrm>
          <a:prstGeom prst="line">
            <a:avLst/>
          </a:prstGeom>
          <a:ln cap="flat" w="28575">
            <a:solidFill>
              <a:srgbClr val="48CFAE"/>
            </a:solidFill>
            <a:prstDash val="solid"/>
            <a:headEnd type="none" len="sm" w="sm"/>
            <a:tailEnd type="none" len="sm" w="sm"/>
          </a:ln>
        </p:spPr>
      </p:sp>
      <p:sp>
        <p:nvSpPr>
          <p:cNvPr name="AutoShape 34" id="34"/>
          <p:cNvSpPr/>
          <p:nvPr/>
        </p:nvSpPr>
        <p:spPr>
          <a:xfrm>
            <a:off x="-2052951" y="-1961095"/>
            <a:ext cx="5038853" cy="5038853"/>
          </a:xfrm>
          <a:prstGeom prst="line">
            <a:avLst/>
          </a:prstGeom>
          <a:ln cap="flat" w="28575">
            <a:solidFill>
              <a:srgbClr val="48CFAE"/>
            </a:solidFill>
            <a:prstDash val="solid"/>
            <a:headEnd type="none" len="sm" w="sm"/>
            <a:tailEnd type="none" len="sm" w="sm"/>
          </a:ln>
        </p:spPr>
      </p:sp>
      <p:sp>
        <p:nvSpPr>
          <p:cNvPr name="AutoShape 35" id="35"/>
          <p:cNvSpPr/>
          <p:nvPr/>
        </p:nvSpPr>
        <p:spPr>
          <a:xfrm>
            <a:off x="-2232553" y="-1602625"/>
            <a:ext cx="4867141" cy="4867141"/>
          </a:xfrm>
          <a:prstGeom prst="line">
            <a:avLst/>
          </a:prstGeom>
          <a:ln cap="flat" w="28575">
            <a:solidFill>
              <a:srgbClr val="48CFAE"/>
            </a:solidFill>
            <a:prstDash val="solid"/>
            <a:headEnd type="none" len="sm" w="sm"/>
            <a:tailEnd type="none" len="sm" w="sm"/>
          </a:ln>
        </p:spPr>
      </p:sp>
      <p:sp>
        <p:nvSpPr>
          <p:cNvPr name="AutoShape 36" id="36"/>
          <p:cNvSpPr/>
          <p:nvPr/>
        </p:nvSpPr>
        <p:spPr>
          <a:xfrm>
            <a:off x="-2359208" y="-1216357"/>
            <a:ext cx="4690515" cy="4690515"/>
          </a:xfrm>
          <a:prstGeom prst="line">
            <a:avLst/>
          </a:prstGeom>
          <a:ln cap="flat" w="28575">
            <a:solidFill>
              <a:srgbClr val="48CFAE"/>
            </a:solidFill>
            <a:prstDash val="solid"/>
            <a:headEnd type="none" len="sm" w="sm"/>
            <a:tailEnd type="none" len="sm" w="sm"/>
          </a:ln>
        </p:spPr>
      </p:sp>
      <p:sp>
        <p:nvSpPr>
          <p:cNvPr name="AutoShape 37" id="37"/>
          <p:cNvSpPr/>
          <p:nvPr/>
        </p:nvSpPr>
        <p:spPr>
          <a:xfrm>
            <a:off x="-2503062" y="-776680"/>
            <a:ext cx="4347674" cy="4347674"/>
          </a:xfrm>
          <a:prstGeom prst="line">
            <a:avLst/>
          </a:prstGeom>
          <a:ln cap="flat" w="28575">
            <a:solidFill>
              <a:srgbClr val="48CFAE"/>
            </a:solidFill>
            <a:prstDash val="solid"/>
            <a:headEnd type="none" len="sm" w="sm"/>
            <a:tailEnd type="none" len="sm" w="sm"/>
          </a:ln>
        </p:spPr>
      </p:sp>
      <p:sp>
        <p:nvSpPr>
          <p:cNvPr name="AutoShape 38" id="38"/>
          <p:cNvSpPr/>
          <p:nvPr/>
        </p:nvSpPr>
        <p:spPr>
          <a:xfrm>
            <a:off x="-2623881" y="-332957"/>
            <a:ext cx="3963599" cy="3985594"/>
          </a:xfrm>
          <a:prstGeom prst="line">
            <a:avLst/>
          </a:prstGeom>
          <a:ln cap="flat" w="28575">
            <a:solidFill>
              <a:srgbClr val="48CFAE"/>
            </a:solidFill>
            <a:prstDash val="solid"/>
            <a:headEnd type="none" len="sm" w="sm"/>
            <a:tailEnd type="none" len="sm" w="sm"/>
          </a:ln>
        </p:spPr>
      </p:sp>
      <p:sp>
        <p:nvSpPr>
          <p:cNvPr name="AutoShape 39" id="39"/>
          <p:cNvSpPr/>
          <p:nvPr/>
        </p:nvSpPr>
        <p:spPr>
          <a:xfrm>
            <a:off x="-2598114" y="228677"/>
            <a:ext cx="3377485" cy="3360058"/>
          </a:xfrm>
          <a:prstGeom prst="line">
            <a:avLst/>
          </a:prstGeom>
          <a:ln cap="flat" w="28575">
            <a:solidFill>
              <a:srgbClr val="48CFAE"/>
            </a:solidFill>
            <a:prstDash val="solid"/>
            <a:headEnd type="none" len="sm" w="sm"/>
            <a:tailEnd type="none" len="sm" w="sm"/>
          </a:ln>
        </p:spPr>
      </p:sp>
      <p:sp>
        <p:nvSpPr>
          <p:cNvPr name="AutoShape 40" id="40"/>
          <p:cNvSpPr/>
          <p:nvPr/>
        </p:nvSpPr>
        <p:spPr>
          <a:xfrm>
            <a:off x="-2509797" y="905760"/>
            <a:ext cx="2628598" cy="2671969"/>
          </a:xfrm>
          <a:prstGeom prst="line">
            <a:avLst/>
          </a:prstGeom>
          <a:ln cap="flat" w="28575">
            <a:solidFill>
              <a:srgbClr val="48CFAE"/>
            </a:solidFill>
            <a:prstDash val="solid"/>
            <a:headEnd type="none" len="sm" w="sm"/>
            <a:tailEnd type="none" len="sm" w="sm"/>
          </a:ln>
        </p:spPr>
      </p:sp>
      <p:sp>
        <p:nvSpPr>
          <p:cNvPr name="Freeform 41" id="41"/>
          <p:cNvSpPr/>
          <p:nvPr/>
        </p:nvSpPr>
        <p:spPr>
          <a:xfrm flipH="false" flipV="false" rot="0">
            <a:off x="8422303" y="2311478"/>
            <a:ext cx="1443394" cy="1532561"/>
          </a:xfrm>
          <a:custGeom>
            <a:avLst/>
            <a:gdLst/>
            <a:ahLst/>
            <a:cxnLst/>
            <a:rect r="r" b="b" t="t" l="l"/>
            <a:pathLst>
              <a:path h="1532561" w="1443394">
                <a:moveTo>
                  <a:pt x="0" y="0"/>
                </a:moveTo>
                <a:lnTo>
                  <a:pt x="1443394" y="0"/>
                </a:lnTo>
                <a:lnTo>
                  <a:pt x="1443394" y="1532561"/>
                </a:lnTo>
                <a:lnTo>
                  <a:pt x="0" y="153256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42" id="42"/>
          <p:cNvSpPr txBox="true"/>
          <p:nvPr/>
        </p:nvSpPr>
        <p:spPr>
          <a:xfrm rot="0">
            <a:off x="3006479" y="4560336"/>
            <a:ext cx="12275042" cy="1166329"/>
          </a:xfrm>
          <a:prstGeom prst="rect">
            <a:avLst/>
          </a:prstGeom>
        </p:spPr>
        <p:txBody>
          <a:bodyPr anchor="t" rtlCol="false" tIns="0" lIns="0" bIns="0" rIns="0">
            <a:spAutoFit/>
          </a:bodyPr>
          <a:lstStyle/>
          <a:p>
            <a:pPr algn="ctr">
              <a:lnSpc>
                <a:spcPts val="7583"/>
              </a:lnSpc>
            </a:pPr>
            <a:r>
              <a:rPr lang="en-US" b="true" sz="7660">
                <a:solidFill>
                  <a:srgbClr val="48CFAE"/>
                </a:solidFill>
                <a:latin typeface="Kollektif Bold"/>
                <a:ea typeface="Kollektif Bold"/>
                <a:cs typeface="Kollektif Bold"/>
                <a:sym typeface="Kollektif Bold"/>
              </a:rPr>
              <a:t>HEALTHCARE INDUSTRY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569725"/>
            <a:ext cx="8828383" cy="4398179"/>
          </a:xfrm>
          <a:custGeom>
            <a:avLst/>
            <a:gdLst/>
            <a:ahLst/>
            <a:cxnLst/>
            <a:rect r="r" b="b" t="t" l="l"/>
            <a:pathLst>
              <a:path h="4398179" w="8828383">
                <a:moveTo>
                  <a:pt x="0" y="0"/>
                </a:moveTo>
                <a:lnTo>
                  <a:pt x="8828383" y="0"/>
                </a:lnTo>
                <a:lnTo>
                  <a:pt x="8828383" y="4398179"/>
                </a:lnTo>
                <a:lnTo>
                  <a:pt x="0" y="4398179"/>
                </a:lnTo>
                <a:lnTo>
                  <a:pt x="0" y="0"/>
                </a:lnTo>
                <a:close/>
              </a:path>
            </a:pathLst>
          </a:custGeom>
          <a:blipFill>
            <a:blip r:embed="rId3"/>
            <a:stretch>
              <a:fillRect l="0" t="0" r="0" b="0"/>
            </a:stretch>
          </a:blipFill>
        </p:spPr>
      </p:sp>
      <p:sp>
        <p:nvSpPr>
          <p:cNvPr name="TextBox 11" id="11"/>
          <p:cNvSpPr txBox="true"/>
          <p:nvPr/>
        </p:nvSpPr>
        <p:spPr>
          <a:xfrm rot="0">
            <a:off x="1898788" y="1570058"/>
            <a:ext cx="6703126" cy="1434084"/>
          </a:xfrm>
          <a:prstGeom prst="rect">
            <a:avLst/>
          </a:prstGeom>
        </p:spPr>
        <p:txBody>
          <a:bodyPr anchor="t" rtlCol="false" tIns="0" lIns="0" bIns="0" rIns="0">
            <a:spAutoFit/>
          </a:bodyPr>
          <a:lstStyle/>
          <a:p>
            <a:pPr algn="l">
              <a:lnSpc>
                <a:spcPts val="5148"/>
              </a:lnSpc>
            </a:pPr>
            <a:r>
              <a:rPr lang="en-US" b="true" sz="5200">
                <a:solidFill>
                  <a:srgbClr val="48CFAE"/>
                </a:solidFill>
                <a:latin typeface="Kollektif Bold"/>
                <a:ea typeface="Kollektif Bold"/>
                <a:cs typeface="Kollektif Bold"/>
                <a:sym typeface="Kollektif Bold"/>
              </a:rPr>
              <a:t>SALARY TRENDS IN HEALTHCARE </a:t>
            </a:r>
          </a:p>
        </p:txBody>
      </p:sp>
      <p:sp>
        <p:nvSpPr>
          <p:cNvPr name="TextBox 12" id="12"/>
          <p:cNvSpPr txBox="true"/>
          <p:nvPr/>
        </p:nvSpPr>
        <p:spPr>
          <a:xfrm rot="0">
            <a:off x="9173166" y="2142042"/>
            <a:ext cx="9114834" cy="36195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What are the salary trends in Healthcare?</a:t>
            </a:r>
          </a:p>
        </p:txBody>
      </p:sp>
      <p:sp>
        <p:nvSpPr>
          <p:cNvPr name="TextBox 13" id="13"/>
          <p:cNvSpPr txBox="true"/>
          <p:nvPr/>
        </p:nvSpPr>
        <p:spPr>
          <a:xfrm rot="0">
            <a:off x="11131252" y="4023219"/>
            <a:ext cx="6128048" cy="4000500"/>
          </a:xfrm>
          <a:prstGeom prst="rect">
            <a:avLst/>
          </a:prstGeom>
        </p:spPr>
        <p:txBody>
          <a:bodyPr anchor="t" rtlCol="false" tIns="0" lIns="0" bIns="0" rIns="0">
            <a:spAutoFit/>
          </a:bodyPr>
          <a:lstStyle/>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Early Peak: </a:t>
            </a:r>
            <a:r>
              <a:rPr lang="en-US" sz="2400">
                <a:solidFill>
                  <a:srgbClr val="545454"/>
                </a:solidFill>
                <a:latin typeface="DM Sans"/>
                <a:ea typeface="DM Sans"/>
                <a:cs typeface="DM Sans"/>
                <a:sym typeface="DM Sans"/>
              </a:rPr>
              <a:t>Around June 2024, there is a sharp rise in salaries , peaking at over $100,000 before gradually declining.</a:t>
            </a:r>
          </a:p>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Volatility in Salaries:</a:t>
            </a:r>
            <a:r>
              <a:rPr lang="en-US" sz="2400">
                <a:solidFill>
                  <a:srgbClr val="545454"/>
                </a:solidFill>
                <a:latin typeface="DM Sans"/>
                <a:ea typeface="DM Sans"/>
                <a:cs typeface="DM Sans"/>
                <a:sym typeface="DM Sans"/>
              </a:rPr>
              <a:t> Throughout the entire period, salary trends demonstrate high volatility  with frequent ups and downs. This suggests an unstable or rapidly changing compensation environment within the industry during this time frame.</a:t>
            </a:r>
          </a:p>
          <a:p>
            <a:pPr algn="l">
              <a:lnSpc>
                <a:spcPts val="2879"/>
              </a:lnSpc>
            </a:pP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196159" y="3547068"/>
            <a:ext cx="9082568" cy="5384534"/>
          </a:xfrm>
          <a:custGeom>
            <a:avLst/>
            <a:gdLst/>
            <a:ahLst/>
            <a:cxnLst/>
            <a:rect r="r" b="b" t="t" l="l"/>
            <a:pathLst>
              <a:path h="5384534" w="9082568">
                <a:moveTo>
                  <a:pt x="0" y="0"/>
                </a:moveTo>
                <a:lnTo>
                  <a:pt x="9082568" y="0"/>
                </a:lnTo>
                <a:lnTo>
                  <a:pt x="9082568" y="5384534"/>
                </a:lnTo>
                <a:lnTo>
                  <a:pt x="0" y="5384534"/>
                </a:lnTo>
                <a:lnTo>
                  <a:pt x="0" y="0"/>
                </a:lnTo>
                <a:close/>
              </a:path>
            </a:pathLst>
          </a:custGeom>
          <a:blipFill>
            <a:blip r:embed="rId3"/>
            <a:stretch>
              <a:fillRect l="0" t="0" r="0" b="0"/>
            </a:stretch>
          </a:blipFill>
        </p:spPr>
      </p:sp>
      <p:sp>
        <p:nvSpPr>
          <p:cNvPr name="TextBox 11" id="11"/>
          <p:cNvSpPr txBox="true"/>
          <p:nvPr/>
        </p:nvSpPr>
        <p:spPr>
          <a:xfrm rot="0">
            <a:off x="1898788" y="1570058"/>
            <a:ext cx="6703126" cy="1714882"/>
          </a:xfrm>
          <a:prstGeom prst="rect">
            <a:avLst/>
          </a:prstGeom>
        </p:spPr>
        <p:txBody>
          <a:bodyPr anchor="t" rtlCol="false" tIns="0" lIns="0" bIns="0" rIns="0">
            <a:spAutoFit/>
          </a:bodyPr>
          <a:lstStyle/>
          <a:p>
            <a:pPr algn="l">
              <a:lnSpc>
                <a:spcPts val="4257"/>
              </a:lnSpc>
            </a:pPr>
            <a:r>
              <a:rPr lang="en-US" b="true" sz="4300">
                <a:solidFill>
                  <a:srgbClr val="48CFAE"/>
                </a:solidFill>
                <a:latin typeface="Kollektif Bold"/>
                <a:ea typeface="Kollektif Bold"/>
                <a:cs typeface="Kollektif Bold"/>
                <a:sym typeface="Kollektif Bold"/>
              </a:rPr>
              <a:t>SALARY DISTRIBUTION IN HEALTHCARE ROLES (REMOTE VS ONSITE)</a:t>
            </a:r>
          </a:p>
        </p:txBody>
      </p:sp>
      <p:sp>
        <p:nvSpPr>
          <p:cNvPr name="TextBox 12" id="12"/>
          <p:cNvSpPr txBox="true"/>
          <p:nvPr/>
        </p:nvSpPr>
        <p:spPr>
          <a:xfrm rot="0">
            <a:off x="9144000" y="2226182"/>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Is there a significant difference in salaries between remote and onsite roles in the Healthcare Industry?</a:t>
            </a:r>
          </a:p>
        </p:txBody>
      </p:sp>
      <p:sp>
        <p:nvSpPr>
          <p:cNvPr name="TextBox 13" id="13"/>
          <p:cNvSpPr txBox="true"/>
          <p:nvPr/>
        </p:nvSpPr>
        <p:spPr>
          <a:xfrm rot="0">
            <a:off x="11131252" y="4023219"/>
            <a:ext cx="6128048" cy="6276975"/>
          </a:xfrm>
          <a:prstGeom prst="rect">
            <a:avLst/>
          </a:prstGeom>
        </p:spPr>
        <p:txBody>
          <a:bodyPr anchor="t" rtlCol="false" tIns="0" lIns="0" bIns="0" rIns="0">
            <a:spAutoFit/>
          </a:bodyPr>
          <a:lstStyle/>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Remote Roles: </a:t>
            </a:r>
            <a:r>
              <a:rPr lang="en-US" sz="2400">
                <a:solidFill>
                  <a:srgbClr val="545454"/>
                </a:solidFill>
                <a:latin typeface="DM Sans"/>
                <a:ea typeface="DM Sans"/>
                <a:cs typeface="DM Sans"/>
                <a:sym typeface="DM Sans"/>
              </a:rPr>
              <a:t>Employees with 3-5 years of experience dominate the remote roles, while those with 0-3 years also gave a fair presence but tend to earn lower salaries. Very few employees with 5-10 years of experience are represented in the remote roles</a:t>
            </a:r>
          </a:p>
          <a:p>
            <a:pPr algn="l" marL="474981" indent="-237491" lvl="1">
              <a:lnSpc>
                <a:spcPts val="2640"/>
              </a:lnSpc>
              <a:buFont typeface="Arial"/>
              <a:buChar char="•"/>
            </a:pPr>
            <a:r>
              <a:rPr lang="en-US" b="true" sz="2200">
                <a:solidFill>
                  <a:srgbClr val="545454"/>
                </a:solidFill>
                <a:latin typeface="DM Sans Bold"/>
                <a:ea typeface="DM Sans Bold"/>
                <a:cs typeface="DM Sans Bold"/>
                <a:sym typeface="DM Sans Bold"/>
              </a:rPr>
              <a:t>Onsite Roles: </a:t>
            </a:r>
            <a:r>
              <a:rPr lang="en-US" sz="2200">
                <a:solidFill>
                  <a:srgbClr val="545454"/>
                </a:solidFill>
                <a:latin typeface="DM Sans"/>
                <a:ea typeface="DM Sans"/>
                <a:cs typeface="DM Sans"/>
                <a:sym typeface="DM Sans"/>
              </a:rPr>
              <a:t>Onsite jobs are represented by fewer data points. There is a slightly more balanced representation of all three experience levels. Those with 3-5 years of experience still earn higher salaries, while employees with 0-3 years of experience occupy the lower salary end. Notably there are very few earning $100,000 in onsite positions</a:t>
            </a:r>
          </a:p>
          <a:p>
            <a:pPr algn="l">
              <a:lnSpc>
                <a:spcPts val="2879"/>
              </a:lnSpc>
            </a:pP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898788" y="3357710"/>
            <a:ext cx="6245679" cy="6274133"/>
          </a:xfrm>
          <a:custGeom>
            <a:avLst/>
            <a:gdLst/>
            <a:ahLst/>
            <a:cxnLst/>
            <a:rect r="r" b="b" t="t" l="l"/>
            <a:pathLst>
              <a:path h="6274133" w="6245679">
                <a:moveTo>
                  <a:pt x="0" y="0"/>
                </a:moveTo>
                <a:lnTo>
                  <a:pt x="6245678" y="0"/>
                </a:lnTo>
                <a:lnTo>
                  <a:pt x="6245678" y="6274133"/>
                </a:lnTo>
                <a:lnTo>
                  <a:pt x="0" y="6274133"/>
                </a:lnTo>
                <a:lnTo>
                  <a:pt x="0" y="0"/>
                </a:lnTo>
                <a:close/>
              </a:path>
            </a:pathLst>
          </a:custGeom>
          <a:blipFill>
            <a:blip r:embed="rId3"/>
            <a:stretch>
              <a:fillRect l="0" t="0" r="0" b="0"/>
            </a:stretch>
          </a:blipFill>
        </p:spPr>
      </p:sp>
      <p:sp>
        <p:nvSpPr>
          <p:cNvPr name="TextBox 11" id="11"/>
          <p:cNvSpPr txBox="true"/>
          <p:nvPr/>
        </p:nvSpPr>
        <p:spPr>
          <a:xfrm rot="0">
            <a:off x="1898788" y="1570058"/>
            <a:ext cx="6245679" cy="1540002"/>
          </a:xfrm>
          <a:prstGeom prst="rect">
            <a:avLst/>
          </a:prstGeom>
        </p:spPr>
        <p:txBody>
          <a:bodyPr anchor="t" rtlCol="false" tIns="0" lIns="0" bIns="0" rIns="0">
            <a:spAutoFit/>
          </a:bodyPr>
          <a:lstStyle/>
          <a:p>
            <a:pPr algn="l">
              <a:lnSpc>
                <a:spcPts val="5544"/>
              </a:lnSpc>
            </a:pPr>
            <a:r>
              <a:rPr lang="en-US" b="true" sz="5600">
                <a:solidFill>
                  <a:srgbClr val="48CFAE"/>
                </a:solidFill>
                <a:latin typeface="Kollektif Bold"/>
                <a:ea typeface="Kollektif Bold"/>
                <a:cs typeface="Kollektif Bold"/>
                <a:sym typeface="Kollektif Bold"/>
              </a:rPr>
              <a:t>JOB TYPES DISTRIBUTION</a:t>
            </a:r>
          </a:p>
        </p:txBody>
      </p:sp>
      <p:sp>
        <p:nvSpPr>
          <p:cNvPr name="TextBox 12" id="12"/>
          <p:cNvSpPr txBox="true"/>
          <p:nvPr/>
        </p:nvSpPr>
        <p:spPr>
          <a:xfrm rot="0">
            <a:off x="8601914" y="1864259"/>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How does the distribution of remote, hybrid and onsite role compare in Healthcare industry?</a:t>
            </a:r>
          </a:p>
        </p:txBody>
      </p:sp>
      <p:sp>
        <p:nvSpPr>
          <p:cNvPr name="TextBox 13" id="13"/>
          <p:cNvSpPr txBox="true"/>
          <p:nvPr/>
        </p:nvSpPr>
        <p:spPr>
          <a:xfrm rot="0">
            <a:off x="11131252" y="4023219"/>
            <a:ext cx="6128048" cy="5086350"/>
          </a:xfrm>
          <a:prstGeom prst="rect">
            <a:avLst/>
          </a:prstGeom>
        </p:spPr>
        <p:txBody>
          <a:bodyPr anchor="t" rtlCol="false" tIns="0" lIns="0" bIns="0" rIns="0">
            <a:spAutoFit/>
          </a:bodyPr>
          <a:lstStyle/>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Remote Role Dominance</a:t>
            </a:r>
            <a:r>
              <a:rPr lang="en-US" sz="2400">
                <a:solidFill>
                  <a:srgbClr val="545454"/>
                </a:solidFill>
                <a:latin typeface="DM Sans"/>
                <a:ea typeface="DM Sans"/>
                <a:cs typeface="DM Sans"/>
                <a:sym typeface="DM Sans"/>
              </a:rPr>
              <a:t> : This reflects the growing trend  in the healthcare industry , where many administrative, analytical and technical jobs have transitioned to remote work due to advancements in digital health and remote working infrastructure</a:t>
            </a:r>
          </a:p>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Significant Hybrid presence</a:t>
            </a:r>
            <a:r>
              <a:rPr lang="en-US" sz="2400">
                <a:solidFill>
                  <a:srgbClr val="545454"/>
                </a:solidFill>
                <a:latin typeface="DM Sans"/>
                <a:ea typeface="DM Sans"/>
                <a:cs typeface="DM Sans"/>
                <a:sym typeface="DM Sans"/>
              </a:rPr>
              <a:t> : A significant roles are hybrid indicating many companies still value a mix of in-office and remote work, possibly for team collaboration reflecting Healthcare need for on-site interaction while maintaining flexibility</a:t>
            </a: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898788" y="3357710"/>
            <a:ext cx="6245679" cy="6274133"/>
          </a:xfrm>
          <a:custGeom>
            <a:avLst/>
            <a:gdLst/>
            <a:ahLst/>
            <a:cxnLst/>
            <a:rect r="r" b="b" t="t" l="l"/>
            <a:pathLst>
              <a:path h="6274133" w="6245679">
                <a:moveTo>
                  <a:pt x="0" y="0"/>
                </a:moveTo>
                <a:lnTo>
                  <a:pt x="6245678" y="0"/>
                </a:lnTo>
                <a:lnTo>
                  <a:pt x="6245678" y="6274133"/>
                </a:lnTo>
                <a:lnTo>
                  <a:pt x="0" y="6274133"/>
                </a:lnTo>
                <a:lnTo>
                  <a:pt x="0" y="0"/>
                </a:lnTo>
                <a:close/>
              </a:path>
            </a:pathLst>
          </a:custGeom>
          <a:blipFill>
            <a:blip r:embed="rId3"/>
            <a:stretch>
              <a:fillRect l="0" t="0" r="0" b="0"/>
            </a:stretch>
          </a:blipFill>
        </p:spPr>
      </p:sp>
      <p:sp>
        <p:nvSpPr>
          <p:cNvPr name="TextBox 11" id="11"/>
          <p:cNvSpPr txBox="true"/>
          <p:nvPr/>
        </p:nvSpPr>
        <p:spPr>
          <a:xfrm rot="0">
            <a:off x="1898788" y="1570058"/>
            <a:ext cx="6245679" cy="1540002"/>
          </a:xfrm>
          <a:prstGeom prst="rect">
            <a:avLst/>
          </a:prstGeom>
        </p:spPr>
        <p:txBody>
          <a:bodyPr anchor="t" rtlCol="false" tIns="0" lIns="0" bIns="0" rIns="0">
            <a:spAutoFit/>
          </a:bodyPr>
          <a:lstStyle/>
          <a:p>
            <a:pPr algn="l">
              <a:lnSpc>
                <a:spcPts val="5544"/>
              </a:lnSpc>
            </a:pPr>
            <a:r>
              <a:rPr lang="en-US" b="true" sz="5600">
                <a:solidFill>
                  <a:srgbClr val="48CFAE"/>
                </a:solidFill>
                <a:latin typeface="Kollektif Bold"/>
                <a:ea typeface="Kollektif Bold"/>
                <a:cs typeface="Kollektif Bold"/>
                <a:sym typeface="Kollektif Bold"/>
              </a:rPr>
              <a:t>JOB TYPES DISTRIBUTION</a:t>
            </a:r>
          </a:p>
        </p:txBody>
      </p:sp>
      <p:sp>
        <p:nvSpPr>
          <p:cNvPr name="TextBox 12" id="12"/>
          <p:cNvSpPr txBox="true"/>
          <p:nvPr/>
        </p:nvSpPr>
        <p:spPr>
          <a:xfrm rot="0">
            <a:off x="8601914" y="1864259"/>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How does the distribution of remote, hybrid and onsite role compare in Healthcare industry?</a:t>
            </a:r>
          </a:p>
        </p:txBody>
      </p:sp>
      <p:sp>
        <p:nvSpPr>
          <p:cNvPr name="TextBox 13" id="13"/>
          <p:cNvSpPr txBox="true"/>
          <p:nvPr/>
        </p:nvSpPr>
        <p:spPr>
          <a:xfrm rot="0">
            <a:off x="11131252" y="4023219"/>
            <a:ext cx="6128048" cy="2543175"/>
          </a:xfrm>
          <a:prstGeom prst="rect">
            <a:avLst/>
          </a:prstGeom>
        </p:spPr>
        <p:txBody>
          <a:bodyPr anchor="t" rtlCol="false" tIns="0" lIns="0" bIns="0" rIns="0">
            <a:spAutoFit/>
          </a:bodyPr>
          <a:lstStyle/>
          <a:p>
            <a:pPr algn="l" marL="518160" indent="-259080" lvl="1">
              <a:lnSpc>
                <a:spcPts val="2879"/>
              </a:lnSpc>
              <a:buFont typeface="Arial"/>
              <a:buChar char="•"/>
            </a:pPr>
            <a:r>
              <a:rPr lang="en-US" b="true" sz="2400">
                <a:solidFill>
                  <a:srgbClr val="545454"/>
                </a:solidFill>
                <a:latin typeface="DM Sans Bold"/>
                <a:ea typeface="DM Sans Bold"/>
                <a:cs typeface="DM Sans Bold"/>
                <a:sym typeface="DM Sans Bold"/>
              </a:rPr>
              <a:t>Relatively Low Onsite Roles</a:t>
            </a:r>
            <a:r>
              <a:rPr lang="en-US" sz="2400">
                <a:solidFill>
                  <a:srgbClr val="545454"/>
                </a:solidFill>
                <a:latin typeface="DM Sans"/>
                <a:ea typeface="DM Sans"/>
                <a:cs typeface="DM Sans"/>
                <a:sym typeface="DM Sans"/>
              </a:rPr>
              <a:t>: Onsite roles make up 9.4% which suggests that the necessity for business analysts to be physically present in healthcare settings is much lower compared to other industries where on-site work may be critical.</a:t>
            </a:r>
          </a:p>
        </p:txBody>
      </p:sp>
      <p:sp>
        <p:nvSpPr>
          <p:cNvPr name="TextBox 14" id="14"/>
          <p:cNvSpPr txBox="true"/>
          <p:nvPr/>
        </p:nvSpPr>
        <p:spPr>
          <a:xfrm rot="0">
            <a:off x="11629919" y="3300506"/>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930540" y="826903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0005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10">
              <a:alphaModFix amt="2300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554431" y="31963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102870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6554431" y="2112509"/>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287699">
            <a:off x="14444220"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0">
            <a:off x="14386813"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48CFAE"/>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48CFAE"/>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48CFAE"/>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48CFAE"/>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48CFAE"/>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48CFAE"/>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48CFAE"/>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48CFAE"/>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48CFAE"/>
            </a:solidFill>
            <a:prstDash val="solid"/>
            <a:headEnd type="none" len="sm" w="sm"/>
            <a:tailEnd type="none" len="sm" w="sm"/>
          </a:ln>
        </p:spPr>
      </p:sp>
      <p:sp>
        <p:nvSpPr>
          <p:cNvPr name="TextBox 42" id="42"/>
          <p:cNvSpPr txBox="true"/>
          <p:nvPr/>
        </p:nvSpPr>
        <p:spPr>
          <a:xfrm rot="0">
            <a:off x="3006479" y="4560336"/>
            <a:ext cx="12275042" cy="1166329"/>
          </a:xfrm>
          <a:prstGeom prst="rect">
            <a:avLst/>
          </a:prstGeom>
        </p:spPr>
        <p:txBody>
          <a:bodyPr anchor="t" rtlCol="false" tIns="0" lIns="0" bIns="0" rIns="0">
            <a:spAutoFit/>
          </a:bodyPr>
          <a:lstStyle/>
          <a:p>
            <a:pPr algn="ctr">
              <a:lnSpc>
                <a:spcPts val="7583"/>
              </a:lnSpc>
            </a:pPr>
            <a:r>
              <a:rPr lang="en-US" b="true" sz="7660">
                <a:solidFill>
                  <a:srgbClr val="227C9D"/>
                </a:solidFill>
                <a:latin typeface="Kollektif Bold"/>
                <a:ea typeface="Kollektif Bold"/>
                <a:cs typeface="Kollektif Bold"/>
                <a:sym typeface="Kollektif Bold"/>
              </a:rPr>
              <a:t>AI APPLICATIONS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5292352">
            <a:off x="15236339" y="-3139897"/>
            <a:ext cx="8524945" cy="8122151"/>
            <a:chOff x="0" y="0"/>
            <a:chExt cx="11366593" cy="10829535"/>
          </a:xfrm>
        </p:grpSpPr>
        <p:grpSp>
          <p:nvGrpSpPr>
            <p:cNvPr name="Group 15" id="15"/>
            <p:cNvGrpSpPr/>
            <p:nvPr/>
          </p:nvGrpSpPr>
          <p:grpSpPr>
            <a:xfrm rot="2700000">
              <a:off x="2283630" y="2370030"/>
              <a:ext cx="8672406" cy="4753460"/>
              <a:chOff x="0" y="0"/>
              <a:chExt cx="579260" cy="317500"/>
            </a:xfrm>
          </p:grpSpPr>
          <p:sp>
            <p:nvSpPr>
              <p:cNvPr name="Freeform 16" id="16"/>
              <p:cNvSpPr/>
              <p:nvPr/>
            </p:nvSpPr>
            <p:spPr>
              <a:xfrm flipH="false" flipV="false" rot="0">
                <a:off x="0" y="0"/>
                <a:ext cx="579260" cy="317500"/>
              </a:xfrm>
              <a:custGeom>
                <a:avLst/>
                <a:gdLst/>
                <a:ahLst/>
                <a:cxnLst/>
                <a:rect r="r" b="b" t="t" l="l"/>
                <a:pathLst>
                  <a:path h="317500" w="579260">
                    <a:moveTo>
                      <a:pt x="193191" y="19070"/>
                    </a:moveTo>
                    <a:cubicBezTo>
                      <a:pt x="222792" y="7556"/>
                      <a:pt x="256650" y="0"/>
                      <a:pt x="289786" y="0"/>
                    </a:cubicBezTo>
                    <a:cubicBezTo>
                      <a:pt x="322923" y="0"/>
                      <a:pt x="354809" y="6476"/>
                      <a:pt x="384193" y="17990"/>
                    </a:cubicBezTo>
                    <a:cubicBezTo>
                      <a:pt x="384819" y="18350"/>
                      <a:pt x="385444" y="18350"/>
                      <a:pt x="386069" y="18710"/>
                    </a:cubicBezTo>
                    <a:cubicBezTo>
                      <a:pt x="496419" y="64765"/>
                      <a:pt x="577697" y="186379"/>
                      <a:pt x="579260" y="317500"/>
                    </a:cubicBezTo>
                    <a:lnTo>
                      <a:pt x="579260" y="317500"/>
                    </a:lnTo>
                    <a:lnTo>
                      <a:pt x="0" y="317500"/>
                    </a:lnTo>
                    <a:lnTo>
                      <a:pt x="0" y="317500"/>
                    </a:lnTo>
                    <a:cubicBezTo>
                      <a:pt x="1563" y="185660"/>
                      <a:pt x="81590" y="64045"/>
                      <a:pt x="193191"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57926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1059416" y="3569301"/>
              <a:ext cx="6913622" cy="6275763"/>
            </a:xfrm>
            <a:prstGeom prst="line">
              <a:avLst/>
            </a:prstGeom>
            <a:ln cap="flat" w="38100">
              <a:solidFill>
                <a:srgbClr val="8CA9AD"/>
              </a:solidFill>
              <a:prstDash val="solid"/>
              <a:headEnd type="none" len="sm" w="sm"/>
              <a:tailEnd type="none" len="sm" w="sm"/>
            </a:ln>
          </p:spPr>
        </p:sp>
        <p:sp>
          <p:nvSpPr>
            <p:cNvPr name="AutoShape 19" id="19"/>
            <p:cNvSpPr/>
            <p:nvPr/>
          </p:nvSpPr>
          <p:spPr>
            <a:xfrm>
              <a:off x="774154" y="3951611"/>
              <a:ext cx="6718471" cy="6161013"/>
            </a:xfrm>
            <a:prstGeom prst="line">
              <a:avLst/>
            </a:prstGeom>
            <a:ln cap="flat" w="38100">
              <a:solidFill>
                <a:srgbClr val="8CA9AD"/>
              </a:solidFill>
              <a:prstDash val="solid"/>
              <a:headEnd type="none" len="sm" w="sm"/>
              <a:tailEnd type="none" len="sm" w="sm"/>
            </a:ln>
          </p:spPr>
        </p:sp>
        <p:sp>
          <p:nvSpPr>
            <p:cNvPr name="AutoShape 20" id="20"/>
            <p:cNvSpPr/>
            <p:nvPr/>
          </p:nvSpPr>
          <p:spPr>
            <a:xfrm>
              <a:off x="534685" y="4389913"/>
              <a:ext cx="6489522" cy="5951061"/>
            </a:xfrm>
            <a:prstGeom prst="line">
              <a:avLst/>
            </a:prstGeom>
            <a:ln cap="flat" w="38100">
              <a:solidFill>
                <a:srgbClr val="8CA9AD"/>
              </a:solidFill>
              <a:prstDash val="solid"/>
              <a:headEnd type="none" len="sm" w="sm"/>
              <a:tailEnd type="none" len="sm" w="sm"/>
            </a:ln>
          </p:spPr>
        </p:sp>
        <p:sp>
          <p:nvSpPr>
            <p:cNvPr name="AutoShape 21" id="21"/>
            <p:cNvSpPr/>
            <p:nvPr/>
          </p:nvSpPr>
          <p:spPr>
            <a:xfrm>
              <a:off x="365812" y="4862203"/>
              <a:ext cx="6254021" cy="5735101"/>
            </a:xfrm>
            <a:prstGeom prst="line">
              <a:avLst/>
            </a:prstGeom>
            <a:ln cap="flat" w="38100">
              <a:solidFill>
                <a:srgbClr val="8CA9AD"/>
              </a:solidFill>
              <a:prstDash val="solid"/>
              <a:headEnd type="none" len="sm" w="sm"/>
              <a:tailEnd type="none" len="sm" w="sm"/>
            </a:ln>
          </p:spPr>
        </p:sp>
        <p:sp>
          <p:nvSpPr>
            <p:cNvPr name="AutoShape 22" id="22"/>
            <p:cNvSpPr/>
            <p:nvPr/>
          </p:nvSpPr>
          <p:spPr>
            <a:xfrm>
              <a:off x="174007" y="5399797"/>
              <a:ext cx="5796899" cy="5315908"/>
            </a:xfrm>
            <a:prstGeom prst="line">
              <a:avLst/>
            </a:prstGeom>
            <a:ln cap="flat" w="38100">
              <a:solidFill>
                <a:srgbClr val="8CA9AD"/>
              </a:solidFill>
              <a:prstDash val="solid"/>
              <a:headEnd type="none" len="sm" w="sm"/>
              <a:tailEnd type="none" len="sm" w="sm"/>
            </a:ln>
          </p:spPr>
        </p:sp>
        <p:sp>
          <p:nvSpPr>
            <p:cNvPr name="AutoShape 23" id="23"/>
            <p:cNvSpPr/>
            <p:nvPr/>
          </p:nvSpPr>
          <p:spPr>
            <a:xfrm>
              <a:off x="12914" y="5942338"/>
              <a:ext cx="5284799" cy="4873192"/>
            </a:xfrm>
            <a:prstGeom prst="line">
              <a:avLst/>
            </a:prstGeom>
            <a:ln cap="flat" w="38100">
              <a:solidFill>
                <a:srgbClr val="8CA9AD"/>
              </a:solidFill>
              <a:prstDash val="solid"/>
              <a:headEnd type="none" len="sm" w="sm"/>
              <a:tailEnd type="none" len="sm" w="sm"/>
            </a:ln>
          </p:spPr>
        </p:sp>
        <p:sp>
          <p:nvSpPr>
            <p:cNvPr name="AutoShape 24" id="24"/>
            <p:cNvSpPr/>
            <p:nvPr/>
          </p:nvSpPr>
          <p:spPr>
            <a:xfrm>
              <a:off x="47271" y="6629049"/>
              <a:ext cx="4503313" cy="4108348"/>
            </a:xfrm>
            <a:prstGeom prst="line">
              <a:avLst/>
            </a:prstGeom>
            <a:ln cap="flat" w="38100">
              <a:solidFill>
                <a:srgbClr val="8CA9AD"/>
              </a:solidFill>
              <a:prstDash val="solid"/>
              <a:headEnd type="none" len="sm" w="sm"/>
              <a:tailEnd type="none" len="sm" w="sm"/>
            </a:ln>
          </p:spPr>
        </p:sp>
        <p:sp>
          <p:nvSpPr>
            <p:cNvPr name="AutoShape 25" id="25"/>
            <p:cNvSpPr/>
            <p:nvPr/>
          </p:nvSpPr>
          <p:spPr>
            <a:xfrm>
              <a:off x="165027" y="7456919"/>
              <a:ext cx="3504797" cy="3267021"/>
            </a:xfrm>
            <a:prstGeom prst="line">
              <a:avLst/>
            </a:prstGeom>
            <a:ln cap="flat" w="38100">
              <a:solidFill>
                <a:srgbClr val="8CA9AD"/>
              </a:solidFill>
              <a:prstDash val="solid"/>
              <a:headEnd type="none" len="sm" w="sm"/>
              <a:tailEnd type="none" len="sm" w="sm"/>
            </a:ln>
          </p:spPr>
        </p:sp>
        <p:sp>
          <p:nvSpPr>
            <p:cNvPr name="AutoShape 26" id="26"/>
            <p:cNvSpPr/>
            <p:nvPr/>
          </p:nvSpPr>
          <p:spPr>
            <a:xfrm>
              <a:off x="676067" y="8570768"/>
              <a:ext cx="1790115" cy="1641582"/>
            </a:xfrm>
            <a:prstGeom prst="line">
              <a:avLst/>
            </a:prstGeom>
            <a:ln cap="flat" w="38100">
              <a:solidFill>
                <a:srgbClr val="8CA9AD"/>
              </a:solidFill>
              <a:prstDash val="solid"/>
              <a:headEnd type="none" len="sm" w="sm"/>
              <a:tailEnd type="none" len="sm" w="sm"/>
            </a:ln>
          </p:spPr>
        </p:sp>
      </p:grpSp>
      <p:sp>
        <p:nvSpPr>
          <p:cNvPr name="TextBox 27" id="27"/>
          <p:cNvSpPr txBox="true"/>
          <p:nvPr/>
        </p:nvSpPr>
        <p:spPr>
          <a:xfrm rot="0">
            <a:off x="3863654" y="1028700"/>
            <a:ext cx="6384769" cy="844677"/>
          </a:xfrm>
          <a:prstGeom prst="rect">
            <a:avLst/>
          </a:prstGeom>
        </p:spPr>
        <p:txBody>
          <a:bodyPr anchor="t" rtlCol="false" tIns="0" lIns="0" bIns="0" rIns="0">
            <a:spAutoFit/>
          </a:bodyPr>
          <a:lstStyle/>
          <a:p>
            <a:pPr algn="l" marL="0" indent="0" lvl="0">
              <a:lnSpc>
                <a:spcPts val="5544"/>
              </a:lnSpc>
              <a:spcBef>
                <a:spcPct val="0"/>
              </a:spcBef>
            </a:pPr>
            <a:r>
              <a:rPr lang="en-US" b="true" sz="5600" strike="noStrike" u="none">
                <a:solidFill>
                  <a:srgbClr val="0A699E"/>
                </a:solidFill>
                <a:latin typeface="Kollektif Bold"/>
                <a:ea typeface="Kollektif Bold"/>
                <a:cs typeface="Kollektif Bold"/>
                <a:sym typeface="Kollektif Bold"/>
              </a:rPr>
              <a:t>WHAT IS AI?</a:t>
            </a:r>
          </a:p>
        </p:txBody>
      </p:sp>
      <p:sp>
        <p:nvSpPr>
          <p:cNvPr name="TextBox 28" id="28"/>
          <p:cNvSpPr txBox="true"/>
          <p:nvPr/>
        </p:nvSpPr>
        <p:spPr>
          <a:xfrm rot="0">
            <a:off x="3863654" y="2731294"/>
            <a:ext cx="11771732" cy="3724275"/>
          </a:xfrm>
          <a:prstGeom prst="rect">
            <a:avLst/>
          </a:prstGeom>
        </p:spPr>
        <p:txBody>
          <a:bodyPr anchor="t" rtlCol="false" tIns="0" lIns="0" bIns="0" rIns="0">
            <a:spAutoFit/>
          </a:bodyPr>
          <a:lstStyle/>
          <a:p>
            <a:pPr algn="just">
              <a:lnSpc>
                <a:spcPts val="4919"/>
              </a:lnSpc>
              <a:spcBef>
                <a:spcPct val="0"/>
              </a:spcBef>
            </a:pPr>
            <a:r>
              <a:rPr lang="en-US" sz="4099" strike="noStrike" u="none">
                <a:solidFill>
                  <a:srgbClr val="545454"/>
                </a:solidFill>
                <a:latin typeface="DM Sans"/>
                <a:ea typeface="DM Sans"/>
                <a:cs typeface="DM Sans"/>
                <a:sym typeface="DM Sans"/>
              </a:rPr>
              <a:t>Artificial intelligence is a field of science concerned with building computers and machines that can reason, learn, and act in such a way that would normally require human intelligence or that involves data whose scale exceeds what humans can analyze.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160461" y="5241779"/>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323826" y="5241779"/>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386742" y="5241779"/>
            <a:ext cx="1153653" cy="9625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783157" y="5241779"/>
            <a:ext cx="1116262" cy="965328"/>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65123" y="5241779"/>
            <a:ext cx="1097212" cy="962528"/>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1817900" y="5492103"/>
            <a:ext cx="1424407" cy="14244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4358750" y="4529575"/>
            <a:ext cx="1424407" cy="1424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899419" y="5494903"/>
            <a:ext cx="1424407" cy="14244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440716" y="4529575"/>
            <a:ext cx="1424407" cy="14244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1962335" y="5492103"/>
            <a:ext cx="1424407" cy="14244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4540395" y="4529575"/>
            <a:ext cx="1424407" cy="14244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Freeform 34" id="34"/>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5" id="35"/>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7" id="37"/>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8" id="38"/>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9" id="39"/>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0" id="40"/>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41" id="41"/>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2" id="42"/>
          <p:cNvSpPr/>
          <p:nvPr/>
        </p:nvSpPr>
        <p:spPr>
          <a:xfrm flipH="false" flipV="false" rot="0">
            <a:off x="4190027" y="1873377"/>
            <a:ext cx="1761852" cy="1766563"/>
          </a:xfrm>
          <a:custGeom>
            <a:avLst/>
            <a:gdLst/>
            <a:ahLst/>
            <a:cxnLst/>
            <a:rect r="r" b="b" t="t" l="l"/>
            <a:pathLst>
              <a:path h="1766563" w="1761852">
                <a:moveTo>
                  <a:pt x="0" y="0"/>
                </a:moveTo>
                <a:lnTo>
                  <a:pt x="1761853" y="0"/>
                </a:lnTo>
                <a:lnTo>
                  <a:pt x="1761853" y="1766563"/>
                </a:lnTo>
                <a:lnTo>
                  <a:pt x="0" y="1766563"/>
                </a:lnTo>
                <a:lnTo>
                  <a:pt x="0" y="0"/>
                </a:lnTo>
                <a:close/>
              </a:path>
            </a:pathLst>
          </a:custGeom>
          <a:blipFill>
            <a:blip r:embed="rId11">
              <a:alphaModFix amt="67000"/>
              <a:extLst>
                <a:ext uri="{96DAC541-7B7A-43D3-8B79-37D633B846F1}">
                  <asvg:svgBlip xmlns:asvg="http://schemas.microsoft.com/office/drawing/2016/SVG/main" r:embed="rId12"/>
                </a:ext>
              </a:extLst>
            </a:blip>
            <a:stretch>
              <a:fillRect l="0" t="0" r="0" b="0"/>
            </a:stretch>
          </a:blipFill>
        </p:spPr>
      </p:sp>
      <p:sp>
        <p:nvSpPr>
          <p:cNvPr name="Freeform 43" id="43"/>
          <p:cNvSpPr/>
          <p:nvPr/>
        </p:nvSpPr>
        <p:spPr>
          <a:xfrm flipH="false" flipV="false" rot="0">
            <a:off x="9144000" y="1673376"/>
            <a:ext cx="2366785" cy="1972321"/>
          </a:xfrm>
          <a:custGeom>
            <a:avLst/>
            <a:gdLst/>
            <a:ahLst/>
            <a:cxnLst/>
            <a:rect r="r" b="b" t="t" l="l"/>
            <a:pathLst>
              <a:path h="1972321" w="2366785">
                <a:moveTo>
                  <a:pt x="0" y="0"/>
                </a:moveTo>
                <a:lnTo>
                  <a:pt x="2366785" y="0"/>
                </a:lnTo>
                <a:lnTo>
                  <a:pt x="2366785" y="1972321"/>
                </a:lnTo>
                <a:lnTo>
                  <a:pt x="0" y="1972321"/>
                </a:lnTo>
                <a:lnTo>
                  <a:pt x="0" y="0"/>
                </a:lnTo>
                <a:close/>
              </a:path>
            </a:pathLst>
          </a:custGeom>
          <a:blipFill>
            <a:blip r:embed="rId13">
              <a:alphaModFix amt="72000"/>
            </a:blip>
            <a:stretch>
              <a:fillRect l="0" t="0" r="0" b="0"/>
            </a:stretch>
          </a:blipFill>
        </p:spPr>
      </p:sp>
      <p:sp>
        <p:nvSpPr>
          <p:cNvPr name="Freeform 44" id="44"/>
          <p:cNvSpPr/>
          <p:nvPr/>
        </p:nvSpPr>
        <p:spPr>
          <a:xfrm flipH="false" flipV="false" rot="0">
            <a:off x="11653377" y="7801504"/>
            <a:ext cx="2119635" cy="2104219"/>
          </a:xfrm>
          <a:custGeom>
            <a:avLst/>
            <a:gdLst/>
            <a:ahLst/>
            <a:cxnLst/>
            <a:rect r="r" b="b" t="t" l="l"/>
            <a:pathLst>
              <a:path h="2104219" w="2119635">
                <a:moveTo>
                  <a:pt x="0" y="0"/>
                </a:moveTo>
                <a:lnTo>
                  <a:pt x="2119635" y="0"/>
                </a:lnTo>
                <a:lnTo>
                  <a:pt x="2119635" y="2104219"/>
                </a:lnTo>
                <a:lnTo>
                  <a:pt x="0" y="210421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5" id="45"/>
          <p:cNvSpPr/>
          <p:nvPr/>
        </p:nvSpPr>
        <p:spPr>
          <a:xfrm flipH="false" flipV="false" rot="0">
            <a:off x="14377810" y="1899616"/>
            <a:ext cx="1842915" cy="1842915"/>
          </a:xfrm>
          <a:custGeom>
            <a:avLst/>
            <a:gdLst/>
            <a:ahLst/>
            <a:cxnLst/>
            <a:rect r="r" b="b" t="t" l="l"/>
            <a:pathLst>
              <a:path h="1842915" w="1842915">
                <a:moveTo>
                  <a:pt x="0" y="0"/>
                </a:moveTo>
                <a:lnTo>
                  <a:pt x="1842915" y="0"/>
                </a:lnTo>
                <a:lnTo>
                  <a:pt x="1842915" y="1842916"/>
                </a:lnTo>
                <a:lnTo>
                  <a:pt x="0" y="18429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6" id="46"/>
          <p:cNvSpPr/>
          <p:nvPr/>
        </p:nvSpPr>
        <p:spPr>
          <a:xfrm flipH="false" flipV="false" rot="0">
            <a:off x="6797174" y="7690600"/>
            <a:ext cx="1852479" cy="2326027"/>
          </a:xfrm>
          <a:custGeom>
            <a:avLst/>
            <a:gdLst/>
            <a:ahLst/>
            <a:cxnLst/>
            <a:rect r="r" b="b" t="t" l="l"/>
            <a:pathLst>
              <a:path h="2326027" w="1852479">
                <a:moveTo>
                  <a:pt x="0" y="0"/>
                </a:moveTo>
                <a:lnTo>
                  <a:pt x="1852479" y="0"/>
                </a:lnTo>
                <a:lnTo>
                  <a:pt x="1852479" y="2326027"/>
                </a:lnTo>
                <a:lnTo>
                  <a:pt x="0" y="23260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47" id="47"/>
          <p:cNvSpPr/>
          <p:nvPr/>
        </p:nvSpPr>
        <p:spPr>
          <a:xfrm flipH="false" flipV="false" rot="0">
            <a:off x="1399392" y="7690600"/>
            <a:ext cx="2560052" cy="2057400"/>
          </a:xfrm>
          <a:custGeom>
            <a:avLst/>
            <a:gdLst/>
            <a:ahLst/>
            <a:cxnLst/>
            <a:rect r="r" b="b" t="t" l="l"/>
            <a:pathLst>
              <a:path h="2057400" w="2560052">
                <a:moveTo>
                  <a:pt x="0" y="0"/>
                </a:moveTo>
                <a:lnTo>
                  <a:pt x="2560052" y="0"/>
                </a:lnTo>
                <a:lnTo>
                  <a:pt x="2560052" y="2057400"/>
                </a:lnTo>
                <a:lnTo>
                  <a:pt x="0" y="2057400"/>
                </a:lnTo>
                <a:lnTo>
                  <a:pt x="0" y="0"/>
                </a:lnTo>
                <a:close/>
              </a:path>
            </a:pathLst>
          </a:custGeom>
          <a:blipFill>
            <a:blip r:embed="rId20">
              <a:alphaModFix amt="79000"/>
              <a:extLst>
                <a:ext uri="{96DAC541-7B7A-43D3-8B79-37D633B846F1}">
                  <asvg:svgBlip xmlns:asvg="http://schemas.microsoft.com/office/drawing/2016/SVG/main" r:embed="rId21"/>
                </a:ext>
              </a:extLst>
            </a:blip>
            <a:stretch>
              <a:fillRect l="0" t="0" r="0" b="0"/>
            </a:stretch>
          </a:blipFill>
        </p:spPr>
      </p:sp>
      <p:sp>
        <p:nvSpPr>
          <p:cNvPr name="TextBox 48" id="48"/>
          <p:cNvSpPr txBox="true"/>
          <p:nvPr/>
        </p:nvSpPr>
        <p:spPr>
          <a:xfrm rot="0">
            <a:off x="4611576" y="657249"/>
            <a:ext cx="8538711" cy="844677"/>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PROJECT WORKFLOW</a:t>
            </a:r>
          </a:p>
        </p:txBody>
      </p:sp>
      <p:sp>
        <p:nvSpPr>
          <p:cNvPr name="TextBox 49" id="49"/>
          <p:cNvSpPr txBox="true"/>
          <p:nvPr/>
        </p:nvSpPr>
        <p:spPr>
          <a:xfrm rot="0">
            <a:off x="1100763" y="7149994"/>
            <a:ext cx="2858681"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DEFINE OBJECTIVES</a:t>
            </a:r>
          </a:p>
        </p:txBody>
      </p:sp>
      <p:sp>
        <p:nvSpPr>
          <p:cNvPr name="TextBox 50" id="50"/>
          <p:cNvSpPr txBox="true"/>
          <p:nvPr/>
        </p:nvSpPr>
        <p:spPr>
          <a:xfrm rot="0">
            <a:off x="1817900" y="5889664"/>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1</a:t>
            </a:r>
          </a:p>
        </p:txBody>
      </p:sp>
      <p:sp>
        <p:nvSpPr>
          <p:cNvPr name="TextBox 51" id="51"/>
          <p:cNvSpPr txBox="true"/>
          <p:nvPr/>
        </p:nvSpPr>
        <p:spPr>
          <a:xfrm rot="0">
            <a:off x="4367623" y="492713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2</a:t>
            </a:r>
          </a:p>
        </p:txBody>
      </p:sp>
      <p:sp>
        <p:nvSpPr>
          <p:cNvPr name="TextBox 52" id="52"/>
          <p:cNvSpPr txBox="true"/>
          <p:nvPr/>
        </p:nvSpPr>
        <p:spPr>
          <a:xfrm rot="0">
            <a:off x="6886962" y="5903985"/>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3</a:t>
            </a:r>
          </a:p>
        </p:txBody>
      </p:sp>
      <p:sp>
        <p:nvSpPr>
          <p:cNvPr name="TextBox 53" id="53"/>
          <p:cNvSpPr txBox="true"/>
          <p:nvPr/>
        </p:nvSpPr>
        <p:spPr>
          <a:xfrm rot="0">
            <a:off x="9453173" y="491281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4</a:t>
            </a:r>
          </a:p>
        </p:txBody>
      </p:sp>
      <p:sp>
        <p:nvSpPr>
          <p:cNvPr name="TextBox 54" id="54"/>
          <p:cNvSpPr txBox="true"/>
          <p:nvPr/>
        </p:nvSpPr>
        <p:spPr>
          <a:xfrm rot="0">
            <a:off x="11974898" y="5889664"/>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5</a:t>
            </a:r>
          </a:p>
        </p:txBody>
      </p:sp>
      <p:sp>
        <p:nvSpPr>
          <p:cNvPr name="TextBox 55" id="55"/>
          <p:cNvSpPr txBox="true"/>
          <p:nvPr/>
        </p:nvSpPr>
        <p:spPr>
          <a:xfrm rot="0">
            <a:off x="14540395" y="492713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6</a:t>
            </a:r>
          </a:p>
        </p:txBody>
      </p:sp>
      <p:sp>
        <p:nvSpPr>
          <p:cNvPr name="TextBox 56" id="56"/>
          <p:cNvSpPr txBox="true"/>
          <p:nvPr/>
        </p:nvSpPr>
        <p:spPr>
          <a:xfrm rot="0">
            <a:off x="3589658" y="3878065"/>
            <a:ext cx="3207516"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DATA COLLECTION</a:t>
            </a:r>
          </a:p>
        </p:txBody>
      </p:sp>
      <p:sp>
        <p:nvSpPr>
          <p:cNvPr name="TextBox 57" id="57"/>
          <p:cNvSpPr txBox="true"/>
          <p:nvPr/>
        </p:nvSpPr>
        <p:spPr>
          <a:xfrm rot="0">
            <a:off x="6281288" y="7149994"/>
            <a:ext cx="286271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DATA EXPLORATION</a:t>
            </a:r>
          </a:p>
        </p:txBody>
      </p:sp>
      <p:sp>
        <p:nvSpPr>
          <p:cNvPr name="TextBox 58" id="58"/>
          <p:cNvSpPr txBox="true"/>
          <p:nvPr/>
        </p:nvSpPr>
        <p:spPr>
          <a:xfrm rot="0">
            <a:off x="8444575" y="3878065"/>
            <a:ext cx="3530323"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DATA VISUALISATION</a:t>
            </a:r>
          </a:p>
        </p:txBody>
      </p:sp>
      <p:sp>
        <p:nvSpPr>
          <p:cNvPr name="TextBox 59" id="59"/>
          <p:cNvSpPr txBox="true"/>
          <p:nvPr/>
        </p:nvSpPr>
        <p:spPr>
          <a:xfrm rot="0">
            <a:off x="11653377" y="7149994"/>
            <a:ext cx="204232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ANALYSIS</a:t>
            </a:r>
          </a:p>
        </p:txBody>
      </p:sp>
      <p:sp>
        <p:nvSpPr>
          <p:cNvPr name="TextBox 60" id="60"/>
          <p:cNvSpPr txBox="true"/>
          <p:nvPr/>
        </p:nvSpPr>
        <p:spPr>
          <a:xfrm rot="0">
            <a:off x="13882695" y="3878065"/>
            <a:ext cx="2739807"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AI APPLICATIONS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5400000">
            <a:off x="440555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3" id="13"/>
          <p:cNvGrpSpPr/>
          <p:nvPr/>
        </p:nvGrpSpPr>
        <p:grpSpPr>
          <a:xfrm rot="5292352">
            <a:off x="15236339" y="-3139897"/>
            <a:ext cx="8524945" cy="8122151"/>
            <a:chOff x="0" y="0"/>
            <a:chExt cx="11366593" cy="10829535"/>
          </a:xfrm>
        </p:grpSpPr>
        <p:grpSp>
          <p:nvGrpSpPr>
            <p:cNvPr name="Group 14" id="14"/>
            <p:cNvGrpSpPr/>
            <p:nvPr/>
          </p:nvGrpSpPr>
          <p:grpSpPr>
            <a:xfrm rot="2700000">
              <a:off x="2283630" y="2370030"/>
              <a:ext cx="8672406" cy="4753460"/>
              <a:chOff x="0" y="0"/>
              <a:chExt cx="579260" cy="317500"/>
            </a:xfrm>
          </p:grpSpPr>
          <p:sp>
            <p:nvSpPr>
              <p:cNvPr name="Freeform 15" id="15"/>
              <p:cNvSpPr/>
              <p:nvPr/>
            </p:nvSpPr>
            <p:spPr>
              <a:xfrm flipH="false" flipV="false" rot="0">
                <a:off x="0" y="0"/>
                <a:ext cx="579260" cy="317500"/>
              </a:xfrm>
              <a:custGeom>
                <a:avLst/>
                <a:gdLst/>
                <a:ahLst/>
                <a:cxnLst/>
                <a:rect r="r" b="b" t="t" l="l"/>
                <a:pathLst>
                  <a:path h="317500" w="579260">
                    <a:moveTo>
                      <a:pt x="193191" y="19070"/>
                    </a:moveTo>
                    <a:cubicBezTo>
                      <a:pt x="222792" y="7556"/>
                      <a:pt x="256650" y="0"/>
                      <a:pt x="289786" y="0"/>
                    </a:cubicBezTo>
                    <a:cubicBezTo>
                      <a:pt x="322923" y="0"/>
                      <a:pt x="354809" y="6476"/>
                      <a:pt x="384193" y="17990"/>
                    </a:cubicBezTo>
                    <a:cubicBezTo>
                      <a:pt x="384819" y="18350"/>
                      <a:pt x="385444" y="18350"/>
                      <a:pt x="386069" y="18710"/>
                    </a:cubicBezTo>
                    <a:cubicBezTo>
                      <a:pt x="496419" y="64765"/>
                      <a:pt x="577697" y="186379"/>
                      <a:pt x="579260" y="317500"/>
                    </a:cubicBezTo>
                    <a:lnTo>
                      <a:pt x="579260" y="317500"/>
                    </a:lnTo>
                    <a:lnTo>
                      <a:pt x="0" y="317500"/>
                    </a:lnTo>
                    <a:lnTo>
                      <a:pt x="0" y="317500"/>
                    </a:lnTo>
                    <a:cubicBezTo>
                      <a:pt x="1563" y="185660"/>
                      <a:pt x="81590" y="64045"/>
                      <a:pt x="193191"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57926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1059416" y="3569301"/>
              <a:ext cx="6913622" cy="6275763"/>
            </a:xfrm>
            <a:prstGeom prst="line">
              <a:avLst/>
            </a:prstGeom>
            <a:ln cap="flat" w="38100">
              <a:solidFill>
                <a:srgbClr val="8CA9AD"/>
              </a:solidFill>
              <a:prstDash val="solid"/>
              <a:headEnd type="none" len="sm" w="sm"/>
              <a:tailEnd type="none" len="sm" w="sm"/>
            </a:ln>
          </p:spPr>
        </p:sp>
        <p:sp>
          <p:nvSpPr>
            <p:cNvPr name="AutoShape 18" id="18"/>
            <p:cNvSpPr/>
            <p:nvPr/>
          </p:nvSpPr>
          <p:spPr>
            <a:xfrm>
              <a:off x="774154" y="3951611"/>
              <a:ext cx="6718471" cy="6161013"/>
            </a:xfrm>
            <a:prstGeom prst="line">
              <a:avLst/>
            </a:prstGeom>
            <a:ln cap="flat" w="38100">
              <a:solidFill>
                <a:srgbClr val="8CA9AD"/>
              </a:solidFill>
              <a:prstDash val="solid"/>
              <a:headEnd type="none" len="sm" w="sm"/>
              <a:tailEnd type="none" len="sm" w="sm"/>
            </a:ln>
          </p:spPr>
        </p:sp>
        <p:sp>
          <p:nvSpPr>
            <p:cNvPr name="AutoShape 19" id="19"/>
            <p:cNvSpPr/>
            <p:nvPr/>
          </p:nvSpPr>
          <p:spPr>
            <a:xfrm>
              <a:off x="534685" y="4389913"/>
              <a:ext cx="6489522" cy="5951061"/>
            </a:xfrm>
            <a:prstGeom prst="line">
              <a:avLst/>
            </a:prstGeom>
            <a:ln cap="flat" w="38100">
              <a:solidFill>
                <a:srgbClr val="8CA9AD"/>
              </a:solidFill>
              <a:prstDash val="solid"/>
              <a:headEnd type="none" len="sm" w="sm"/>
              <a:tailEnd type="none" len="sm" w="sm"/>
            </a:ln>
          </p:spPr>
        </p:sp>
        <p:sp>
          <p:nvSpPr>
            <p:cNvPr name="AutoShape 20" id="20"/>
            <p:cNvSpPr/>
            <p:nvPr/>
          </p:nvSpPr>
          <p:spPr>
            <a:xfrm>
              <a:off x="365812" y="4862203"/>
              <a:ext cx="6254021" cy="5735101"/>
            </a:xfrm>
            <a:prstGeom prst="line">
              <a:avLst/>
            </a:prstGeom>
            <a:ln cap="flat" w="38100">
              <a:solidFill>
                <a:srgbClr val="8CA9AD"/>
              </a:solidFill>
              <a:prstDash val="solid"/>
              <a:headEnd type="none" len="sm" w="sm"/>
              <a:tailEnd type="none" len="sm" w="sm"/>
            </a:ln>
          </p:spPr>
        </p:sp>
        <p:sp>
          <p:nvSpPr>
            <p:cNvPr name="AutoShape 21" id="21"/>
            <p:cNvSpPr/>
            <p:nvPr/>
          </p:nvSpPr>
          <p:spPr>
            <a:xfrm>
              <a:off x="174007" y="5399797"/>
              <a:ext cx="5796899" cy="5315908"/>
            </a:xfrm>
            <a:prstGeom prst="line">
              <a:avLst/>
            </a:prstGeom>
            <a:ln cap="flat" w="38100">
              <a:solidFill>
                <a:srgbClr val="8CA9AD"/>
              </a:solidFill>
              <a:prstDash val="solid"/>
              <a:headEnd type="none" len="sm" w="sm"/>
              <a:tailEnd type="none" len="sm" w="sm"/>
            </a:ln>
          </p:spPr>
        </p:sp>
        <p:sp>
          <p:nvSpPr>
            <p:cNvPr name="AutoShape 22" id="22"/>
            <p:cNvSpPr/>
            <p:nvPr/>
          </p:nvSpPr>
          <p:spPr>
            <a:xfrm>
              <a:off x="12914" y="5942338"/>
              <a:ext cx="5284799" cy="4873192"/>
            </a:xfrm>
            <a:prstGeom prst="line">
              <a:avLst/>
            </a:prstGeom>
            <a:ln cap="flat" w="38100">
              <a:solidFill>
                <a:srgbClr val="8CA9AD"/>
              </a:solidFill>
              <a:prstDash val="solid"/>
              <a:headEnd type="none" len="sm" w="sm"/>
              <a:tailEnd type="none" len="sm" w="sm"/>
            </a:ln>
          </p:spPr>
        </p:sp>
        <p:sp>
          <p:nvSpPr>
            <p:cNvPr name="AutoShape 23" id="23"/>
            <p:cNvSpPr/>
            <p:nvPr/>
          </p:nvSpPr>
          <p:spPr>
            <a:xfrm>
              <a:off x="47271" y="6629049"/>
              <a:ext cx="4503313" cy="4108348"/>
            </a:xfrm>
            <a:prstGeom prst="line">
              <a:avLst/>
            </a:prstGeom>
            <a:ln cap="flat" w="38100">
              <a:solidFill>
                <a:srgbClr val="8CA9AD"/>
              </a:solidFill>
              <a:prstDash val="solid"/>
              <a:headEnd type="none" len="sm" w="sm"/>
              <a:tailEnd type="none" len="sm" w="sm"/>
            </a:ln>
          </p:spPr>
        </p:sp>
        <p:sp>
          <p:nvSpPr>
            <p:cNvPr name="AutoShape 24" id="24"/>
            <p:cNvSpPr/>
            <p:nvPr/>
          </p:nvSpPr>
          <p:spPr>
            <a:xfrm>
              <a:off x="165027" y="7456919"/>
              <a:ext cx="3504797" cy="3267021"/>
            </a:xfrm>
            <a:prstGeom prst="line">
              <a:avLst/>
            </a:prstGeom>
            <a:ln cap="flat" w="38100">
              <a:solidFill>
                <a:srgbClr val="8CA9AD"/>
              </a:solidFill>
              <a:prstDash val="solid"/>
              <a:headEnd type="none" len="sm" w="sm"/>
              <a:tailEnd type="none" len="sm" w="sm"/>
            </a:ln>
          </p:spPr>
        </p:sp>
        <p:sp>
          <p:nvSpPr>
            <p:cNvPr name="AutoShape 25" id="25"/>
            <p:cNvSpPr/>
            <p:nvPr/>
          </p:nvSpPr>
          <p:spPr>
            <a:xfrm>
              <a:off x="676067" y="8570768"/>
              <a:ext cx="1790115" cy="1641582"/>
            </a:xfrm>
            <a:prstGeom prst="line">
              <a:avLst/>
            </a:prstGeom>
            <a:ln cap="flat" w="38100">
              <a:solidFill>
                <a:srgbClr val="8CA9AD"/>
              </a:solidFill>
              <a:prstDash val="solid"/>
              <a:headEnd type="none" len="sm" w="sm"/>
              <a:tailEnd type="none" len="sm" w="sm"/>
            </a:ln>
          </p:spPr>
        </p:sp>
      </p:grpSp>
      <p:sp>
        <p:nvSpPr>
          <p:cNvPr name="TextBox 26" id="26"/>
          <p:cNvSpPr txBox="true"/>
          <p:nvPr/>
        </p:nvSpPr>
        <p:spPr>
          <a:xfrm rot="0">
            <a:off x="3321750" y="1028700"/>
            <a:ext cx="9857907" cy="844677"/>
          </a:xfrm>
          <a:prstGeom prst="rect">
            <a:avLst/>
          </a:prstGeom>
        </p:spPr>
        <p:txBody>
          <a:bodyPr anchor="t" rtlCol="false" tIns="0" lIns="0" bIns="0" rIns="0">
            <a:spAutoFit/>
          </a:bodyPr>
          <a:lstStyle/>
          <a:p>
            <a:pPr algn="l" marL="0" indent="0" lvl="0">
              <a:lnSpc>
                <a:spcPts val="5544"/>
              </a:lnSpc>
              <a:spcBef>
                <a:spcPct val="0"/>
              </a:spcBef>
            </a:pPr>
            <a:r>
              <a:rPr lang="en-US" b="true" sz="5600">
                <a:solidFill>
                  <a:srgbClr val="0A699E"/>
                </a:solidFill>
                <a:latin typeface="Kollektif Bold"/>
                <a:ea typeface="Kollektif Bold"/>
                <a:cs typeface="Kollektif Bold"/>
                <a:sym typeface="Kollektif Bold"/>
              </a:rPr>
              <a:t>WHAT IS WEB SCRAPPING?</a:t>
            </a:r>
          </a:p>
        </p:txBody>
      </p:sp>
      <p:sp>
        <p:nvSpPr>
          <p:cNvPr name="TextBox 27" id="27"/>
          <p:cNvSpPr txBox="true"/>
          <p:nvPr/>
        </p:nvSpPr>
        <p:spPr>
          <a:xfrm rot="0">
            <a:off x="3321750" y="2819917"/>
            <a:ext cx="13041341" cy="4343400"/>
          </a:xfrm>
          <a:prstGeom prst="rect">
            <a:avLst/>
          </a:prstGeom>
        </p:spPr>
        <p:txBody>
          <a:bodyPr anchor="t" rtlCol="false" tIns="0" lIns="0" bIns="0" rIns="0">
            <a:spAutoFit/>
          </a:bodyPr>
          <a:lstStyle/>
          <a:p>
            <a:pPr algn="just">
              <a:lnSpc>
                <a:spcPts val="4919"/>
              </a:lnSpc>
              <a:spcBef>
                <a:spcPct val="0"/>
              </a:spcBef>
            </a:pPr>
            <a:r>
              <a:rPr lang="en-US" sz="4099">
                <a:solidFill>
                  <a:srgbClr val="545454"/>
                </a:solidFill>
                <a:latin typeface="DM Sans"/>
                <a:ea typeface="DM Sans"/>
                <a:cs typeface="DM Sans"/>
                <a:sym typeface="DM Sans"/>
              </a:rPr>
              <a:t>Web scraping is the automated process of extracting large amounts of data from websites by mimicking human browsing behavior. This technique collects web content such as text, images, and other structured or unstructured data, and converts it into a usable format like a spreadsheet or database for further analysis or application.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5751" y="250203"/>
            <a:ext cx="17056497" cy="778497"/>
          </a:xfrm>
          <a:prstGeom prst="rect">
            <a:avLst/>
          </a:prstGeom>
        </p:spPr>
        <p:txBody>
          <a:bodyPr anchor="t" rtlCol="false" tIns="0" lIns="0" bIns="0" rIns="0">
            <a:spAutoFit/>
          </a:bodyPr>
          <a:lstStyle/>
          <a:p>
            <a:pPr algn="ctr">
              <a:lnSpc>
                <a:spcPts val="6440"/>
              </a:lnSpc>
            </a:pPr>
            <a:r>
              <a:rPr lang="en-US" sz="4600" b="true">
                <a:solidFill>
                  <a:srgbClr val="227C9D"/>
                </a:solidFill>
                <a:latin typeface="IBM Plex Sans Bold"/>
                <a:ea typeface="IBM Plex Sans Bold"/>
                <a:cs typeface="IBM Plex Sans Bold"/>
                <a:sym typeface="IBM Plex Sans Bold"/>
              </a:rPr>
              <a:t>AI application in web scraping and the future of web scraping.</a:t>
            </a:r>
          </a:p>
        </p:txBody>
      </p:sp>
      <p:sp>
        <p:nvSpPr>
          <p:cNvPr name="TextBox 3" id="3"/>
          <p:cNvSpPr txBox="true"/>
          <p:nvPr/>
        </p:nvSpPr>
        <p:spPr>
          <a:xfrm rot="0">
            <a:off x="0" y="1389039"/>
            <a:ext cx="18288000" cy="1835149"/>
          </a:xfrm>
          <a:prstGeom prst="rect">
            <a:avLst/>
          </a:prstGeom>
        </p:spPr>
        <p:txBody>
          <a:bodyPr anchor="t" rtlCol="false" tIns="0" lIns="0" bIns="0" rIns="0">
            <a:spAutoFit/>
          </a:bodyPr>
          <a:lstStyle/>
          <a:p>
            <a:pPr algn="l" marL="755659" indent="-377829" lvl="1">
              <a:lnSpc>
                <a:spcPts val="4900"/>
              </a:lnSpc>
              <a:buFont typeface="Arial"/>
              <a:buChar char="•"/>
            </a:pPr>
            <a:r>
              <a:rPr lang="en-US" b="true" sz="3500">
                <a:solidFill>
                  <a:srgbClr val="545454"/>
                </a:solidFill>
                <a:latin typeface="Canva Sans Bold"/>
                <a:ea typeface="Canva Sans Bold"/>
                <a:cs typeface="Canva Sans Bold"/>
                <a:sym typeface="Canva Sans Bold"/>
              </a:rPr>
              <a:t>Natural Language Processing (NLP)</a:t>
            </a:r>
            <a:r>
              <a:rPr lang="en-US" sz="3500">
                <a:solidFill>
                  <a:srgbClr val="545454"/>
                </a:solidFill>
                <a:latin typeface="Canva Sans"/>
                <a:ea typeface="Canva Sans"/>
                <a:cs typeface="Canva Sans"/>
                <a:sym typeface="Canva Sans"/>
              </a:rPr>
              <a:t>: AI uses NLP to extract, understand, and process data from unstructured sources like blogs, news articles, and product reviews, turning them into valuable insights</a:t>
            </a:r>
          </a:p>
        </p:txBody>
      </p:sp>
      <p:sp>
        <p:nvSpPr>
          <p:cNvPr name="TextBox 4" id="4"/>
          <p:cNvSpPr txBox="true"/>
          <p:nvPr/>
        </p:nvSpPr>
        <p:spPr>
          <a:xfrm rot="0">
            <a:off x="0" y="3586138"/>
            <a:ext cx="17672249" cy="1835149"/>
          </a:xfrm>
          <a:prstGeom prst="rect">
            <a:avLst/>
          </a:prstGeom>
        </p:spPr>
        <p:txBody>
          <a:bodyPr anchor="t" rtlCol="false" tIns="0" lIns="0" bIns="0" rIns="0">
            <a:spAutoFit/>
          </a:bodyPr>
          <a:lstStyle/>
          <a:p>
            <a:pPr algn="l" marL="755659" indent="-377829" lvl="1">
              <a:lnSpc>
                <a:spcPts val="4900"/>
              </a:lnSpc>
              <a:buFont typeface="Arial"/>
              <a:buChar char="•"/>
            </a:pPr>
            <a:r>
              <a:rPr lang="en-US" b="true" sz="3500">
                <a:solidFill>
                  <a:srgbClr val="545454"/>
                </a:solidFill>
                <a:latin typeface="Canva Sans Bold"/>
                <a:ea typeface="Canva Sans Bold"/>
                <a:cs typeface="Canva Sans Bold"/>
                <a:sym typeface="Canva Sans Bold"/>
              </a:rPr>
              <a:t>AI for Data Cleaning and Structuring: </a:t>
            </a:r>
            <a:r>
              <a:rPr lang="en-US" sz="3500">
                <a:solidFill>
                  <a:srgbClr val="545454"/>
                </a:solidFill>
                <a:latin typeface="Canva Sans"/>
                <a:ea typeface="Canva Sans"/>
                <a:cs typeface="Canva Sans"/>
                <a:sym typeface="Canva Sans"/>
              </a:rPr>
              <a:t>AI scrapers can automatically clean and normalize data during extraction, converting messy or inconsistent data into structured, ready-to-use datasets, minimizing manual intervention.</a:t>
            </a:r>
          </a:p>
        </p:txBody>
      </p:sp>
      <p:sp>
        <p:nvSpPr>
          <p:cNvPr name="TextBox 5" id="5"/>
          <p:cNvSpPr txBox="true"/>
          <p:nvPr/>
        </p:nvSpPr>
        <p:spPr>
          <a:xfrm rot="0">
            <a:off x="65428" y="5767786"/>
            <a:ext cx="17672249" cy="2306692"/>
          </a:xfrm>
          <a:prstGeom prst="rect">
            <a:avLst/>
          </a:prstGeom>
        </p:spPr>
        <p:txBody>
          <a:bodyPr anchor="t" rtlCol="false" tIns="0" lIns="0" bIns="0" rIns="0">
            <a:spAutoFit/>
          </a:bodyPr>
          <a:lstStyle/>
          <a:p>
            <a:pPr algn="l" marL="714703" indent="-357351" lvl="1">
              <a:lnSpc>
                <a:spcPts val="4634"/>
              </a:lnSpc>
              <a:buFont typeface="Arial"/>
              <a:buChar char="•"/>
            </a:pPr>
            <a:r>
              <a:rPr lang="en-US" b="true" sz="3310">
                <a:solidFill>
                  <a:srgbClr val="545454"/>
                </a:solidFill>
                <a:latin typeface="Canva Sans Bold"/>
                <a:ea typeface="Canva Sans Bold"/>
                <a:cs typeface="Canva Sans Bold"/>
                <a:sym typeface="Canva Sans Bold"/>
              </a:rPr>
              <a:t>Intelligent Automation and Learning: </a:t>
            </a:r>
            <a:r>
              <a:rPr lang="en-US" sz="3310">
                <a:solidFill>
                  <a:srgbClr val="545454"/>
                </a:solidFill>
                <a:latin typeface="Canva Sans"/>
                <a:ea typeface="Canva Sans"/>
                <a:cs typeface="Canva Sans"/>
                <a:sym typeface="Canva Sans"/>
              </a:rPr>
              <a:t>Machine learning models are being trained to detect changes in website structures and adapt scraping techniques automatically, making the scraping process more resilient to frequent changes in website code.</a:t>
            </a:r>
          </a:p>
          <a:p>
            <a:pPr algn="l">
              <a:lnSpc>
                <a:spcPts val="4634"/>
              </a:lnSpc>
            </a:pPr>
          </a:p>
        </p:txBody>
      </p:sp>
      <p:sp>
        <p:nvSpPr>
          <p:cNvPr name="Freeform 6" id="6"/>
          <p:cNvSpPr/>
          <p:nvPr/>
        </p:nvSpPr>
        <p:spPr>
          <a:xfrm flipH="false" flipV="false" rot="0">
            <a:off x="14141650" y="783046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800000">
            <a:off x="13874022" y="860685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5400000">
            <a:off x="14957831" y="860685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0800000">
            <a:off x="14957831" y="969066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10800000">
            <a:off x="17195772" y="861638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7195772" y="753257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5400000">
            <a:off x="18279581" y="861638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111963" y="970019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7195772" y="970019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5400000">
            <a:off x="13874022" y="969066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0662" y="186785"/>
            <a:ext cx="17038638" cy="936612"/>
          </a:xfrm>
          <a:prstGeom prst="rect">
            <a:avLst/>
          </a:prstGeom>
        </p:spPr>
        <p:txBody>
          <a:bodyPr anchor="t" rtlCol="false" tIns="0" lIns="0" bIns="0" rIns="0">
            <a:spAutoFit/>
          </a:bodyPr>
          <a:lstStyle/>
          <a:p>
            <a:pPr algn="ctr">
              <a:lnSpc>
                <a:spcPts val="7700"/>
              </a:lnSpc>
            </a:pPr>
            <a:r>
              <a:rPr lang="en-US" sz="5500" b="true">
                <a:solidFill>
                  <a:srgbClr val="227C9D"/>
                </a:solidFill>
                <a:latin typeface="Canva Sans Bold"/>
                <a:ea typeface="Canva Sans Bold"/>
                <a:cs typeface="Canva Sans Bold"/>
                <a:sym typeface="Canva Sans Bold"/>
              </a:rPr>
              <a:t>AI applications in data visualization and its future:</a:t>
            </a:r>
          </a:p>
        </p:txBody>
      </p:sp>
      <p:sp>
        <p:nvSpPr>
          <p:cNvPr name="TextBox 3" id="3"/>
          <p:cNvSpPr txBox="true"/>
          <p:nvPr/>
        </p:nvSpPr>
        <p:spPr>
          <a:xfrm rot="0">
            <a:off x="220662" y="2518455"/>
            <a:ext cx="17259300" cy="2380614"/>
          </a:xfrm>
          <a:prstGeom prst="rect">
            <a:avLst/>
          </a:prstGeom>
        </p:spPr>
        <p:txBody>
          <a:bodyPr anchor="t" rtlCol="false" tIns="0" lIns="0" bIns="0" rIns="0">
            <a:spAutoFit/>
          </a:bodyPr>
          <a:lstStyle/>
          <a:p>
            <a:pPr algn="l">
              <a:lnSpc>
                <a:spcPts val="4760"/>
              </a:lnSpc>
            </a:pPr>
          </a:p>
          <a:p>
            <a:pPr algn="l" marL="734069" indent="-367035" lvl="1">
              <a:lnSpc>
                <a:spcPts val="4760"/>
              </a:lnSpc>
              <a:buFont typeface="Arial"/>
              <a:buChar char="•"/>
            </a:pPr>
            <a:r>
              <a:rPr lang="en-US" b="true" sz="3400">
                <a:solidFill>
                  <a:srgbClr val="545454"/>
                </a:solidFill>
                <a:latin typeface="Canva Sans Bold"/>
                <a:ea typeface="Canva Sans Bold"/>
                <a:cs typeface="Canva Sans Bold"/>
                <a:sym typeface="Canva Sans Bold"/>
              </a:rPr>
              <a:t>Automated Data Insights: </a:t>
            </a:r>
            <a:r>
              <a:rPr lang="en-US" sz="3400">
                <a:solidFill>
                  <a:srgbClr val="545454"/>
                </a:solidFill>
                <a:latin typeface="Canva Sans"/>
                <a:ea typeface="Canva Sans"/>
                <a:cs typeface="Canva Sans"/>
                <a:sym typeface="Canva Sans"/>
              </a:rPr>
              <a:t>AI-powered tools can automatically analyze datasets and generate visualizations that highlight key patterns, trends, and outliers, saving time and providing deeper insights.</a:t>
            </a:r>
          </a:p>
        </p:txBody>
      </p:sp>
      <p:sp>
        <p:nvSpPr>
          <p:cNvPr name="TextBox 4" id="4"/>
          <p:cNvSpPr txBox="true"/>
          <p:nvPr/>
        </p:nvSpPr>
        <p:spPr>
          <a:xfrm rot="0">
            <a:off x="0" y="1685372"/>
            <a:ext cx="18288000" cy="1216024"/>
          </a:xfrm>
          <a:prstGeom prst="rect">
            <a:avLst/>
          </a:prstGeom>
        </p:spPr>
        <p:txBody>
          <a:bodyPr anchor="t" rtlCol="false" tIns="0" lIns="0" bIns="0" rIns="0">
            <a:spAutoFit/>
          </a:bodyPr>
          <a:lstStyle/>
          <a:p>
            <a:pPr algn="ctr">
              <a:lnSpc>
                <a:spcPts val="4900"/>
              </a:lnSpc>
            </a:pPr>
            <a:r>
              <a:rPr lang="en-US" sz="3500" b="true">
                <a:solidFill>
                  <a:srgbClr val="545454"/>
                </a:solidFill>
                <a:latin typeface="Canva Sans Bold"/>
                <a:ea typeface="Canva Sans Bold"/>
                <a:cs typeface="Canva Sans Bold"/>
                <a:sym typeface="Canva Sans Bold"/>
              </a:rPr>
              <a:t>Data visualization is the graphical representation of information and data using visual elements like charts, graphs, maps, and dashboards. </a:t>
            </a:r>
          </a:p>
        </p:txBody>
      </p:sp>
      <p:sp>
        <p:nvSpPr>
          <p:cNvPr name="TextBox 5" id="5"/>
          <p:cNvSpPr txBox="true"/>
          <p:nvPr/>
        </p:nvSpPr>
        <p:spPr>
          <a:xfrm rot="0">
            <a:off x="220662" y="5013369"/>
            <a:ext cx="17259300" cy="1835149"/>
          </a:xfrm>
          <a:prstGeom prst="rect">
            <a:avLst/>
          </a:prstGeom>
        </p:spPr>
        <p:txBody>
          <a:bodyPr anchor="t" rtlCol="false" tIns="0" lIns="0" bIns="0" rIns="0">
            <a:spAutoFit/>
          </a:bodyPr>
          <a:lstStyle/>
          <a:p>
            <a:pPr algn="l" marL="755659" indent="-377829" lvl="1">
              <a:lnSpc>
                <a:spcPts val="4900"/>
              </a:lnSpc>
              <a:buFont typeface="Arial"/>
              <a:buChar char="•"/>
            </a:pPr>
            <a:r>
              <a:rPr lang="en-US" b="true" sz="3500">
                <a:solidFill>
                  <a:srgbClr val="545454"/>
                </a:solidFill>
                <a:latin typeface="Canva Sans Bold"/>
                <a:ea typeface="Canva Sans Bold"/>
                <a:cs typeface="Canva Sans Bold"/>
                <a:sym typeface="Canva Sans Bold"/>
              </a:rPr>
              <a:t>Future of Immersive Visualization: </a:t>
            </a:r>
            <a:r>
              <a:rPr lang="en-US" sz="3500">
                <a:solidFill>
                  <a:srgbClr val="545454"/>
                </a:solidFill>
                <a:latin typeface="Canva Sans"/>
                <a:ea typeface="Canva Sans"/>
                <a:cs typeface="Canva Sans"/>
                <a:sym typeface="Canva Sans"/>
              </a:rPr>
              <a:t>The integration of AI with virtual reality (VR) and augmented reality (AR) technologies will revolutionize data visualization, creating immersive environments for data exploration.</a:t>
            </a:r>
          </a:p>
        </p:txBody>
      </p:sp>
      <p:sp>
        <p:nvSpPr>
          <p:cNvPr name="TextBox 6" id="6"/>
          <p:cNvSpPr txBox="true"/>
          <p:nvPr/>
        </p:nvSpPr>
        <p:spPr>
          <a:xfrm rot="0">
            <a:off x="0" y="7197498"/>
            <a:ext cx="18288000" cy="2454274"/>
          </a:xfrm>
          <a:prstGeom prst="rect">
            <a:avLst/>
          </a:prstGeom>
        </p:spPr>
        <p:txBody>
          <a:bodyPr anchor="t" rtlCol="false" tIns="0" lIns="0" bIns="0" rIns="0">
            <a:spAutoFit/>
          </a:bodyPr>
          <a:lstStyle/>
          <a:p>
            <a:pPr algn="l" marL="755659" indent="-377829" lvl="1">
              <a:lnSpc>
                <a:spcPts val="4900"/>
              </a:lnSpc>
              <a:buFont typeface="Arial"/>
              <a:buChar char="•"/>
            </a:pPr>
            <a:r>
              <a:rPr lang="en-US" b="true" sz="3500">
                <a:solidFill>
                  <a:srgbClr val="545454"/>
                </a:solidFill>
                <a:latin typeface="Canva Sans Bold"/>
                <a:ea typeface="Canva Sans Bold"/>
                <a:cs typeface="Canva Sans Bold"/>
                <a:sym typeface="Canva Sans Bold"/>
              </a:rPr>
              <a:t>Real-Time and Interactive Visuals: </a:t>
            </a:r>
            <a:r>
              <a:rPr lang="en-US" sz="3500">
                <a:solidFill>
                  <a:srgbClr val="545454"/>
                </a:solidFill>
                <a:latin typeface="Canva Sans"/>
                <a:ea typeface="Canva Sans"/>
                <a:cs typeface="Canva Sans"/>
                <a:sym typeface="Canva Sans"/>
              </a:rPr>
              <a:t>The future of data visualization will see AI enabling real-time data streaming and interactive visuals that automatically update as new data comes in, allowing users to explore and manipulate data more intuitively.</a:t>
            </a:r>
          </a:p>
        </p:txBody>
      </p:sp>
      <p:sp>
        <p:nvSpPr>
          <p:cNvPr name="Freeform 7" id="7"/>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8" id="8"/>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alphaModFix amt="21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alphaModFix amt="21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alphaModFix amt="21999"/>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alphaModFix amt="2199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alphaModFix amt="21999"/>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4" id="14"/>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alphaModFix amt="21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5" id="15"/>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alphaModFix amt="21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6" id="16"/>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alphaModFix amt="2199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7" id="17"/>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alphaModFix amt="21999"/>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930540" y="826903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10800000">
            <a:off x="16554431" y="31963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6554431" y="102870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16554431" y="2112509"/>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287699">
            <a:off x="14444220"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0">
            <a:off x="14386813"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2700000">
            <a:off x="-1376391" y="-309332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48CFAE"/>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839005" y="-2273771"/>
            <a:ext cx="5185216" cy="5132702"/>
          </a:xfrm>
          <a:prstGeom prst="line">
            <a:avLst/>
          </a:prstGeom>
          <a:ln cap="flat" w="28575">
            <a:solidFill>
              <a:srgbClr val="48CFAE"/>
            </a:solidFill>
            <a:prstDash val="solid"/>
            <a:headEnd type="none" len="sm" w="sm"/>
            <a:tailEnd type="none" len="sm" w="sm"/>
          </a:ln>
        </p:spPr>
      </p:sp>
      <p:sp>
        <p:nvSpPr>
          <p:cNvPr name="AutoShape 34" id="34"/>
          <p:cNvSpPr/>
          <p:nvPr/>
        </p:nvSpPr>
        <p:spPr>
          <a:xfrm>
            <a:off x="-2052951" y="-1961095"/>
            <a:ext cx="5038853" cy="5038853"/>
          </a:xfrm>
          <a:prstGeom prst="line">
            <a:avLst/>
          </a:prstGeom>
          <a:ln cap="flat" w="28575">
            <a:solidFill>
              <a:srgbClr val="48CFAE"/>
            </a:solidFill>
            <a:prstDash val="solid"/>
            <a:headEnd type="none" len="sm" w="sm"/>
            <a:tailEnd type="none" len="sm" w="sm"/>
          </a:ln>
        </p:spPr>
      </p:sp>
      <p:sp>
        <p:nvSpPr>
          <p:cNvPr name="AutoShape 35" id="35"/>
          <p:cNvSpPr/>
          <p:nvPr/>
        </p:nvSpPr>
        <p:spPr>
          <a:xfrm>
            <a:off x="-2232553" y="-1602625"/>
            <a:ext cx="4867141" cy="4867141"/>
          </a:xfrm>
          <a:prstGeom prst="line">
            <a:avLst/>
          </a:prstGeom>
          <a:ln cap="flat" w="28575">
            <a:solidFill>
              <a:srgbClr val="48CFAE"/>
            </a:solidFill>
            <a:prstDash val="solid"/>
            <a:headEnd type="none" len="sm" w="sm"/>
            <a:tailEnd type="none" len="sm" w="sm"/>
          </a:ln>
        </p:spPr>
      </p:sp>
      <p:sp>
        <p:nvSpPr>
          <p:cNvPr name="AutoShape 36" id="36"/>
          <p:cNvSpPr/>
          <p:nvPr/>
        </p:nvSpPr>
        <p:spPr>
          <a:xfrm>
            <a:off x="-2359208" y="-1216357"/>
            <a:ext cx="4690515" cy="4690515"/>
          </a:xfrm>
          <a:prstGeom prst="line">
            <a:avLst/>
          </a:prstGeom>
          <a:ln cap="flat" w="28575">
            <a:solidFill>
              <a:srgbClr val="48CFAE"/>
            </a:solidFill>
            <a:prstDash val="solid"/>
            <a:headEnd type="none" len="sm" w="sm"/>
            <a:tailEnd type="none" len="sm" w="sm"/>
          </a:ln>
        </p:spPr>
      </p:sp>
      <p:sp>
        <p:nvSpPr>
          <p:cNvPr name="AutoShape 37" id="37"/>
          <p:cNvSpPr/>
          <p:nvPr/>
        </p:nvSpPr>
        <p:spPr>
          <a:xfrm>
            <a:off x="-2503062" y="-776680"/>
            <a:ext cx="4347674" cy="4347674"/>
          </a:xfrm>
          <a:prstGeom prst="line">
            <a:avLst/>
          </a:prstGeom>
          <a:ln cap="flat" w="28575">
            <a:solidFill>
              <a:srgbClr val="48CFAE"/>
            </a:solidFill>
            <a:prstDash val="solid"/>
            <a:headEnd type="none" len="sm" w="sm"/>
            <a:tailEnd type="none" len="sm" w="sm"/>
          </a:ln>
        </p:spPr>
      </p:sp>
      <p:sp>
        <p:nvSpPr>
          <p:cNvPr name="AutoShape 38" id="38"/>
          <p:cNvSpPr/>
          <p:nvPr/>
        </p:nvSpPr>
        <p:spPr>
          <a:xfrm>
            <a:off x="-2623881" y="-332957"/>
            <a:ext cx="3963599" cy="3985594"/>
          </a:xfrm>
          <a:prstGeom prst="line">
            <a:avLst/>
          </a:prstGeom>
          <a:ln cap="flat" w="28575">
            <a:solidFill>
              <a:srgbClr val="48CFAE"/>
            </a:solidFill>
            <a:prstDash val="solid"/>
            <a:headEnd type="none" len="sm" w="sm"/>
            <a:tailEnd type="none" len="sm" w="sm"/>
          </a:ln>
        </p:spPr>
      </p:sp>
      <p:sp>
        <p:nvSpPr>
          <p:cNvPr name="AutoShape 39" id="39"/>
          <p:cNvSpPr/>
          <p:nvPr/>
        </p:nvSpPr>
        <p:spPr>
          <a:xfrm>
            <a:off x="-2598114" y="228677"/>
            <a:ext cx="3377485" cy="3360058"/>
          </a:xfrm>
          <a:prstGeom prst="line">
            <a:avLst/>
          </a:prstGeom>
          <a:ln cap="flat" w="28575">
            <a:solidFill>
              <a:srgbClr val="48CFAE"/>
            </a:solidFill>
            <a:prstDash val="solid"/>
            <a:headEnd type="none" len="sm" w="sm"/>
            <a:tailEnd type="none" len="sm" w="sm"/>
          </a:ln>
        </p:spPr>
      </p:sp>
      <p:sp>
        <p:nvSpPr>
          <p:cNvPr name="AutoShape 40" id="40"/>
          <p:cNvSpPr/>
          <p:nvPr/>
        </p:nvSpPr>
        <p:spPr>
          <a:xfrm>
            <a:off x="-2509797" y="905760"/>
            <a:ext cx="2628598" cy="2671969"/>
          </a:xfrm>
          <a:prstGeom prst="line">
            <a:avLst/>
          </a:prstGeom>
          <a:ln cap="flat" w="28575">
            <a:solidFill>
              <a:srgbClr val="48CFAE"/>
            </a:solidFill>
            <a:prstDash val="solid"/>
            <a:headEnd type="none" len="sm" w="sm"/>
            <a:tailEnd type="none" len="sm" w="sm"/>
          </a:ln>
        </p:spPr>
      </p:sp>
      <p:sp>
        <p:nvSpPr>
          <p:cNvPr name="TextBox 41" id="41"/>
          <p:cNvSpPr txBox="true"/>
          <p:nvPr/>
        </p:nvSpPr>
        <p:spPr>
          <a:xfrm rot="0">
            <a:off x="3006479" y="4560336"/>
            <a:ext cx="12275042" cy="1166329"/>
          </a:xfrm>
          <a:prstGeom prst="rect">
            <a:avLst/>
          </a:prstGeom>
        </p:spPr>
        <p:txBody>
          <a:bodyPr anchor="t" rtlCol="false" tIns="0" lIns="0" bIns="0" rIns="0">
            <a:spAutoFit/>
          </a:bodyPr>
          <a:lstStyle/>
          <a:p>
            <a:pPr algn="ctr">
              <a:lnSpc>
                <a:spcPts val="7583"/>
              </a:lnSpc>
            </a:pPr>
            <a:r>
              <a:rPr lang="en-US" b="true" sz="7660">
                <a:solidFill>
                  <a:srgbClr val="227C9D"/>
                </a:solidFill>
                <a:latin typeface="Kollektif Bold"/>
                <a:ea typeface="Kollektif Bold"/>
                <a:cs typeface="Kollektif Bold"/>
                <a:sym typeface="Kollektif Bold"/>
              </a:rPr>
              <a:t>Q &amp; A SESSION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930540" y="826903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10800000">
            <a:off x="16554431" y="31963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6554431" y="102870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16554431" y="2112509"/>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5287699">
            <a:off x="14444220"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0">
            <a:off x="14386813"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2700000">
            <a:off x="-1376391" y="-309332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48CFAE"/>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839005" y="-2273771"/>
            <a:ext cx="5185216" cy="5132702"/>
          </a:xfrm>
          <a:prstGeom prst="line">
            <a:avLst/>
          </a:prstGeom>
          <a:ln cap="flat" w="28575">
            <a:solidFill>
              <a:srgbClr val="48CFAE"/>
            </a:solidFill>
            <a:prstDash val="solid"/>
            <a:headEnd type="none" len="sm" w="sm"/>
            <a:tailEnd type="none" len="sm" w="sm"/>
          </a:ln>
        </p:spPr>
      </p:sp>
      <p:sp>
        <p:nvSpPr>
          <p:cNvPr name="AutoShape 34" id="34"/>
          <p:cNvSpPr/>
          <p:nvPr/>
        </p:nvSpPr>
        <p:spPr>
          <a:xfrm>
            <a:off x="-2052951" y="-1961095"/>
            <a:ext cx="5038853" cy="5038853"/>
          </a:xfrm>
          <a:prstGeom prst="line">
            <a:avLst/>
          </a:prstGeom>
          <a:ln cap="flat" w="28575">
            <a:solidFill>
              <a:srgbClr val="48CFAE"/>
            </a:solidFill>
            <a:prstDash val="solid"/>
            <a:headEnd type="none" len="sm" w="sm"/>
            <a:tailEnd type="none" len="sm" w="sm"/>
          </a:ln>
        </p:spPr>
      </p:sp>
      <p:sp>
        <p:nvSpPr>
          <p:cNvPr name="AutoShape 35" id="35"/>
          <p:cNvSpPr/>
          <p:nvPr/>
        </p:nvSpPr>
        <p:spPr>
          <a:xfrm>
            <a:off x="-2232553" y="-1602625"/>
            <a:ext cx="4867141" cy="4867141"/>
          </a:xfrm>
          <a:prstGeom prst="line">
            <a:avLst/>
          </a:prstGeom>
          <a:ln cap="flat" w="28575">
            <a:solidFill>
              <a:srgbClr val="48CFAE"/>
            </a:solidFill>
            <a:prstDash val="solid"/>
            <a:headEnd type="none" len="sm" w="sm"/>
            <a:tailEnd type="none" len="sm" w="sm"/>
          </a:ln>
        </p:spPr>
      </p:sp>
      <p:sp>
        <p:nvSpPr>
          <p:cNvPr name="AutoShape 36" id="36"/>
          <p:cNvSpPr/>
          <p:nvPr/>
        </p:nvSpPr>
        <p:spPr>
          <a:xfrm>
            <a:off x="-2359208" y="-1216357"/>
            <a:ext cx="4690515" cy="4690515"/>
          </a:xfrm>
          <a:prstGeom prst="line">
            <a:avLst/>
          </a:prstGeom>
          <a:ln cap="flat" w="28575">
            <a:solidFill>
              <a:srgbClr val="48CFAE"/>
            </a:solidFill>
            <a:prstDash val="solid"/>
            <a:headEnd type="none" len="sm" w="sm"/>
            <a:tailEnd type="none" len="sm" w="sm"/>
          </a:ln>
        </p:spPr>
      </p:sp>
      <p:sp>
        <p:nvSpPr>
          <p:cNvPr name="AutoShape 37" id="37"/>
          <p:cNvSpPr/>
          <p:nvPr/>
        </p:nvSpPr>
        <p:spPr>
          <a:xfrm>
            <a:off x="-2503062" y="-776680"/>
            <a:ext cx="4347674" cy="4347674"/>
          </a:xfrm>
          <a:prstGeom prst="line">
            <a:avLst/>
          </a:prstGeom>
          <a:ln cap="flat" w="28575">
            <a:solidFill>
              <a:srgbClr val="48CFAE"/>
            </a:solidFill>
            <a:prstDash val="solid"/>
            <a:headEnd type="none" len="sm" w="sm"/>
            <a:tailEnd type="none" len="sm" w="sm"/>
          </a:ln>
        </p:spPr>
      </p:sp>
      <p:sp>
        <p:nvSpPr>
          <p:cNvPr name="AutoShape 38" id="38"/>
          <p:cNvSpPr/>
          <p:nvPr/>
        </p:nvSpPr>
        <p:spPr>
          <a:xfrm>
            <a:off x="-2623881" y="-332957"/>
            <a:ext cx="3963599" cy="3985594"/>
          </a:xfrm>
          <a:prstGeom prst="line">
            <a:avLst/>
          </a:prstGeom>
          <a:ln cap="flat" w="28575">
            <a:solidFill>
              <a:srgbClr val="48CFAE"/>
            </a:solidFill>
            <a:prstDash val="solid"/>
            <a:headEnd type="none" len="sm" w="sm"/>
            <a:tailEnd type="none" len="sm" w="sm"/>
          </a:ln>
        </p:spPr>
      </p:sp>
      <p:sp>
        <p:nvSpPr>
          <p:cNvPr name="AutoShape 39" id="39"/>
          <p:cNvSpPr/>
          <p:nvPr/>
        </p:nvSpPr>
        <p:spPr>
          <a:xfrm>
            <a:off x="-2598114" y="228677"/>
            <a:ext cx="3377485" cy="3360058"/>
          </a:xfrm>
          <a:prstGeom prst="line">
            <a:avLst/>
          </a:prstGeom>
          <a:ln cap="flat" w="28575">
            <a:solidFill>
              <a:srgbClr val="48CFAE"/>
            </a:solidFill>
            <a:prstDash val="solid"/>
            <a:headEnd type="none" len="sm" w="sm"/>
            <a:tailEnd type="none" len="sm" w="sm"/>
          </a:ln>
        </p:spPr>
      </p:sp>
      <p:sp>
        <p:nvSpPr>
          <p:cNvPr name="AutoShape 40" id="40"/>
          <p:cNvSpPr/>
          <p:nvPr/>
        </p:nvSpPr>
        <p:spPr>
          <a:xfrm>
            <a:off x="-2509797" y="905760"/>
            <a:ext cx="2628598" cy="2671969"/>
          </a:xfrm>
          <a:prstGeom prst="line">
            <a:avLst/>
          </a:prstGeom>
          <a:ln cap="flat" w="28575">
            <a:solidFill>
              <a:srgbClr val="48CFAE"/>
            </a:solidFill>
            <a:prstDash val="solid"/>
            <a:headEnd type="none" len="sm" w="sm"/>
            <a:tailEnd type="none" len="sm" w="sm"/>
          </a:ln>
        </p:spPr>
      </p:sp>
      <p:sp>
        <p:nvSpPr>
          <p:cNvPr name="TextBox 41" id="41"/>
          <p:cNvSpPr txBox="true"/>
          <p:nvPr/>
        </p:nvSpPr>
        <p:spPr>
          <a:xfrm rot="0">
            <a:off x="3006479" y="4560336"/>
            <a:ext cx="12275042" cy="1166329"/>
          </a:xfrm>
          <a:prstGeom prst="rect">
            <a:avLst/>
          </a:prstGeom>
        </p:spPr>
        <p:txBody>
          <a:bodyPr anchor="t" rtlCol="false" tIns="0" lIns="0" bIns="0" rIns="0">
            <a:spAutoFit/>
          </a:bodyPr>
          <a:lstStyle/>
          <a:p>
            <a:pPr algn="ctr">
              <a:lnSpc>
                <a:spcPts val="7583"/>
              </a:lnSpc>
            </a:pPr>
            <a:r>
              <a:rPr lang="en-US" b="true" sz="7660">
                <a:solidFill>
                  <a:srgbClr val="37D8B8"/>
                </a:solidFill>
                <a:latin typeface="Kollektif Bold"/>
                <a:ea typeface="Kollektif Bold"/>
                <a:cs typeface="Kollektif Bold"/>
                <a:sym typeface="Kollektif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59136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83809" y="59422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0800000">
            <a:off x="1083809"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321750" y="703557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5839267" y="8053734"/>
            <a:ext cx="11769932" cy="1204566"/>
          </a:xfrm>
          <a:prstGeom prst="rect">
            <a:avLst/>
          </a:prstGeom>
        </p:spPr>
        <p:txBody>
          <a:bodyPr anchor="t" rtlCol="false" tIns="0" lIns="0" bIns="0" rIns="0">
            <a:spAutoFit/>
          </a:bodyPr>
          <a:lstStyle/>
          <a:p>
            <a:pPr algn="l" marL="859571" indent="-429786" lvl="1">
              <a:lnSpc>
                <a:spcPts val="4777"/>
              </a:lnSpc>
              <a:buFont typeface="Arial"/>
              <a:buChar char="•"/>
            </a:pPr>
            <a:r>
              <a:rPr lang="en-US" b="true" sz="3981">
                <a:solidFill>
                  <a:srgbClr val="545454"/>
                </a:solidFill>
                <a:latin typeface="DM Sans Bold"/>
                <a:ea typeface="DM Sans Bold"/>
                <a:cs typeface="DM Sans Bold"/>
                <a:sym typeface="DM Sans Bold"/>
              </a:rPr>
              <a:t>To Evaluate salary differences across industries for Business Analyst roles.</a:t>
            </a:r>
          </a:p>
        </p:txBody>
      </p:sp>
      <p:grpSp>
        <p:nvGrpSpPr>
          <p:cNvPr name="Group 15" id="15"/>
          <p:cNvGrpSpPr/>
          <p:nvPr/>
        </p:nvGrpSpPr>
        <p:grpSpPr>
          <a:xfrm rot="5292352">
            <a:off x="15236339" y="-3139897"/>
            <a:ext cx="8524945" cy="8122151"/>
            <a:chOff x="0" y="0"/>
            <a:chExt cx="11366593" cy="10829535"/>
          </a:xfrm>
        </p:grpSpPr>
        <p:grpSp>
          <p:nvGrpSpPr>
            <p:cNvPr name="Group 16" id="16"/>
            <p:cNvGrpSpPr/>
            <p:nvPr/>
          </p:nvGrpSpPr>
          <p:grpSpPr>
            <a:xfrm rot="2700000">
              <a:off x="2283630" y="2370030"/>
              <a:ext cx="8672406" cy="4753460"/>
              <a:chOff x="0" y="0"/>
              <a:chExt cx="579260" cy="317500"/>
            </a:xfrm>
          </p:grpSpPr>
          <p:sp>
            <p:nvSpPr>
              <p:cNvPr name="Freeform 17" id="17"/>
              <p:cNvSpPr/>
              <p:nvPr/>
            </p:nvSpPr>
            <p:spPr>
              <a:xfrm flipH="false" flipV="false" rot="0">
                <a:off x="0" y="0"/>
                <a:ext cx="579260" cy="317500"/>
              </a:xfrm>
              <a:custGeom>
                <a:avLst/>
                <a:gdLst/>
                <a:ahLst/>
                <a:cxnLst/>
                <a:rect r="r" b="b" t="t" l="l"/>
                <a:pathLst>
                  <a:path h="317500" w="579260">
                    <a:moveTo>
                      <a:pt x="193191" y="19070"/>
                    </a:moveTo>
                    <a:cubicBezTo>
                      <a:pt x="222792" y="7556"/>
                      <a:pt x="256650" y="0"/>
                      <a:pt x="289786" y="0"/>
                    </a:cubicBezTo>
                    <a:cubicBezTo>
                      <a:pt x="322923" y="0"/>
                      <a:pt x="354809" y="6476"/>
                      <a:pt x="384193" y="17990"/>
                    </a:cubicBezTo>
                    <a:cubicBezTo>
                      <a:pt x="384819" y="18350"/>
                      <a:pt x="385444" y="18350"/>
                      <a:pt x="386069" y="18710"/>
                    </a:cubicBezTo>
                    <a:cubicBezTo>
                      <a:pt x="496419" y="64765"/>
                      <a:pt x="577697" y="186379"/>
                      <a:pt x="579260" y="317500"/>
                    </a:cubicBezTo>
                    <a:lnTo>
                      <a:pt x="579260" y="317500"/>
                    </a:lnTo>
                    <a:lnTo>
                      <a:pt x="0" y="317500"/>
                    </a:lnTo>
                    <a:lnTo>
                      <a:pt x="0" y="317500"/>
                    </a:lnTo>
                    <a:cubicBezTo>
                      <a:pt x="1563" y="185660"/>
                      <a:pt x="81590" y="64045"/>
                      <a:pt x="193191" y="19070"/>
                    </a:cubicBezTo>
                    <a:close/>
                  </a:path>
                </a:pathLst>
              </a:custGeom>
              <a:solidFill>
                <a:srgbClr val="000000">
                  <a:alpha val="0"/>
                </a:srgbClr>
              </a:solidFill>
              <a:ln w="28575" cap="sq">
                <a:solidFill>
                  <a:srgbClr val="8CA9AD"/>
                </a:solidFill>
                <a:prstDash val="solid"/>
                <a:miter/>
              </a:ln>
            </p:spPr>
          </p:sp>
          <p:sp>
            <p:nvSpPr>
              <p:cNvPr name="TextBox 18" id="18"/>
              <p:cNvSpPr txBox="true"/>
              <p:nvPr/>
            </p:nvSpPr>
            <p:spPr>
              <a:xfrm>
                <a:off x="0" y="146050"/>
                <a:ext cx="579260" cy="171450"/>
              </a:xfrm>
              <a:prstGeom prst="rect">
                <a:avLst/>
              </a:prstGeom>
            </p:spPr>
            <p:txBody>
              <a:bodyPr anchor="ctr" rtlCol="false" tIns="50800" lIns="50800" bIns="50800" rIns="50800"/>
              <a:lstStyle/>
              <a:p>
                <a:pPr algn="ctr">
                  <a:lnSpc>
                    <a:spcPts val="2553"/>
                  </a:lnSpc>
                </a:pPr>
              </a:p>
            </p:txBody>
          </p:sp>
        </p:grpSp>
        <p:sp>
          <p:nvSpPr>
            <p:cNvPr name="AutoShape 19" id="19"/>
            <p:cNvSpPr/>
            <p:nvPr/>
          </p:nvSpPr>
          <p:spPr>
            <a:xfrm>
              <a:off x="1059416" y="3569301"/>
              <a:ext cx="6913622" cy="6275763"/>
            </a:xfrm>
            <a:prstGeom prst="line">
              <a:avLst/>
            </a:prstGeom>
            <a:ln cap="flat" w="38100">
              <a:solidFill>
                <a:srgbClr val="8CA9AD"/>
              </a:solidFill>
              <a:prstDash val="solid"/>
              <a:headEnd type="none" len="sm" w="sm"/>
              <a:tailEnd type="none" len="sm" w="sm"/>
            </a:ln>
          </p:spPr>
        </p:sp>
        <p:sp>
          <p:nvSpPr>
            <p:cNvPr name="AutoShape 20" id="20"/>
            <p:cNvSpPr/>
            <p:nvPr/>
          </p:nvSpPr>
          <p:spPr>
            <a:xfrm>
              <a:off x="774154" y="3951611"/>
              <a:ext cx="6718471" cy="6161013"/>
            </a:xfrm>
            <a:prstGeom prst="line">
              <a:avLst/>
            </a:prstGeom>
            <a:ln cap="flat" w="38100">
              <a:solidFill>
                <a:srgbClr val="8CA9AD"/>
              </a:solidFill>
              <a:prstDash val="solid"/>
              <a:headEnd type="none" len="sm" w="sm"/>
              <a:tailEnd type="none" len="sm" w="sm"/>
            </a:ln>
          </p:spPr>
        </p:sp>
        <p:sp>
          <p:nvSpPr>
            <p:cNvPr name="AutoShape 21" id="21"/>
            <p:cNvSpPr/>
            <p:nvPr/>
          </p:nvSpPr>
          <p:spPr>
            <a:xfrm>
              <a:off x="534685" y="4389913"/>
              <a:ext cx="6489522" cy="5951061"/>
            </a:xfrm>
            <a:prstGeom prst="line">
              <a:avLst/>
            </a:prstGeom>
            <a:ln cap="flat" w="38100">
              <a:solidFill>
                <a:srgbClr val="8CA9AD"/>
              </a:solidFill>
              <a:prstDash val="solid"/>
              <a:headEnd type="none" len="sm" w="sm"/>
              <a:tailEnd type="none" len="sm" w="sm"/>
            </a:ln>
          </p:spPr>
        </p:sp>
        <p:sp>
          <p:nvSpPr>
            <p:cNvPr name="AutoShape 22" id="22"/>
            <p:cNvSpPr/>
            <p:nvPr/>
          </p:nvSpPr>
          <p:spPr>
            <a:xfrm>
              <a:off x="365812" y="4862203"/>
              <a:ext cx="6254021" cy="5735101"/>
            </a:xfrm>
            <a:prstGeom prst="line">
              <a:avLst/>
            </a:prstGeom>
            <a:ln cap="flat" w="38100">
              <a:solidFill>
                <a:srgbClr val="8CA9AD"/>
              </a:solidFill>
              <a:prstDash val="solid"/>
              <a:headEnd type="none" len="sm" w="sm"/>
              <a:tailEnd type="none" len="sm" w="sm"/>
            </a:ln>
          </p:spPr>
        </p:sp>
        <p:sp>
          <p:nvSpPr>
            <p:cNvPr name="AutoShape 23" id="23"/>
            <p:cNvSpPr/>
            <p:nvPr/>
          </p:nvSpPr>
          <p:spPr>
            <a:xfrm>
              <a:off x="174007" y="5399797"/>
              <a:ext cx="5796899" cy="5315908"/>
            </a:xfrm>
            <a:prstGeom prst="line">
              <a:avLst/>
            </a:prstGeom>
            <a:ln cap="flat" w="38100">
              <a:solidFill>
                <a:srgbClr val="8CA9AD"/>
              </a:solidFill>
              <a:prstDash val="solid"/>
              <a:headEnd type="none" len="sm" w="sm"/>
              <a:tailEnd type="none" len="sm" w="sm"/>
            </a:ln>
          </p:spPr>
        </p:sp>
        <p:sp>
          <p:nvSpPr>
            <p:cNvPr name="AutoShape 24" id="24"/>
            <p:cNvSpPr/>
            <p:nvPr/>
          </p:nvSpPr>
          <p:spPr>
            <a:xfrm>
              <a:off x="12914" y="5942338"/>
              <a:ext cx="5284799" cy="4873192"/>
            </a:xfrm>
            <a:prstGeom prst="line">
              <a:avLst/>
            </a:prstGeom>
            <a:ln cap="flat" w="38100">
              <a:solidFill>
                <a:srgbClr val="8CA9AD"/>
              </a:solidFill>
              <a:prstDash val="solid"/>
              <a:headEnd type="none" len="sm" w="sm"/>
              <a:tailEnd type="none" len="sm" w="sm"/>
            </a:ln>
          </p:spPr>
        </p:sp>
        <p:sp>
          <p:nvSpPr>
            <p:cNvPr name="AutoShape 25" id="25"/>
            <p:cNvSpPr/>
            <p:nvPr/>
          </p:nvSpPr>
          <p:spPr>
            <a:xfrm>
              <a:off x="47271" y="6629049"/>
              <a:ext cx="4503313" cy="4108348"/>
            </a:xfrm>
            <a:prstGeom prst="line">
              <a:avLst/>
            </a:prstGeom>
            <a:ln cap="flat" w="38100">
              <a:solidFill>
                <a:srgbClr val="8CA9AD"/>
              </a:solidFill>
              <a:prstDash val="solid"/>
              <a:headEnd type="none" len="sm" w="sm"/>
              <a:tailEnd type="none" len="sm" w="sm"/>
            </a:ln>
          </p:spPr>
        </p:sp>
        <p:sp>
          <p:nvSpPr>
            <p:cNvPr name="AutoShape 26" id="26"/>
            <p:cNvSpPr/>
            <p:nvPr/>
          </p:nvSpPr>
          <p:spPr>
            <a:xfrm>
              <a:off x="165027" y="7456919"/>
              <a:ext cx="3504797" cy="3267021"/>
            </a:xfrm>
            <a:prstGeom prst="line">
              <a:avLst/>
            </a:prstGeom>
            <a:ln cap="flat" w="38100">
              <a:solidFill>
                <a:srgbClr val="8CA9AD"/>
              </a:solidFill>
              <a:prstDash val="solid"/>
              <a:headEnd type="none" len="sm" w="sm"/>
              <a:tailEnd type="none" len="sm" w="sm"/>
            </a:ln>
          </p:spPr>
        </p:sp>
        <p:sp>
          <p:nvSpPr>
            <p:cNvPr name="AutoShape 27" id="27"/>
            <p:cNvSpPr/>
            <p:nvPr/>
          </p:nvSpPr>
          <p:spPr>
            <a:xfrm>
              <a:off x="676067" y="8570768"/>
              <a:ext cx="1790115" cy="1641582"/>
            </a:xfrm>
            <a:prstGeom prst="line">
              <a:avLst/>
            </a:prstGeom>
            <a:ln cap="flat" w="38100">
              <a:solidFill>
                <a:srgbClr val="8CA9AD"/>
              </a:solidFill>
              <a:prstDash val="solid"/>
              <a:headEnd type="none" len="sm" w="sm"/>
              <a:tailEnd type="none" len="sm" w="sm"/>
            </a:ln>
          </p:spPr>
        </p:sp>
      </p:grpSp>
      <p:sp>
        <p:nvSpPr>
          <p:cNvPr name="Freeform 28" id="28"/>
          <p:cNvSpPr/>
          <p:nvPr/>
        </p:nvSpPr>
        <p:spPr>
          <a:xfrm flipH="false" flipV="false" rot="0">
            <a:off x="1625713" y="1873350"/>
            <a:ext cx="2685087" cy="2754172"/>
          </a:xfrm>
          <a:custGeom>
            <a:avLst/>
            <a:gdLst/>
            <a:ahLst/>
            <a:cxnLst/>
            <a:rect r="r" b="b" t="t" l="l"/>
            <a:pathLst>
              <a:path h="2754172" w="2685087">
                <a:moveTo>
                  <a:pt x="0" y="0"/>
                </a:moveTo>
                <a:lnTo>
                  <a:pt x="2685087" y="0"/>
                </a:lnTo>
                <a:lnTo>
                  <a:pt x="2685087" y="2754172"/>
                </a:lnTo>
                <a:lnTo>
                  <a:pt x="0" y="27541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9" id="29"/>
          <p:cNvSpPr txBox="true"/>
          <p:nvPr/>
        </p:nvSpPr>
        <p:spPr>
          <a:xfrm rot="0">
            <a:off x="1028700" y="1028700"/>
            <a:ext cx="5480392" cy="844650"/>
          </a:xfrm>
          <a:prstGeom prst="rect">
            <a:avLst/>
          </a:prstGeom>
        </p:spPr>
        <p:txBody>
          <a:bodyPr anchor="t" rtlCol="false" tIns="0" lIns="0" bIns="0" rIns="0">
            <a:spAutoFit/>
          </a:bodyPr>
          <a:lstStyle/>
          <a:p>
            <a:pPr algn="l">
              <a:lnSpc>
                <a:spcPts val="5544"/>
              </a:lnSpc>
            </a:pPr>
            <a:r>
              <a:rPr lang="en-US" b="true" sz="5600">
                <a:solidFill>
                  <a:srgbClr val="FE6D73"/>
                </a:solidFill>
                <a:latin typeface="Kollektif Bold"/>
                <a:ea typeface="Kollektif Bold"/>
                <a:cs typeface="Kollektif Bold"/>
                <a:sym typeface="Kollektif Bold"/>
              </a:rPr>
              <a:t>OBJECTIVE</a:t>
            </a:r>
          </a:p>
        </p:txBody>
      </p:sp>
      <p:sp>
        <p:nvSpPr>
          <p:cNvPr name="TextBox 30" id="30"/>
          <p:cNvSpPr txBox="true"/>
          <p:nvPr/>
        </p:nvSpPr>
        <p:spPr>
          <a:xfrm rot="0">
            <a:off x="5839267" y="3142640"/>
            <a:ext cx="11769932" cy="1806897"/>
          </a:xfrm>
          <a:prstGeom prst="rect">
            <a:avLst/>
          </a:prstGeom>
        </p:spPr>
        <p:txBody>
          <a:bodyPr anchor="t" rtlCol="false" tIns="0" lIns="0" bIns="0" rIns="0">
            <a:spAutoFit/>
          </a:bodyPr>
          <a:lstStyle/>
          <a:p>
            <a:pPr algn="l" marL="859571" indent="-429786" lvl="1">
              <a:lnSpc>
                <a:spcPts val="4777"/>
              </a:lnSpc>
              <a:buFont typeface="Arial"/>
              <a:buChar char="•"/>
            </a:pPr>
            <a:r>
              <a:rPr lang="en-US" b="true" sz="3981">
                <a:solidFill>
                  <a:srgbClr val="545454"/>
                </a:solidFill>
                <a:latin typeface="DM Sans Bold"/>
                <a:ea typeface="DM Sans Bold"/>
                <a:cs typeface="DM Sans Bold"/>
                <a:sym typeface="DM Sans Bold"/>
              </a:rPr>
              <a:t>Analyse the relationship between salary, experience, industry, and job location for Business Analyst roles</a:t>
            </a:r>
          </a:p>
        </p:txBody>
      </p:sp>
      <p:sp>
        <p:nvSpPr>
          <p:cNvPr name="TextBox 31" id="31"/>
          <p:cNvSpPr txBox="true"/>
          <p:nvPr/>
        </p:nvSpPr>
        <p:spPr>
          <a:xfrm rot="0">
            <a:off x="5839267" y="5719013"/>
            <a:ext cx="11769932" cy="1204566"/>
          </a:xfrm>
          <a:prstGeom prst="rect">
            <a:avLst/>
          </a:prstGeom>
        </p:spPr>
        <p:txBody>
          <a:bodyPr anchor="t" rtlCol="false" tIns="0" lIns="0" bIns="0" rIns="0">
            <a:spAutoFit/>
          </a:bodyPr>
          <a:lstStyle/>
          <a:p>
            <a:pPr algn="l" marL="859571" indent="-429786" lvl="1">
              <a:lnSpc>
                <a:spcPts val="4777"/>
              </a:lnSpc>
              <a:buFont typeface="Arial"/>
              <a:buChar char="•"/>
            </a:pPr>
            <a:r>
              <a:rPr lang="en-US" b="true" sz="3981">
                <a:solidFill>
                  <a:srgbClr val="545454"/>
                </a:solidFill>
                <a:latin typeface="DM Sans Bold"/>
                <a:ea typeface="DM Sans Bold"/>
                <a:cs typeface="DM Sans Bold"/>
                <a:sym typeface="DM Sans Bold"/>
              </a:rPr>
              <a:t>To analyse salary variations by job type and location(Remote, Hybrid, Onsite)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369191"/>
            <a:ext cx="1475373" cy="147537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grpSp>
        <p:nvGrpSpPr>
          <p:cNvPr name="Group 4" id="4"/>
          <p:cNvGrpSpPr/>
          <p:nvPr/>
        </p:nvGrpSpPr>
        <p:grpSpPr>
          <a:xfrm rot="0">
            <a:off x="1028700" y="5884158"/>
            <a:ext cx="1475373" cy="147537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name="Freeform 6" id="6"/>
          <p:cNvSpPr/>
          <p:nvPr/>
        </p:nvSpPr>
        <p:spPr>
          <a:xfrm flipH="false" flipV="false" rot="0">
            <a:off x="3534609" y="920180"/>
            <a:ext cx="11218782" cy="8338120"/>
          </a:xfrm>
          <a:custGeom>
            <a:avLst/>
            <a:gdLst/>
            <a:ahLst/>
            <a:cxnLst/>
            <a:rect r="r" b="b" t="t" l="l"/>
            <a:pathLst>
              <a:path h="8338120" w="11218782">
                <a:moveTo>
                  <a:pt x="0" y="0"/>
                </a:moveTo>
                <a:lnTo>
                  <a:pt x="11218782" y="0"/>
                </a:lnTo>
                <a:lnTo>
                  <a:pt x="11218782" y="8338120"/>
                </a:lnTo>
                <a:lnTo>
                  <a:pt x="0" y="8338120"/>
                </a:lnTo>
                <a:lnTo>
                  <a:pt x="0" y="0"/>
                </a:lnTo>
                <a:close/>
              </a:path>
            </a:pathLst>
          </a:custGeom>
          <a:blipFill>
            <a:blip r:embed="rId3">
              <a:alphaModFix amt="17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57264" y="2259265"/>
            <a:ext cx="5303317" cy="1710320"/>
          </a:xfrm>
          <a:custGeom>
            <a:avLst/>
            <a:gdLst/>
            <a:ahLst/>
            <a:cxnLst/>
            <a:rect r="r" b="b" t="t" l="l"/>
            <a:pathLst>
              <a:path h="1710320" w="5303317">
                <a:moveTo>
                  <a:pt x="0" y="0"/>
                </a:moveTo>
                <a:lnTo>
                  <a:pt x="5303317" y="0"/>
                </a:lnTo>
                <a:lnTo>
                  <a:pt x="5303317" y="1710320"/>
                </a:lnTo>
                <a:lnTo>
                  <a:pt x="0" y="1710320"/>
                </a:lnTo>
                <a:lnTo>
                  <a:pt x="0" y="0"/>
                </a:lnTo>
                <a:close/>
              </a:path>
            </a:pathLst>
          </a:custGeom>
          <a:blipFill>
            <a:blip r:embed="rId5"/>
            <a:stretch>
              <a:fillRect l="0" t="0" r="0" b="0"/>
            </a:stretch>
          </a:blipFill>
        </p:spPr>
      </p:sp>
      <p:sp>
        <p:nvSpPr>
          <p:cNvPr name="Freeform 8" id="8"/>
          <p:cNvSpPr/>
          <p:nvPr/>
        </p:nvSpPr>
        <p:spPr>
          <a:xfrm flipH="false" flipV="false" rot="0">
            <a:off x="-1078637" y="7469570"/>
            <a:ext cx="4214674" cy="4214674"/>
          </a:xfrm>
          <a:custGeom>
            <a:avLst/>
            <a:gdLst/>
            <a:ahLst/>
            <a:cxnLst/>
            <a:rect r="r" b="b" t="t" l="l"/>
            <a:pathLst>
              <a:path h="4214674" w="4214674">
                <a:moveTo>
                  <a:pt x="0" y="0"/>
                </a:moveTo>
                <a:lnTo>
                  <a:pt x="4214674" y="0"/>
                </a:lnTo>
                <a:lnTo>
                  <a:pt x="4214674" y="4214673"/>
                </a:lnTo>
                <a:lnTo>
                  <a:pt x="0" y="4214673"/>
                </a:lnTo>
                <a:lnTo>
                  <a:pt x="0" y="0"/>
                </a:lnTo>
                <a:close/>
              </a:path>
            </a:pathLst>
          </a:custGeom>
          <a:blipFill>
            <a:blip r:embed="rId6">
              <a:alphaModFix amt="44999"/>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423543" y="1248383"/>
            <a:ext cx="941617" cy="1010882"/>
          </a:xfrm>
          <a:custGeom>
            <a:avLst/>
            <a:gdLst/>
            <a:ahLst/>
            <a:cxnLst/>
            <a:rect r="r" b="b" t="t" l="l"/>
            <a:pathLst>
              <a:path h="1010882" w="941617">
                <a:moveTo>
                  <a:pt x="0" y="0"/>
                </a:moveTo>
                <a:lnTo>
                  <a:pt x="941617" y="0"/>
                </a:lnTo>
                <a:lnTo>
                  <a:pt x="941617" y="1010882"/>
                </a:lnTo>
                <a:lnTo>
                  <a:pt x="0" y="10108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036944" y="5507581"/>
            <a:ext cx="10222356" cy="2287761"/>
          </a:xfrm>
          <a:custGeom>
            <a:avLst/>
            <a:gdLst/>
            <a:ahLst/>
            <a:cxnLst/>
            <a:rect r="r" b="b" t="t" l="l"/>
            <a:pathLst>
              <a:path h="2287761" w="10222356">
                <a:moveTo>
                  <a:pt x="0" y="0"/>
                </a:moveTo>
                <a:lnTo>
                  <a:pt x="10222356" y="0"/>
                </a:lnTo>
                <a:lnTo>
                  <a:pt x="10222356" y="2287761"/>
                </a:lnTo>
                <a:lnTo>
                  <a:pt x="0" y="2287761"/>
                </a:lnTo>
                <a:lnTo>
                  <a:pt x="0" y="0"/>
                </a:lnTo>
                <a:close/>
              </a:path>
            </a:pathLst>
          </a:custGeom>
          <a:blipFill>
            <a:blip r:embed="rId10"/>
            <a:stretch>
              <a:fillRect l="0" t="-2632" r="0" b="-138"/>
            </a:stretch>
          </a:blipFill>
        </p:spPr>
      </p:sp>
      <p:sp>
        <p:nvSpPr>
          <p:cNvPr name="TextBox 11" id="11"/>
          <p:cNvSpPr txBox="true"/>
          <p:nvPr/>
        </p:nvSpPr>
        <p:spPr>
          <a:xfrm rot="0">
            <a:off x="1028700" y="3837653"/>
            <a:ext cx="1475373" cy="481330"/>
          </a:xfrm>
          <a:prstGeom prst="rect">
            <a:avLst/>
          </a:prstGeom>
        </p:spPr>
        <p:txBody>
          <a:bodyPr anchor="t" rtlCol="false" tIns="0" lIns="0" bIns="0" rIns="0">
            <a:spAutoFit/>
          </a:bodyPr>
          <a:lstStyle/>
          <a:p>
            <a:pPr algn="ctr">
              <a:lnSpc>
                <a:spcPts val="3919"/>
              </a:lnSpc>
            </a:pPr>
            <a:r>
              <a:rPr lang="en-US" b="true" sz="2799">
                <a:solidFill>
                  <a:srgbClr val="FFFFFF"/>
                </a:solidFill>
                <a:latin typeface="IBM Plex Sans Bold"/>
                <a:ea typeface="IBM Plex Sans Bold"/>
                <a:cs typeface="IBM Plex Sans Bold"/>
                <a:sym typeface="IBM Plex Sans Bold"/>
              </a:rPr>
              <a:t>1</a:t>
            </a:r>
          </a:p>
        </p:txBody>
      </p:sp>
      <p:sp>
        <p:nvSpPr>
          <p:cNvPr name="TextBox 12" id="12"/>
          <p:cNvSpPr txBox="true"/>
          <p:nvPr/>
        </p:nvSpPr>
        <p:spPr>
          <a:xfrm rot="0">
            <a:off x="1028700" y="6352621"/>
            <a:ext cx="1475373" cy="481330"/>
          </a:xfrm>
          <a:prstGeom prst="rect">
            <a:avLst/>
          </a:prstGeom>
        </p:spPr>
        <p:txBody>
          <a:bodyPr anchor="t" rtlCol="false" tIns="0" lIns="0" bIns="0" rIns="0">
            <a:spAutoFit/>
          </a:bodyPr>
          <a:lstStyle/>
          <a:p>
            <a:pPr algn="ctr">
              <a:lnSpc>
                <a:spcPts val="3919"/>
              </a:lnSpc>
            </a:pPr>
            <a:r>
              <a:rPr lang="en-US" b="true" sz="2799">
                <a:solidFill>
                  <a:srgbClr val="FFFFFF"/>
                </a:solidFill>
                <a:latin typeface="IBM Plex Sans Bold"/>
                <a:ea typeface="IBM Plex Sans Bold"/>
                <a:cs typeface="IBM Plex Sans Bold"/>
                <a:sym typeface="IBM Plex Sans Bold"/>
              </a:rPr>
              <a:t>2</a:t>
            </a:r>
          </a:p>
        </p:txBody>
      </p:sp>
      <p:sp>
        <p:nvSpPr>
          <p:cNvPr name="TextBox 13" id="13"/>
          <p:cNvSpPr txBox="true"/>
          <p:nvPr/>
        </p:nvSpPr>
        <p:spPr>
          <a:xfrm rot="0">
            <a:off x="1028700" y="1414588"/>
            <a:ext cx="5394843" cy="844677"/>
          </a:xfrm>
          <a:prstGeom prst="rect">
            <a:avLst/>
          </a:prstGeom>
        </p:spPr>
        <p:txBody>
          <a:bodyPr anchor="t" rtlCol="false" tIns="0" lIns="0" bIns="0" rIns="0">
            <a:spAutoFit/>
          </a:bodyPr>
          <a:lstStyle/>
          <a:p>
            <a:pPr algn="l">
              <a:lnSpc>
                <a:spcPts val="5544"/>
              </a:lnSpc>
            </a:pPr>
            <a:r>
              <a:rPr lang="en-US" b="true" sz="5600">
                <a:solidFill>
                  <a:srgbClr val="FE6D73"/>
                </a:solidFill>
                <a:latin typeface="Kollektif Bold"/>
                <a:ea typeface="Kollektif Bold"/>
                <a:cs typeface="Kollektif Bold"/>
                <a:sym typeface="Kollektif Bold"/>
              </a:rPr>
              <a:t>DATA SOURCE</a:t>
            </a:r>
          </a:p>
        </p:txBody>
      </p:sp>
      <p:sp>
        <p:nvSpPr>
          <p:cNvPr name="TextBox 14" id="14"/>
          <p:cNvSpPr txBox="true"/>
          <p:nvPr/>
        </p:nvSpPr>
        <p:spPr>
          <a:xfrm rot="0">
            <a:off x="2789823" y="3415446"/>
            <a:ext cx="4631120" cy="481330"/>
          </a:xfrm>
          <a:prstGeom prst="rect">
            <a:avLst/>
          </a:prstGeom>
        </p:spPr>
        <p:txBody>
          <a:bodyPr anchor="t" rtlCol="false" tIns="0" lIns="0" bIns="0" rIns="0">
            <a:spAutoFit/>
          </a:bodyPr>
          <a:lstStyle/>
          <a:p>
            <a:pPr algn="l">
              <a:lnSpc>
                <a:spcPts val="3919"/>
              </a:lnSpc>
            </a:pPr>
            <a:r>
              <a:rPr lang="en-US" b="true" sz="2799">
                <a:solidFill>
                  <a:srgbClr val="FE6D73"/>
                </a:solidFill>
                <a:latin typeface="DM Sans Bold"/>
                <a:ea typeface="DM Sans Bold"/>
                <a:cs typeface="DM Sans Bold"/>
                <a:sym typeface="DM Sans Bold"/>
              </a:rPr>
              <a:t>BUSINESSANALYST.COM</a:t>
            </a:r>
          </a:p>
        </p:txBody>
      </p:sp>
      <p:sp>
        <p:nvSpPr>
          <p:cNvPr name="TextBox 15" id="15"/>
          <p:cNvSpPr txBox="true"/>
          <p:nvPr/>
        </p:nvSpPr>
        <p:spPr>
          <a:xfrm rot="0">
            <a:off x="2789823" y="3941058"/>
            <a:ext cx="4631120" cy="1066800"/>
          </a:xfrm>
          <a:prstGeom prst="rect">
            <a:avLst/>
          </a:prstGeom>
        </p:spPr>
        <p:txBody>
          <a:bodyPr anchor="t" rtlCol="false" tIns="0" lIns="0" bIns="0" rIns="0">
            <a:spAutoFit/>
          </a:bodyPr>
          <a:lstStyle/>
          <a:p>
            <a:pPr algn="l">
              <a:lnSpc>
                <a:spcPts val="2160"/>
              </a:lnSpc>
            </a:pPr>
            <a:r>
              <a:rPr lang="en-US" sz="1800" b="true">
                <a:solidFill>
                  <a:srgbClr val="545454"/>
                </a:solidFill>
                <a:latin typeface="DM Sans Bold"/>
                <a:ea typeface="DM Sans Bold"/>
                <a:cs typeface="DM Sans Bold"/>
                <a:sym typeface="DM Sans Bold"/>
              </a:rPr>
              <a:t>The dataset includes (e.g., job postings for Business Analyst roles across industries, locations, and experience levels).</a:t>
            </a:r>
          </a:p>
        </p:txBody>
      </p:sp>
      <p:sp>
        <p:nvSpPr>
          <p:cNvPr name="TextBox 16" id="16"/>
          <p:cNvSpPr txBox="true"/>
          <p:nvPr/>
        </p:nvSpPr>
        <p:spPr>
          <a:xfrm rot="0">
            <a:off x="2789823" y="5821745"/>
            <a:ext cx="7267441" cy="1600200"/>
          </a:xfrm>
          <a:prstGeom prst="rect">
            <a:avLst/>
          </a:prstGeom>
        </p:spPr>
        <p:txBody>
          <a:bodyPr anchor="t" rtlCol="false" tIns="0" lIns="0" bIns="0" rIns="0">
            <a:spAutoFit/>
          </a:bodyPr>
          <a:lstStyle/>
          <a:p>
            <a:pPr algn="l" marL="388620" indent="-194310" lvl="1">
              <a:lnSpc>
                <a:spcPts val="2160"/>
              </a:lnSpc>
              <a:buFont typeface="Arial"/>
              <a:buChar char="•"/>
            </a:pPr>
            <a:r>
              <a:rPr lang="en-US" b="true" sz="1800">
                <a:solidFill>
                  <a:srgbClr val="545454"/>
                </a:solidFill>
                <a:latin typeface="DM Sans Bold"/>
                <a:ea typeface="DM Sans Bold"/>
                <a:cs typeface="DM Sans Bold"/>
                <a:sym typeface="DM Sans Bold"/>
              </a:rPr>
              <a:t>Job Title</a:t>
            </a:r>
          </a:p>
          <a:p>
            <a:pPr algn="l" marL="388620" indent="-194310" lvl="1">
              <a:lnSpc>
                <a:spcPts val="2160"/>
              </a:lnSpc>
              <a:buFont typeface="Arial"/>
              <a:buChar char="•"/>
            </a:pPr>
            <a:r>
              <a:rPr lang="en-US" b="true" sz="1800">
                <a:solidFill>
                  <a:srgbClr val="545454"/>
                </a:solidFill>
                <a:latin typeface="DM Sans Bold"/>
                <a:ea typeface="DM Sans Bold"/>
                <a:cs typeface="DM Sans Bold"/>
                <a:sym typeface="DM Sans Bold"/>
              </a:rPr>
              <a:t>Industry</a:t>
            </a:r>
          </a:p>
          <a:p>
            <a:pPr algn="l" marL="388620" indent="-194310" lvl="1">
              <a:lnSpc>
                <a:spcPts val="2160"/>
              </a:lnSpc>
              <a:buFont typeface="Arial"/>
              <a:buChar char="•"/>
            </a:pPr>
            <a:r>
              <a:rPr lang="en-US" b="true" sz="1800">
                <a:solidFill>
                  <a:srgbClr val="545454"/>
                </a:solidFill>
                <a:latin typeface="DM Sans Bold"/>
                <a:ea typeface="DM Sans Bold"/>
                <a:cs typeface="DM Sans Bold"/>
                <a:sym typeface="DM Sans Bold"/>
              </a:rPr>
              <a:t>Location (Remote, Hybrid, Onsite)</a:t>
            </a:r>
          </a:p>
          <a:p>
            <a:pPr algn="l" marL="388620" indent="-194310" lvl="1">
              <a:lnSpc>
                <a:spcPts val="2160"/>
              </a:lnSpc>
              <a:buFont typeface="Arial"/>
              <a:buChar char="•"/>
            </a:pPr>
            <a:r>
              <a:rPr lang="en-US" b="true" sz="1800">
                <a:solidFill>
                  <a:srgbClr val="545454"/>
                </a:solidFill>
                <a:latin typeface="DM Sans Bold"/>
                <a:ea typeface="DM Sans Bold"/>
                <a:cs typeface="DM Sans Bold"/>
                <a:sym typeface="DM Sans Bold"/>
              </a:rPr>
              <a:t>Salary Range</a:t>
            </a:r>
          </a:p>
          <a:p>
            <a:pPr algn="l" marL="388620" indent="-194310" lvl="1">
              <a:lnSpc>
                <a:spcPts val="2160"/>
              </a:lnSpc>
              <a:buFont typeface="Arial"/>
              <a:buChar char="•"/>
            </a:pPr>
            <a:r>
              <a:rPr lang="en-US" b="true" sz="1800">
                <a:solidFill>
                  <a:srgbClr val="545454"/>
                </a:solidFill>
                <a:latin typeface="DM Sans Bold"/>
                <a:ea typeface="DM Sans Bold"/>
                <a:cs typeface="DM Sans Bold"/>
                <a:sym typeface="DM Sans Bold"/>
              </a:rPr>
              <a:t>Experience Level</a:t>
            </a:r>
          </a:p>
          <a:p>
            <a:pPr algn="l" marL="388620" indent="-194310" lvl="1">
              <a:lnSpc>
                <a:spcPts val="2160"/>
              </a:lnSpc>
              <a:buFont typeface="Arial"/>
              <a:buChar char="•"/>
            </a:pPr>
            <a:r>
              <a:rPr lang="en-US" b="true" sz="1800">
                <a:solidFill>
                  <a:srgbClr val="545454"/>
                </a:solidFill>
                <a:latin typeface="DM Sans Bold"/>
                <a:ea typeface="DM Sans Bold"/>
                <a:cs typeface="DM Sans Bold"/>
                <a:sym typeface="DM Sans Bold"/>
              </a:rPr>
              <a:t>Date of Posting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74796" y="920180"/>
            <a:ext cx="11218782" cy="8338120"/>
          </a:xfrm>
          <a:custGeom>
            <a:avLst/>
            <a:gdLst/>
            <a:ahLst/>
            <a:cxnLst/>
            <a:rect r="r" b="b" t="t" l="l"/>
            <a:pathLst>
              <a:path h="8338120" w="11218782">
                <a:moveTo>
                  <a:pt x="0" y="0"/>
                </a:moveTo>
                <a:lnTo>
                  <a:pt x="11218782" y="0"/>
                </a:lnTo>
                <a:lnTo>
                  <a:pt x="11218782" y="8338120"/>
                </a:lnTo>
                <a:lnTo>
                  <a:pt x="0" y="8338120"/>
                </a:lnTo>
                <a:lnTo>
                  <a:pt x="0" y="0"/>
                </a:lnTo>
                <a:close/>
              </a:path>
            </a:pathLst>
          </a:custGeom>
          <a:blipFill>
            <a:blip r:embed="rId3">
              <a:alphaModFix amt="17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78637" y="7469570"/>
            <a:ext cx="4214674" cy="4214674"/>
          </a:xfrm>
          <a:custGeom>
            <a:avLst/>
            <a:gdLst/>
            <a:ahLst/>
            <a:cxnLst/>
            <a:rect r="r" b="b" t="t" l="l"/>
            <a:pathLst>
              <a:path h="4214674" w="4214674">
                <a:moveTo>
                  <a:pt x="0" y="0"/>
                </a:moveTo>
                <a:lnTo>
                  <a:pt x="4214674" y="0"/>
                </a:lnTo>
                <a:lnTo>
                  <a:pt x="4214674" y="4214673"/>
                </a:lnTo>
                <a:lnTo>
                  <a:pt x="0" y="4214673"/>
                </a:lnTo>
                <a:lnTo>
                  <a:pt x="0" y="0"/>
                </a:lnTo>
                <a:close/>
              </a:path>
            </a:pathLst>
          </a:custGeom>
          <a:blipFill>
            <a:blip r:embed="rId5">
              <a:alphaModFix amt="44999"/>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9129866" y="6621845"/>
            <a:ext cx="8123881" cy="2955062"/>
          </a:xfrm>
          <a:custGeom>
            <a:avLst/>
            <a:gdLst/>
            <a:ahLst/>
            <a:cxnLst/>
            <a:rect r="r" b="b" t="t" l="l"/>
            <a:pathLst>
              <a:path h="2955062" w="8123881">
                <a:moveTo>
                  <a:pt x="0" y="0"/>
                </a:moveTo>
                <a:lnTo>
                  <a:pt x="8123881" y="0"/>
                </a:lnTo>
                <a:lnTo>
                  <a:pt x="8123881" y="2955061"/>
                </a:lnTo>
                <a:lnTo>
                  <a:pt x="0" y="2955061"/>
                </a:lnTo>
                <a:lnTo>
                  <a:pt x="0" y="0"/>
                </a:lnTo>
                <a:close/>
              </a:path>
            </a:pathLst>
          </a:custGeom>
          <a:blipFill>
            <a:blip r:embed="rId7"/>
            <a:stretch>
              <a:fillRect l="0" t="0" r="0" b="0"/>
            </a:stretch>
          </a:blipFill>
        </p:spPr>
      </p:sp>
      <p:sp>
        <p:nvSpPr>
          <p:cNvPr name="Freeform 5" id="5"/>
          <p:cNvSpPr/>
          <p:nvPr/>
        </p:nvSpPr>
        <p:spPr>
          <a:xfrm flipH="false" flipV="false" rot="0">
            <a:off x="9144000" y="5659106"/>
            <a:ext cx="8115300" cy="750665"/>
          </a:xfrm>
          <a:custGeom>
            <a:avLst/>
            <a:gdLst/>
            <a:ahLst/>
            <a:cxnLst/>
            <a:rect r="r" b="b" t="t" l="l"/>
            <a:pathLst>
              <a:path h="750665" w="8115300">
                <a:moveTo>
                  <a:pt x="0" y="0"/>
                </a:moveTo>
                <a:lnTo>
                  <a:pt x="8115300" y="0"/>
                </a:lnTo>
                <a:lnTo>
                  <a:pt x="8115300" y="750665"/>
                </a:lnTo>
                <a:lnTo>
                  <a:pt x="0" y="750665"/>
                </a:lnTo>
                <a:lnTo>
                  <a:pt x="0" y="0"/>
                </a:lnTo>
                <a:close/>
              </a:path>
            </a:pathLst>
          </a:custGeom>
          <a:blipFill>
            <a:blip r:embed="rId8"/>
            <a:stretch>
              <a:fillRect l="0" t="0" r="0" b="0"/>
            </a:stretch>
          </a:blipFill>
        </p:spPr>
      </p:sp>
      <p:sp>
        <p:nvSpPr>
          <p:cNvPr name="Freeform 6" id="6"/>
          <p:cNvSpPr/>
          <p:nvPr/>
        </p:nvSpPr>
        <p:spPr>
          <a:xfrm flipH="false" flipV="false" rot="0">
            <a:off x="9129866" y="2126649"/>
            <a:ext cx="8129434" cy="3322906"/>
          </a:xfrm>
          <a:custGeom>
            <a:avLst/>
            <a:gdLst/>
            <a:ahLst/>
            <a:cxnLst/>
            <a:rect r="r" b="b" t="t" l="l"/>
            <a:pathLst>
              <a:path h="3322906" w="8129434">
                <a:moveTo>
                  <a:pt x="0" y="0"/>
                </a:moveTo>
                <a:lnTo>
                  <a:pt x="8129434" y="0"/>
                </a:lnTo>
                <a:lnTo>
                  <a:pt x="8129434" y="3322907"/>
                </a:lnTo>
                <a:lnTo>
                  <a:pt x="0" y="3322907"/>
                </a:lnTo>
                <a:lnTo>
                  <a:pt x="0" y="0"/>
                </a:lnTo>
                <a:close/>
              </a:path>
            </a:pathLst>
          </a:custGeom>
          <a:blipFill>
            <a:blip r:embed="rId9"/>
            <a:stretch>
              <a:fillRect l="0" t="0" r="0" b="0"/>
            </a:stretch>
          </a:blipFill>
        </p:spPr>
      </p:sp>
      <p:sp>
        <p:nvSpPr>
          <p:cNvPr name="TextBox 7" id="7"/>
          <p:cNvSpPr txBox="true"/>
          <p:nvPr/>
        </p:nvSpPr>
        <p:spPr>
          <a:xfrm rot="0">
            <a:off x="1028700" y="1414588"/>
            <a:ext cx="7492193" cy="844677"/>
          </a:xfrm>
          <a:prstGeom prst="rect">
            <a:avLst/>
          </a:prstGeom>
        </p:spPr>
        <p:txBody>
          <a:bodyPr anchor="t" rtlCol="false" tIns="0" lIns="0" bIns="0" rIns="0">
            <a:spAutoFit/>
          </a:bodyPr>
          <a:lstStyle/>
          <a:p>
            <a:pPr algn="l">
              <a:lnSpc>
                <a:spcPts val="5544"/>
              </a:lnSpc>
            </a:pPr>
            <a:r>
              <a:rPr lang="en-US" b="true" sz="5600">
                <a:solidFill>
                  <a:srgbClr val="FE6D73"/>
                </a:solidFill>
                <a:latin typeface="Kollektif Bold"/>
                <a:ea typeface="Kollektif Bold"/>
                <a:cs typeface="Kollektif Bold"/>
                <a:sym typeface="Kollektif Bold"/>
              </a:rPr>
              <a:t>DATA EXPLORATION</a:t>
            </a:r>
          </a:p>
        </p:txBody>
      </p:sp>
      <p:sp>
        <p:nvSpPr>
          <p:cNvPr name="TextBox 8" id="8"/>
          <p:cNvSpPr txBox="true"/>
          <p:nvPr/>
        </p:nvSpPr>
        <p:spPr>
          <a:xfrm rot="0">
            <a:off x="389160" y="2617162"/>
            <a:ext cx="8740706" cy="481329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code scrapes job listings from BusinessAnalyst.com across 35 pages and saves the data into a CSV file for further analysis.</a:t>
            </a:r>
          </a:p>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Cleaned the Salary column by parsing minimum and maximum values, calculating the average salary, and standardizing the Location field by extracting cities and handling "Remote" entries.</a:t>
            </a:r>
          </a:p>
          <a:p>
            <a:pPr algn="l" marL="539754" indent="-269877" lvl="1">
              <a:lnSpc>
                <a:spcPts val="3500"/>
              </a:lnSpc>
              <a:buFont typeface="Arial"/>
              <a:buChar char="•"/>
            </a:pPr>
            <a:r>
              <a:rPr lang="en-US" sz="2500">
                <a:solidFill>
                  <a:srgbClr val="000000"/>
                </a:solidFill>
                <a:latin typeface="Canva Sans"/>
                <a:ea typeface="Canva Sans"/>
                <a:cs typeface="Canva Sans"/>
                <a:sym typeface="Canva Sans"/>
              </a:rPr>
              <a:t>Applied the Interquartile Range (IQR) method to the Avg_Salary column to remove outliers, retaining only values within 1.5 times the IQR for cleaner data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357656"/>
            <a:ext cx="9571092" cy="5694800"/>
          </a:xfrm>
          <a:custGeom>
            <a:avLst/>
            <a:gdLst/>
            <a:ahLst/>
            <a:cxnLst/>
            <a:rect r="r" b="b" t="t" l="l"/>
            <a:pathLst>
              <a:path h="5694800" w="9571092">
                <a:moveTo>
                  <a:pt x="0" y="0"/>
                </a:moveTo>
                <a:lnTo>
                  <a:pt x="9571092" y="0"/>
                </a:lnTo>
                <a:lnTo>
                  <a:pt x="9571092" y="5694800"/>
                </a:lnTo>
                <a:lnTo>
                  <a:pt x="0" y="5694800"/>
                </a:lnTo>
                <a:lnTo>
                  <a:pt x="0" y="0"/>
                </a:lnTo>
                <a:close/>
              </a:path>
            </a:pathLst>
          </a:custGeom>
          <a:blipFill>
            <a:blip r:embed="rId3"/>
            <a:stretch>
              <a:fillRect l="0" t="0" r="0" b="0"/>
            </a:stretch>
          </a:blipFill>
        </p:spPr>
      </p:sp>
      <p:sp>
        <p:nvSpPr>
          <p:cNvPr name="TextBox 11" id="11"/>
          <p:cNvSpPr txBox="true"/>
          <p:nvPr/>
        </p:nvSpPr>
        <p:spPr>
          <a:xfrm rot="0">
            <a:off x="1898788" y="1570058"/>
            <a:ext cx="6245679" cy="1539948"/>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SALARY VS. INDUSTRY</a:t>
            </a:r>
          </a:p>
        </p:txBody>
      </p:sp>
      <p:sp>
        <p:nvSpPr>
          <p:cNvPr name="TextBox 12" id="12"/>
          <p:cNvSpPr txBox="true"/>
          <p:nvPr/>
        </p:nvSpPr>
        <p:spPr>
          <a:xfrm rot="0">
            <a:off x="8144466" y="1864259"/>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Which industries offer the highest salaries for the Business Analyst roles?</a:t>
            </a:r>
          </a:p>
        </p:txBody>
      </p:sp>
      <p:sp>
        <p:nvSpPr>
          <p:cNvPr name="TextBox 13" id="13"/>
          <p:cNvSpPr txBox="true"/>
          <p:nvPr/>
        </p:nvSpPr>
        <p:spPr>
          <a:xfrm rot="0">
            <a:off x="10906807" y="3636400"/>
            <a:ext cx="6128048" cy="21717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Industries like crypto, Automotive and Tech offer the highest average salaries, while Energy and Recruitment offer comparatively lower salaries</a:t>
            </a:r>
          </a:p>
          <a:p>
            <a:pPr algn="l" marL="518160" indent="-259080" lvl="1">
              <a:lnSpc>
                <a:spcPts val="2879"/>
              </a:lnSpc>
              <a:buFont typeface="Arial"/>
              <a:buChar char="•"/>
            </a:pPr>
            <a:r>
              <a:rPr lang="en-US" sz="2400">
                <a:solidFill>
                  <a:srgbClr val="545454"/>
                </a:solidFill>
                <a:latin typeface="DM Sans"/>
                <a:ea typeface="DM Sans"/>
                <a:cs typeface="DM Sans"/>
                <a:sym typeface="DM Sans"/>
              </a:rPr>
              <a:t>Healthcare, Financial and consulting fall in the mid range.</a:t>
            </a:r>
          </a:p>
        </p:txBody>
      </p:sp>
      <p:sp>
        <p:nvSpPr>
          <p:cNvPr name="TextBox 14" id="14"/>
          <p:cNvSpPr txBox="true"/>
          <p:nvPr/>
        </p:nvSpPr>
        <p:spPr>
          <a:xfrm rot="0">
            <a:off x="11629919" y="2840787"/>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357656"/>
            <a:ext cx="10102552" cy="5026020"/>
          </a:xfrm>
          <a:custGeom>
            <a:avLst/>
            <a:gdLst/>
            <a:ahLst/>
            <a:cxnLst/>
            <a:rect r="r" b="b" t="t" l="l"/>
            <a:pathLst>
              <a:path h="5026020" w="10102552">
                <a:moveTo>
                  <a:pt x="0" y="0"/>
                </a:moveTo>
                <a:lnTo>
                  <a:pt x="10102552" y="0"/>
                </a:lnTo>
                <a:lnTo>
                  <a:pt x="10102552" y="5026020"/>
                </a:lnTo>
                <a:lnTo>
                  <a:pt x="0" y="5026020"/>
                </a:lnTo>
                <a:lnTo>
                  <a:pt x="0" y="0"/>
                </a:lnTo>
                <a:close/>
              </a:path>
            </a:pathLst>
          </a:custGeom>
          <a:blipFill>
            <a:blip r:embed="rId3"/>
            <a:stretch>
              <a:fillRect l="0" t="0" r="0" b="0"/>
            </a:stretch>
          </a:blipFill>
        </p:spPr>
      </p:sp>
      <p:sp>
        <p:nvSpPr>
          <p:cNvPr name="TextBox 11" id="11"/>
          <p:cNvSpPr txBox="true"/>
          <p:nvPr/>
        </p:nvSpPr>
        <p:spPr>
          <a:xfrm rot="0">
            <a:off x="1898788" y="1570058"/>
            <a:ext cx="6245679" cy="1539948"/>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SALARY TRENDS BY CITY(TOP 10)</a:t>
            </a:r>
          </a:p>
        </p:txBody>
      </p:sp>
      <p:sp>
        <p:nvSpPr>
          <p:cNvPr name="TextBox 12" id="12"/>
          <p:cNvSpPr txBox="true"/>
          <p:nvPr/>
        </p:nvSpPr>
        <p:spPr>
          <a:xfrm rot="0">
            <a:off x="8601914" y="1864259"/>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Which cities offer highest average salaries for Business Analysts, and what are the notable trends?</a:t>
            </a:r>
          </a:p>
        </p:txBody>
      </p:sp>
      <p:sp>
        <p:nvSpPr>
          <p:cNvPr name="TextBox 13" id="13"/>
          <p:cNvSpPr txBox="true"/>
          <p:nvPr/>
        </p:nvSpPr>
        <p:spPr>
          <a:xfrm rot="0">
            <a:off x="11131252" y="3699128"/>
            <a:ext cx="6128048" cy="21717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The box plot reveals that cities like San Francisco, New York and Boston offer higher salary ranges, with SFO having highest median salary.</a:t>
            </a:r>
          </a:p>
          <a:p>
            <a:pPr algn="l" marL="518160" indent="-259080" lvl="1">
              <a:lnSpc>
                <a:spcPts val="2879"/>
              </a:lnSpc>
              <a:buFont typeface="Arial"/>
              <a:buChar char="•"/>
            </a:pPr>
            <a:r>
              <a:rPr lang="en-US" sz="2400">
                <a:solidFill>
                  <a:srgbClr val="545454"/>
                </a:solidFill>
                <a:latin typeface="DM Sans"/>
                <a:ea typeface="DM Sans"/>
                <a:cs typeface="DM Sans"/>
                <a:sym typeface="DM Sans"/>
              </a:rPr>
              <a:t>Cities like Jacksonville and Minneapolis fall on the lower end of the spectrum.</a:t>
            </a:r>
          </a:p>
        </p:txBody>
      </p:sp>
      <p:sp>
        <p:nvSpPr>
          <p:cNvPr name="TextBox 14" id="14"/>
          <p:cNvSpPr txBox="true"/>
          <p:nvPr/>
        </p:nvSpPr>
        <p:spPr>
          <a:xfrm rot="0">
            <a:off x="11629919" y="2840787"/>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322075"/>
            <a:ext cx="9603535" cy="5690094"/>
          </a:xfrm>
          <a:custGeom>
            <a:avLst/>
            <a:gdLst/>
            <a:ahLst/>
            <a:cxnLst/>
            <a:rect r="r" b="b" t="t" l="l"/>
            <a:pathLst>
              <a:path h="5690094" w="9603535">
                <a:moveTo>
                  <a:pt x="0" y="0"/>
                </a:moveTo>
                <a:lnTo>
                  <a:pt x="9603535" y="0"/>
                </a:lnTo>
                <a:lnTo>
                  <a:pt x="9603535" y="5690094"/>
                </a:lnTo>
                <a:lnTo>
                  <a:pt x="0" y="5690094"/>
                </a:lnTo>
                <a:lnTo>
                  <a:pt x="0" y="0"/>
                </a:lnTo>
                <a:close/>
              </a:path>
            </a:pathLst>
          </a:custGeom>
          <a:blipFill>
            <a:blip r:embed="rId3"/>
            <a:stretch>
              <a:fillRect l="0" t="0" r="0" b="0"/>
            </a:stretch>
          </a:blipFill>
        </p:spPr>
      </p:sp>
      <p:sp>
        <p:nvSpPr>
          <p:cNvPr name="TextBox 11" id="11"/>
          <p:cNvSpPr txBox="true"/>
          <p:nvPr/>
        </p:nvSpPr>
        <p:spPr>
          <a:xfrm rot="0">
            <a:off x="1898788" y="1570058"/>
            <a:ext cx="6245679" cy="1539948"/>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JOB POSTINGS TREND BY MONTH</a:t>
            </a:r>
          </a:p>
        </p:txBody>
      </p:sp>
      <p:sp>
        <p:nvSpPr>
          <p:cNvPr name="TextBox 12" id="12"/>
          <p:cNvSpPr txBox="true"/>
          <p:nvPr/>
        </p:nvSpPr>
        <p:spPr>
          <a:xfrm rot="0">
            <a:off x="8601914" y="1864259"/>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Is there a seasonal trend in job postings, and if so, what months see the most demand?</a:t>
            </a:r>
          </a:p>
        </p:txBody>
      </p:sp>
      <p:sp>
        <p:nvSpPr>
          <p:cNvPr name="TextBox 13" id="13"/>
          <p:cNvSpPr txBox="true"/>
          <p:nvPr/>
        </p:nvSpPr>
        <p:spPr>
          <a:xfrm rot="0">
            <a:off x="11131252" y="3563500"/>
            <a:ext cx="6128048" cy="36195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The chart indicates that job postings peaked in July and then began to decline, especially in September and October</a:t>
            </a:r>
          </a:p>
          <a:p>
            <a:pPr algn="l" marL="518160" indent="-259080" lvl="1">
              <a:lnSpc>
                <a:spcPts val="2879"/>
              </a:lnSpc>
              <a:buFont typeface="Arial"/>
              <a:buChar char="•"/>
            </a:pPr>
            <a:r>
              <a:rPr lang="en-US" sz="2400">
                <a:solidFill>
                  <a:srgbClr val="545454"/>
                </a:solidFill>
                <a:latin typeface="DM Sans"/>
                <a:ea typeface="DM Sans"/>
                <a:cs typeface="DM Sans"/>
                <a:sym typeface="DM Sans"/>
              </a:rPr>
              <a:t>May through August shows a steady increase, suggesting a mid-year hiring spike.</a:t>
            </a:r>
          </a:p>
          <a:p>
            <a:pPr algn="l" marL="518160" indent="-259080" lvl="1">
              <a:lnSpc>
                <a:spcPts val="2879"/>
              </a:lnSpc>
              <a:buFont typeface="Arial"/>
              <a:buChar char="•"/>
            </a:pPr>
            <a:r>
              <a:rPr lang="en-US" sz="2400">
                <a:solidFill>
                  <a:srgbClr val="545454"/>
                </a:solidFill>
                <a:latin typeface="DM Sans"/>
                <a:ea typeface="DM Sans"/>
                <a:cs typeface="DM Sans"/>
                <a:sym typeface="DM Sans"/>
              </a:rPr>
              <a:t>This trend could indicate mid-year hiring cycles, possibly aligned with new budgets or business needs</a:t>
            </a:r>
          </a:p>
        </p:txBody>
      </p:sp>
      <p:sp>
        <p:nvSpPr>
          <p:cNvPr name="TextBox 14" id="14"/>
          <p:cNvSpPr txBox="true"/>
          <p:nvPr/>
        </p:nvSpPr>
        <p:spPr>
          <a:xfrm rot="0">
            <a:off x="11629919" y="2840787"/>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166134" y="-4341298"/>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628748" y="-3521748"/>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842695" y="-320907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4022296" y="-2850601"/>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4148951" y="-2464334"/>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4292805" y="-2024657"/>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1028700" y="3563500"/>
            <a:ext cx="9571092" cy="5694800"/>
          </a:xfrm>
          <a:custGeom>
            <a:avLst/>
            <a:gdLst/>
            <a:ahLst/>
            <a:cxnLst/>
            <a:rect r="r" b="b" t="t" l="l"/>
            <a:pathLst>
              <a:path h="5694800" w="9571092">
                <a:moveTo>
                  <a:pt x="0" y="0"/>
                </a:moveTo>
                <a:lnTo>
                  <a:pt x="9571092" y="0"/>
                </a:lnTo>
                <a:lnTo>
                  <a:pt x="9571092" y="5694800"/>
                </a:lnTo>
                <a:lnTo>
                  <a:pt x="0" y="5694800"/>
                </a:lnTo>
                <a:lnTo>
                  <a:pt x="0" y="0"/>
                </a:lnTo>
                <a:close/>
              </a:path>
            </a:pathLst>
          </a:custGeom>
          <a:blipFill>
            <a:blip r:embed="rId3"/>
            <a:stretch>
              <a:fillRect l="0" t="0" r="0" b="0"/>
            </a:stretch>
          </a:blipFill>
        </p:spPr>
      </p:sp>
      <p:sp>
        <p:nvSpPr>
          <p:cNvPr name="TextBox 11" id="11"/>
          <p:cNvSpPr txBox="true"/>
          <p:nvPr/>
        </p:nvSpPr>
        <p:spPr>
          <a:xfrm rot="0">
            <a:off x="1898788" y="1570058"/>
            <a:ext cx="6245679" cy="1539948"/>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JOB LOCATION VS. SALARY</a:t>
            </a:r>
          </a:p>
        </p:txBody>
      </p:sp>
      <p:sp>
        <p:nvSpPr>
          <p:cNvPr name="TextBox 12" id="12"/>
          <p:cNvSpPr txBox="true"/>
          <p:nvPr/>
        </p:nvSpPr>
        <p:spPr>
          <a:xfrm rot="0">
            <a:off x="8601914" y="1570058"/>
            <a:ext cx="9114834" cy="723900"/>
          </a:xfrm>
          <a:prstGeom prst="rect">
            <a:avLst/>
          </a:prstGeom>
        </p:spPr>
        <p:txBody>
          <a:bodyPr anchor="t" rtlCol="false" tIns="0" lIns="0" bIns="0" rIns="0">
            <a:spAutoFit/>
          </a:bodyPr>
          <a:lstStyle/>
          <a:p>
            <a:pPr algn="l">
              <a:lnSpc>
                <a:spcPts val="2879"/>
              </a:lnSpc>
            </a:pPr>
            <a:r>
              <a:rPr lang="en-US" sz="2400" b="true">
                <a:solidFill>
                  <a:srgbClr val="545454"/>
                </a:solidFill>
                <a:latin typeface="DM Sans Bold"/>
                <a:ea typeface="DM Sans Bold"/>
                <a:cs typeface="DM Sans Bold"/>
                <a:sym typeface="DM Sans Bold"/>
              </a:rPr>
              <a:t>How does the flexibility of remote or hybrid jobs impact salary compared to onsite roles?</a:t>
            </a:r>
          </a:p>
        </p:txBody>
      </p:sp>
      <p:sp>
        <p:nvSpPr>
          <p:cNvPr name="TextBox 13" id="13"/>
          <p:cNvSpPr txBox="true"/>
          <p:nvPr/>
        </p:nvSpPr>
        <p:spPr>
          <a:xfrm rot="0">
            <a:off x="10906807" y="3563500"/>
            <a:ext cx="6128048" cy="43434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Median salaries for Hybrid jobs appear higher, and range is wider, indicating more variability.</a:t>
            </a:r>
          </a:p>
          <a:p>
            <a:pPr algn="l" marL="518160" indent="-259080" lvl="1">
              <a:lnSpc>
                <a:spcPts val="2879"/>
              </a:lnSpc>
              <a:buFont typeface="Arial"/>
              <a:buChar char="•"/>
            </a:pPr>
            <a:r>
              <a:rPr lang="en-US" sz="2400">
                <a:solidFill>
                  <a:srgbClr val="545454"/>
                </a:solidFill>
                <a:latin typeface="DM Sans"/>
                <a:ea typeface="DM Sans"/>
                <a:cs typeface="DM Sans"/>
                <a:sym typeface="DM Sans"/>
              </a:rPr>
              <a:t>Onsite jobs have narrowest range, with lowest median salary compared to other 2 categories</a:t>
            </a:r>
          </a:p>
          <a:p>
            <a:pPr algn="l" marL="518160" indent="-259080" lvl="1">
              <a:lnSpc>
                <a:spcPts val="2879"/>
              </a:lnSpc>
              <a:buFont typeface="Arial"/>
              <a:buChar char="•"/>
            </a:pPr>
            <a:r>
              <a:rPr lang="en-US" sz="2400">
                <a:solidFill>
                  <a:srgbClr val="545454"/>
                </a:solidFill>
                <a:latin typeface="DM Sans"/>
                <a:ea typeface="DM Sans"/>
                <a:cs typeface="DM Sans"/>
                <a:sym typeface="DM Sans"/>
              </a:rPr>
              <a:t>Hybrid roles tend to offer higher median salaries but also show more variability.</a:t>
            </a:r>
          </a:p>
          <a:p>
            <a:pPr algn="l" marL="518160" indent="-259080" lvl="1">
              <a:lnSpc>
                <a:spcPts val="2879"/>
              </a:lnSpc>
              <a:buFont typeface="Arial"/>
              <a:buChar char="•"/>
            </a:pPr>
            <a:r>
              <a:rPr lang="en-US" sz="2400">
                <a:solidFill>
                  <a:srgbClr val="545454"/>
                </a:solidFill>
                <a:latin typeface="DM Sans"/>
                <a:ea typeface="DM Sans"/>
                <a:cs typeface="DM Sans"/>
                <a:sym typeface="DM Sans"/>
              </a:rPr>
              <a:t>Remote roles have balanced distribution, while Onsite roles ofer the least variation.</a:t>
            </a:r>
          </a:p>
        </p:txBody>
      </p:sp>
      <p:sp>
        <p:nvSpPr>
          <p:cNvPr name="TextBox 14" id="14"/>
          <p:cNvSpPr txBox="true"/>
          <p:nvPr/>
        </p:nvSpPr>
        <p:spPr>
          <a:xfrm rot="0">
            <a:off x="11629919" y="2840787"/>
            <a:ext cx="1529412" cy="481288"/>
          </a:xfrm>
          <a:prstGeom prst="rect">
            <a:avLst/>
          </a:prstGeom>
        </p:spPr>
        <p:txBody>
          <a:bodyPr anchor="t" rtlCol="false" tIns="0" lIns="0" bIns="0" rIns="0">
            <a:spAutoFit/>
          </a:bodyPr>
          <a:lstStyle/>
          <a:p>
            <a:pPr algn="ctr">
              <a:lnSpc>
                <a:spcPts val="3920"/>
              </a:lnSpc>
            </a:pPr>
            <a:r>
              <a:rPr lang="en-US" sz="2800" b="true">
                <a:solidFill>
                  <a:srgbClr val="545454"/>
                </a:solidFill>
                <a:latin typeface="DM Sans Bold"/>
                <a:ea typeface="DM Sans Bold"/>
                <a:cs typeface="DM Sans Bold"/>
                <a:sym typeface="DM Sans Bold"/>
              </a:rPr>
              <a:t>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DAGS-I01_p0</dc:identifier>
  <dcterms:modified xsi:type="dcterms:W3CDTF">2011-08-01T06:04:30Z</dcterms:modified>
  <cp:revision>1</cp:revision>
  <dc:title>INFOGRAPHIC PRESENTATION</dc:title>
</cp:coreProperties>
</file>