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A1A1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2164" y="1526627"/>
            <a:ext cx="292100" cy="35560"/>
          </a:xfrm>
          <a:custGeom>
            <a:avLst/>
            <a:gdLst/>
            <a:ahLst/>
            <a:cxnLst/>
            <a:rect l="l" t="t" r="r" b="b"/>
            <a:pathLst>
              <a:path w="292100" h="35559">
                <a:moveTo>
                  <a:pt x="292029" y="35433"/>
                </a:moveTo>
                <a:lnTo>
                  <a:pt x="0" y="35433"/>
                </a:lnTo>
                <a:lnTo>
                  <a:pt x="0" y="0"/>
                </a:lnTo>
                <a:lnTo>
                  <a:pt x="292029" y="0"/>
                </a:lnTo>
                <a:lnTo>
                  <a:pt x="292029" y="35433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2164" y="1526627"/>
            <a:ext cx="292100" cy="35560"/>
          </a:xfrm>
          <a:custGeom>
            <a:avLst/>
            <a:gdLst/>
            <a:ahLst/>
            <a:cxnLst/>
            <a:rect l="l" t="t" r="r" b="b"/>
            <a:pathLst>
              <a:path w="292100" h="35559">
                <a:moveTo>
                  <a:pt x="0" y="0"/>
                </a:moveTo>
                <a:lnTo>
                  <a:pt x="292029" y="0"/>
                </a:lnTo>
                <a:lnTo>
                  <a:pt x="292029" y="35433"/>
                </a:lnTo>
                <a:lnTo>
                  <a:pt x="0" y="35433"/>
                </a:lnTo>
                <a:lnTo>
                  <a:pt x="0" y="0"/>
                </a:lnTo>
                <a:close/>
              </a:path>
            </a:pathLst>
          </a:custGeom>
          <a:ln w="9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099" y="1526627"/>
            <a:ext cx="294640" cy="35560"/>
          </a:xfrm>
          <a:custGeom>
            <a:avLst/>
            <a:gdLst/>
            <a:ahLst/>
            <a:cxnLst/>
            <a:rect l="l" t="t" r="r" b="b"/>
            <a:pathLst>
              <a:path w="294640" h="35559">
                <a:moveTo>
                  <a:pt x="294498" y="35433"/>
                </a:moveTo>
                <a:lnTo>
                  <a:pt x="0" y="35433"/>
                </a:lnTo>
                <a:lnTo>
                  <a:pt x="0" y="0"/>
                </a:lnTo>
                <a:lnTo>
                  <a:pt x="294498" y="0"/>
                </a:lnTo>
                <a:lnTo>
                  <a:pt x="294498" y="35433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099" y="1526627"/>
            <a:ext cx="294640" cy="35560"/>
          </a:xfrm>
          <a:custGeom>
            <a:avLst/>
            <a:gdLst/>
            <a:ahLst/>
            <a:cxnLst/>
            <a:rect l="l" t="t" r="r" b="b"/>
            <a:pathLst>
              <a:path w="294640" h="35559">
                <a:moveTo>
                  <a:pt x="0" y="0"/>
                </a:moveTo>
                <a:lnTo>
                  <a:pt x="294498" y="0"/>
                </a:lnTo>
                <a:lnTo>
                  <a:pt x="294498" y="35433"/>
                </a:lnTo>
                <a:lnTo>
                  <a:pt x="0" y="35433"/>
                </a:lnTo>
                <a:lnTo>
                  <a:pt x="0" y="0"/>
                </a:lnTo>
                <a:close/>
              </a:path>
            </a:pathLst>
          </a:custGeom>
          <a:ln w="9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1A1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1A1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1A1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52164" y="1446240"/>
            <a:ext cx="292100" cy="35560"/>
          </a:xfrm>
          <a:custGeom>
            <a:avLst/>
            <a:gdLst/>
            <a:ahLst/>
            <a:cxnLst/>
            <a:rect l="l" t="t" r="r" b="b"/>
            <a:pathLst>
              <a:path w="292100" h="35559">
                <a:moveTo>
                  <a:pt x="292029" y="35433"/>
                </a:moveTo>
                <a:lnTo>
                  <a:pt x="0" y="35433"/>
                </a:lnTo>
                <a:lnTo>
                  <a:pt x="0" y="0"/>
                </a:lnTo>
                <a:lnTo>
                  <a:pt x="292029" y="0"/>
                </a:lnTo>
                <a:lnTo>
                  <a:pt x="292029" y="35433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52164" y="1446240"/>
            <a:ext cx="292100" cy="35560"/>
          </a:xfrm>
          <a:custGeom>
            <a:avLst/>
            <a:gdLst/>
            <a:ahLst/>
            <a:cxnLst/>
            <a:rect l="l" t="t" r="r" b="b"/>
            <a:pathLst>
              <a:path w="292100" h="35559">
                <a:moveTo>
                  <a:pt x="0" y="0"/>
                </a:moveTo>
                <a:lnTo>
                  <a:pt x="292029" y="0"/>
                </a:lnTo>
                <a:lnTo>
                  <a:pt x="292029" y="35433"/>
                </a:lnTo>
                <a:lnTo>
                  <a:pt x="0" y="35433"/>
                </a:lnTo>
                <a:lnTo>
                  <a:pt x="0" y="0"/>
                </a:lnTo>
                <a:close/>
              </a:path>
            </a:pathLst>
          </a:custGeom>
          <a:ln w="9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099" y="1446240"/>
            <a:ext cx="294640" cy="35560"/>
          </a:xfrm>
          <a:custGeom>
            <a:avLst/>
            <a:gdLst/>
            <a:ahLst/>
            <a:cxnLst/>
            <a:rect l="l" t="t" r="r" b="b"/>
            <a:pathLst>
              <a:path w="294640" h="35559">
                <a:moveTo>
                  <a:pt x="294498" y="35433"/>
                </a:moveTo>
                <a:lnTo>
                  <a:pt x="0" y="35433"/>
                </a:lnTo>
                <a:lnTo>
                  <a:pt x="0" y="0"/>
                </a:lnTo>
                <a:lnTo>
                  <a:pt x="294498" y="0"/>
                </a:lnTo>
                <a:lnTo>
                  <a:pt x="294498" y="35433"/>
                </a:lnTo>
                <a:close/>
              </a:path>
            </a:pathLst>
          </a:custGeom>
          <a:solidFill>
            <a:srgbClr val="1A99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099" y="1446240"/>
            <a:ext cx="294640" cy="35560"/>
          </a:xfrm>
          <a:custGeom>
            <a:avLst/>
            <a:gdLst/>
            <a:ahLst/>
            <a:cxnLst/>
            <a:rect l="l" t="t" r="r" b="b"/>
            <a:pathLst>
              <a:path w="294640" h="35559">
                <a:moveTo>
                  <a:pt x="0" y="0"/>
                </a:moveTo>
                <a:lnTo>
                  <a:pt x="294498" y="0"/>
                </a:lnTo>
                <a:lnTo>
                  <a:pt x="294498" y="35433"/>
                </a:lnTo>
                <a:lnTo>
                  <a:pt x="0" y="35433"/>
                </a:lnTo>
                <a:lnTo>
                  <a:pt x="0" y="0"/>
                </a:lnTo>
                <a:close/>
              </a:path>
            </a:pathLst>
          </a:custGeom>
          <a:ln w="9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8849" y="1494552"/>
            <a:ext cx="4831715" cy="153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A1A1A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/>
              <a:t>Dynamic</a:t>
            </a:r>
            <a:r>
              <a:rPr dirty="0" spc="-15"/>
              <a:t> </a:t>
            </a:r>
            <a:r>
              <a:rPr dirty="0"/>
              <a:t>Neural</a:t>
            </a:r>
            <a:r>
              <a:rPr dirty="0" spc="-5"/>
              <a:t> </a:t>
            </a:r>
            <a:r>
              <a:rPr dirty="0" spc="-10"/>
              <a:t>Networks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Enhanced Air</a:t>
            </a:r>
            <a:r>
              <a:rPr dirty="0" spc="-60"/>
              <a:t> </a:t>
            </a:r>
            <a:r>
              <a:rPr dirty="0" spc="-10"/>
              <a:t>Quality Forecasting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8656" y="3845866"/>
            <a:ext cx="42735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10" b="1">
                <a:solidFill>
                  <a:srgbClr val="595959"/>
                </a:solidFill>
                <a:latin typeface="Times New Roman"/>
                <a:cs typeface="Times New Roman"/>
              </a:rPr>
              <a:t>23442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80647" y="3845866"/>
            <a:ext cx="1818639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b="1">
                <a:solidFill>
                  <a:srgbClr val="595959"/>
                </a:solidFill>
                <a:latin typeface="Times New Roman"/>
                <a:cs typeface="Times New Roman"/>
              </a:rPr>
              <a:t>Muhammad</a:t>
            </a:r>
            <a:r>
              <a:rPr dirty="0" sz="1250" spc="1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595959"/>
                </a:solidFill>
                <a:latin typeface="Times New Roman"/>
                <a:cs typeface="Times New Roman"/>
              </a:rPr>
              <a:t>Zubair</a:t>
            </a:r>
            <a:r>
              <a:rPr dirty="0" sz="1250" spc="-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0" b="1">
                <a:solidFill>
                  <a:srgbClr val="595959"/>
                </a:solidFill>
                <a:latin typeface="Times New Roman"/>
                <a:cs typeface="Times New Roman"/>
              </a:rPr>
              <a:t>Khan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55188" y="5641541"/>
            <a:ext cx="594360" cy="45720"/>
            <a:chOff x="955188" y="5641541"/>
            <a:chExt cx="594360" cy="45720"/>
          </a:xfrm>
        </p:grpSpPr>
        <p:sp>
          <p:nvSpPr>
            <p:cNvPr id="6" name="object 6" descr=""/>
            <p:cNvSpPr/>
            <p:nvPr/>
          </p:nvSpPr>
          <p:spPr>
            <a:xfrm>
              <a:off x="1252164" y="5646452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52164" y="5646452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646452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0099" y="5646452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39381" y="5262683"/>
            <a:ext cx="351409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25" b="1">
                <a:solidFill>
                  <a:srgbClr val="1A1A1A"/>
                </a:solidFill>
                <a:latin typeface="Times New Roman"/>
                <a:cs typeface="Times New Roman"/>
              </a:rPr>
              <a:t>Team</a:t>
            </a:r>
            <a:r>
              <a:rPr dirty="0" sz="2050" spc="-40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Details</a:t>
            </a:r>
            <a:r>
              <a:rPr dirty="0" sz="2050" spc="-35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2050" spc="-35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700</a:t>
            </a:r>
            <a:r>
              <a:rPr dirty="0" sz="2050" spc="-35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Numbers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1073" y="5915826"/>
            <a:ext cx="1985010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Abhiroopsudansh</a:t>
            </a:r>
            <a:r>
              <a:rPr dirty="0" sz="1350" spc="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Karengula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60763" y="5915826"/>
            <a:ext cx="79438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700758658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1073" y="6267518"/>
            <a:ext cx="244030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Lakshmi</a:t>
            </a:r>
            <a:r>
              <a:rPr dirty="0" sz="1350" spc="-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Sai</a:t>
            </a:r>
            <a:r>
              <a:rPr dirty="0" sz="1350" spc="-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Harshini</a:t>
            </a:r>
            <a:r>
              <a:rPr dirty="0" sz="1350" spc="-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Kambampati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59962" y="6267518"/>
            <a:ext cx="794385" cy="2305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700759673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91073" y="6619211"/>
            <a:ext cx="1885314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Lakshmi</a:t>
            </a:r>
            <a:r>
              <a:rPr dirty="0" sz="1350" spc="-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Narayana</a:t>
            </a:r>
            <a:r>
              <a:rPr dirty="0" sz="1350" spc="-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Velpula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Hemanth</a:t>
            </a:r>
            <a:r>
              <a:rPr dirty="0" sz="1350" spc="-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595959"/>
                </a:solidFill>
                <a:latin typeface="Times New Roman"/>
                <a:cs typeface="Times New Roman"/>
              </a:rPr>
              <a:t>Kumar</a:t>
            </a:r>
            <a:r>
              <a:rPr dirty="0" sz="1350" spc="-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Panikala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60940" y="6619211"/>
            <a:ext cx="965200" cy="582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2880">
              <a:lnSpc>
                <a:spcPct val="100000"/>
              </a:lnSpc>
              <a:spcBef>
                <a:spcPts val="95"/>
              </a:spcBef>
            </a:pP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700756288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50" spc="-10">
                <a:solidFill>
                  <a:srgbClr val="595959"/>
                </a:solidFill>
                <a:latin typeface="Times New Roman"/>
                <a:cs typeface="Times New Roman"/>
              </a:rPr>
              <a:t>700744924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9429" y="992136"/>
            <a:ext cx="998219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Abstract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18801" y="1576949"/>
            <a:ext cx="6326505" cy="2256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99"/>
              </a:lnSpc>
              <a:spcBef>
                <a:spcPts val="95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250" spc="2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study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pioneers</a:t>
            </a:r>
            <a:r>
              <a:rPr dirty="0" sz="1250" spc="2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dirty="0" sz="1250" spc="2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2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forecasting,</a:t>
            </a:r>
            <a:r>
              <a:rPr dirty="0" sz="12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integrating</a:t>
            </a:r>
            <a:r>
              <a:rPr dirty="0" sz="1250" spc="2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Convolutional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(CNNs),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Recurrent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2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(RNNs),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Long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Short-Term</a:t>
            </a:r>
            <a:r>
              <a:rPr dirty="0" sz="12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Memory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(LSTM)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address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public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policy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needs.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999"/>
              </a:lnSpc>
              <a:spcBef>
                <a:spcPts val="950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excel</a:t>
            </a:r>
            <a:r>
              <a:rPr dirty="0" sz="1250" spc="3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analyzing</a:t>
            </a:r>
            <a:r>
              <a:rPr dirty="0" sz="1250" spc="3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dirty="0" sz="1250" spc="3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sequences</a:t>
            </a:r>
            <a:r>
              <a:rPr dirty="0" sz="1250" spc="3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3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250" spc="3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distributions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affecting</a:t>
            </a:r>
            <a:r>
              <a:rPr dirty="0" sz="125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quality,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utilizing</a:t>
            </a:r>
            <a:r>
              <a:rPr dirty="0" sz="125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datasets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sources</a:t>
            </a:r>
            <a:r>
              <a:rPr dirty="0" sz="125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like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World</a:t>
            </a:r>
            <a:r>
              <a:rPr dirty="0" sz="125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Quality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Index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United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States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Protection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Agency.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999"/>
              </a:lnSpc>
              <a:spcBef>
                <a:spcPts val="950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2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capturing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nuances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variations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pollutant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levels,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our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approach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enhances</a:t>
            </a:r>
            <a:r>
              <a:rPr dirty="0" sz="12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ability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accurately</a:t>
            </a:r>
            <a:r>
              <a:rPr dirty="0" sz="12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forecast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across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diverse</a:t>
            </a:r>
            <a:r>
              <a:rPr dirty="0" sz="12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geographic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temporal landscapes.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39381" y="5172250"/>
            <a:ext cx="144335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Introduction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9042" y="5716870"/>
            <a:ext cx="5964555" cy="2376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999"/>
              </a:lnSpc>
              <a:spcBef>
                <a:spcPts val="95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necessity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accurate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has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escalated,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driven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595959"/>
                </a:solidFill>
                <a:latin typeface="Times New Roman"/>
                <a:cs typeface="Times New Roman"/>
              </a:rPr>
              <a:t>its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critical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impact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public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health,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ecosystems,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policy.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999"/>
              </a:lnSpc>
              <a:spcBef>
                <a:spcPts val="950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dirty="0" sz="12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methods,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primarily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based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static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struggle</a:t>
            </a:r>
            <a:r>
              <a:rPr dirty="0" sz="12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1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variables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affecting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quality.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999"/>
              </a:lnSpc>
              <a:spcBef>
                <a:spcPts val="950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methods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often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fail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real-world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applications,</a:t>
            </a:r>
            <a:r>
              <a:rPr dirty="0" sz="1250" spc="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where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changes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pollutants</a:t>
            </a:r>
            <a:r>
              <a:rPr dirty="0" sz="1250" spc="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595959"/>
                </a:solidFill>
                <a:latin typeface="Times New Roman"/>
                <a:cs typeface="Times New Roman"/>
              </a:rPr>
              <a:t>due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human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activities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or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natural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events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dirty="0" sz="1250" spc="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common.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5999"/>
              </a:lnSpc>
              <a:spcBef>
                <a:spcPts val="950"/>
              </a:spcBef>
            </a:pP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Consequently,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there's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an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urgent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demand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tools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dynamically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changing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conditions,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offering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more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reliable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basis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2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advisories</a:t>
            </a:r>
            <a:r>
              <a:rPr dirty="0" sz="12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policy-making</a:t>
            </a:r>
            <a:r>
              <a:rPr dirty="0" sz="1250" spc="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response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25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595959"/>
                </a:solidFill>
                <a:latin typeface="Times New Roman"/>
                <a:cs typeface="Times New Roman"/>
              </a:rPr>
              <a:t>fluctuations.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972035"/>
            <a:ext cx="125920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Motivation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381" y="1514646"/>
            <a:ext cx="5964555" cy="239712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just" marL="12700" marR="5080">
              <a:lnSpc>
                <a:spcPts val="1350"/>
              </a:lnSpc>
              <a:spcBef>
                <a:spcPts val="204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Urgent</a:t>
            </a:r>
            <a:r>
              <a:rPr dirty="0" sz="1150" spc="105" b="1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Need</a:t>
            </a:r>
            <a:r>
              <a:rPr dirty="0" sz="1150" spc="110" b="1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48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Precision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Recognizing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pollution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global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crisis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requires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methods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accurately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predict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fluctuating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levels.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94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Limitations</a:t>
            </a:r>
            <a:r>
              <a:rPr dirty="0" sz="1150" spc="2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2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Current</a:t>
            </a:r>
            <a:r>
              <a:rPr dirty="0" sz="1150" spc="26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Models:</a:t>
            </a:r>
            <a:r>
              <a:rPr dirty="0" sz="1150" spc="2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fall</a:t>
            </a:r>
            <a:r>
              <a:rPr dirty="0" sz="115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short,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unable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rapid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changes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caused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human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natural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activities.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94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Promise</a:t>
            </a:r>
            <a:r>
              <a:rPr dirty="0" sz="1150" spc="6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6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Deep</a:t>
            </a:r>
            <a:r>
              <a:rPr dirty="0" sz="1150" spc="7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Learning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CNNs,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RNNs,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LSTMs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offers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new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frontier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in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dynamically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adapting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tools,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capable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handling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patterns</a:t>
            </a:r>
            <a:r>
              <a:rPr dirty="0" sz="115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time.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94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Overcoming</a:t>
            </a:r>
            <a:r>
              <a:rPr dirty="0" sz="1150" spc="27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Predictive</a:t>
            </a:r>
            <a:r>
              <a:rPr dirty="0" sz="1150" spc="27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Challenges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research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aims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address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unpredictability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air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quality,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developing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swiftly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shifts,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595959"/>
                </a:solidFill>
                <a:latin typeface="Times New Roman"/>
                <a:cs typeface="Times New Roman"/>
              </a:rPr>
              <a:t>more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reliable</a:t>
            </a:r>
            <a:r>
              <a:rPr dirty="0" sz="115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forecasts.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ts val="1350"/>
              </a:lnSpc>
              <a:spcBef>
                <a:spcPts val="935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Impact</a:t>
            </a:r>
            <a:r>
              <a:rPr dirty="0" sz="1150" spc="1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150" spc="1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Policy</a:t>
            </a:r>
            <a:r>
              <a:rPr dirty="0" sz="1150" spc="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Enhanced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accuracy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will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empower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policymakers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officials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timely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data,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enabling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proactive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measures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against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pollution’s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adverse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effects.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39381" y="5142101"/>
            <a:ext cx="120078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Objectives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9381" y="5634471"/>
            <a:ext cx="6316345" cy="2196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4700"/>
              </a:lnSpc>
              <a:spcBef>
                <a:spcPts val="9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Develop</a:t>
            </a:r>
            <a:r>
              <a:rPr dirty="0" sz="1150" spc="12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Adaptive</a:t>
            </a:r>
            <a:r>
              <a:rPr dirty="0" sz="1150" spc="12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create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advanced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</a:t>
            </a:r>
            <a:r>
              <a:rPr dirty="0" sz="115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architectures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adjust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1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to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changing</a:t>
            </a:r>
            <a:r>
              <a:rPr dirty="0" sz="1150" spc="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conditions,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improving</a:t>
            </a:r>
            <a:r>
              <a:rPr dirty="0" sz="1150" spc="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prediction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accuracy.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7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Tackle</a:t>
            </a:r>
            <a:r>
              <a:rPr dirty="0" sz="1150" spc="130" b="1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Domain</a:t>
            </a:r>
            <a:r>
              <a:rPr dirty="0" sz="1150" spc="130" b="1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Shift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devise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strategies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enable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generalize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across</a:t>
            </a:r>
            <a:r>
              <a:rPr dirty="0" sz="1150" spc="13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different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settings,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consistent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performance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varied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geographic</a:t>
            </a:r>
            <a:r>
              <a:rPr dirty="0" sz="1150" spc="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regions.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7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Implement</a:t>
            </a:r>
            <a:r>
              <a:rPr dirty="0" sz="1150" spc="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Continual</a:t>
            </a:r>
            <a:r>
              <a:rPr dirty="0" sz="1150" spc="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Learning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incorporate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mechanisms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allow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learn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incrementally,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absorbing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new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while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retaining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accuracy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previously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learned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information,</a:t>
            </a:r>
            <a:r>
              <a:rPr dirty="0" sz="115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preventing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catastrophic forgetting.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47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Ensure</a:t>
            </a:r>
            <a:r>
              <a:rPr dirty="0" sz="1150" spc="10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11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Adaptability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design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capable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integrating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595959"/>
                </a:solidFill>
                <a:latin typeface="Times New Roman"/>
                <a:cs typeface="Times New Roman"/>
              </a:rPr>
              <a:t>data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immediate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forecasting,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crucial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responding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changes.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1022273"/>
            <a:ext cx="217614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Problem</a:t>
            </a:r>
            <a:r>
              <a:rPr dirty="0" sz="2050" spc="-70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Statement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381" y="1725658"/>
            <a:ext cx="5964555" cy="20351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4700"/>
              </a:lnSpc>
              <a:spcBef>
                <a:spcPts val="90"/>
              </a:spcBef>
            </a:pP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core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challenge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addressed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our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study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is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significant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gap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current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forecasting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models'</a:t>
            </a:r>
            <a:r>
              <a:rPr dirty="0" sz="1150" spc="4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ability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150" spc="4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rapidly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changing</a:t>
            </a:r>
            <a:r>
              <a:rPr dirty="0" sz="1150" spc="4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unpredictable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nature</a:t>
            </a:r>
            <a:r>
              <a:rPr dirty="0" sz="1150" spc="4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atmospheric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conditions.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Traditional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methods,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relying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heavily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static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historical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data,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often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inadequate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assessment,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struggling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accommodate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shifts</a:t>
            </a:r>
            <a:r>
              <a:rPr dirty="0" sz="115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air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22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due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industrial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emissions,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traffic</a:t>
            </a:r>
            <a:r>
              <a:rPr dirty="0" sz="1150" spc="22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patterns,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weather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events,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other</a:t>
            </a:r>
            <a:r>
              <a:rPr dirty="0" sz="1150" spc="2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150" spc="22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factors.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3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inadequacy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leads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less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reliable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forecasts,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hindering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timely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decision-making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33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public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health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management.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Our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research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seeks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revolutionize</a:t>
            </a:r>
            <a:r>
              <a:rPr dirty="0" sz="115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forecasting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employing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150" spc="3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process</a:t>
            </a:r>
            <a:r>
              <a:rPr dirty="0" sz="1150" spc="3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15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data,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offering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more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accurate,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adaptable,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responsive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tool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dirty="0" sz="115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policy support.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39381" y="5101904"/>
            <a:ext cx="201676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Proposed</a:t>
            </a:r>
            <a:r>
              <a:rPr dirty="0" sz="2050" spc="-60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solution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9381" y="5775144"/>
            <a:ext cx="6245860" cy="177418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3200"/>
              </a:lnSpc>
              <a:spcBef>
                <a:spcPts val="90"/>
              </a:spcBef>
            </a:pP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Our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proposed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solution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challenge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accurate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adaptable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150" spc="1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involves</a:t>
            </a:r>
            <a:r>
              <a:rPr dirty="0" sz="1150" spc="1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development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advanced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</a:t>
            </a:r>
            <a:r>
              <a:rPr dirty="0" sz="1150" spc="17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architectures—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specifically,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Convolutional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(CNNs),</a:t>
            </a:r>
            <a:r>
              <a:rPr dirty="0" sz="1150" spc="2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Recurrent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Networks</a:t>
            </a:r>
            <a:r>
              <a:rPr dirty="0" sz="1150" spc="2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(RNNs),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Long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Short-</a:t>
            </a:r>
            <a:r>
              <a:rPr dirty="0" sz="1150" spc="-20">
                <a:solidFill>
                  <a:srgbClr val="595959"/>
                </a:solidFill>
                <a:latin typeface="Times New Roman"/>
                <a:cs typeface="Times New Roman"/>
              </a:rPr>
              <a:t>Term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Memory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(LSTM)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networks.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designed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effectively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analyze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interpret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dirty="0" sz="115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interplay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15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influencing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quality.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3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solution</a:t>
            </a:r>
            <a:r>
              <a:rPr dirty="0" sz="115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encompasses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several</a:t>
            </a:r>
            <a:r>
              <a:rPr dirty="0" sz="115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key</a:t>
            </a:r>
            <a:r>
              <a:rPr dirty="0" sz="115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components: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Collection</a:t>
            </a:r>
            <a:r>
              <a:rPr dirty="0" sz="115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Processing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Utilizing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datasets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global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monitoring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networks,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including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historical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measurements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pollutants</a:t>
            </a:r>
            <a:r>
              <a:rPr dirty="0" sz="1150" spc="20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9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meteorological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conditions.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step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ensures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are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trained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diverse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data.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982089"/>
            <a:ext cx="262636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Proposed</a:t>
            </a:r>
            <a:r>
              <a:rPr dirty="0" sz="2050" spc="-45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solution</a:t>
            </a:r>
            <a:r>
              <a:rPr dirty="0" sz="2050" spc="-45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20" b="1">
                <a:solidFill>
                  <a:srgbClr val="1A1A1A"/>
                </a:solidFill>
                <a:latin typeface="Times New Roman"/>
                <a:cs typeface="Times New Roman"/>
              </a:rPr>
              <a:t>cont.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381" y="1655328"/>
            <a:ext cx="6245860" cy="2256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3200"/>
              </a:lnSpc>
              <a:spcBef>
                <a:spcPts val="9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150" spc="40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150" spc="409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Network</a:t>
            </a:r>
            <a:r>
              <a:rPr dirty="0" sz="1150" spc="409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Architectures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Developing</a:t>
            </a:r>
            <a:r>
              <a:rPr dirty="0" sz="115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adaptive</a:t>
            </a:r>
            <a:r>
              <a:rPr dirty="0" sz="115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150" spc="4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leverage</a:t>
            </a:r>
            <a:r>
              <a:rPr dirty="0" sz="115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CNNs</a:t>
            </a:r>
            <a:r>
              <a:rPr dirty="0" sz="115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for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analyzing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patterns,</a:t>
            </a:r>
            <a:r>
              <a:rPr dirty="0" sz="115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RNNs/LSTMs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15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capturing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dependencies</a:t>
            </a:r>
            <a:r>
              <a:rPr dirty="0" sz="115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150" spc="1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data.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hybrid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approach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aims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provide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nuanced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understanding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how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various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factors</a:t>
            </a:r>
            <a:r>
              <a:rPr dirty="0" sz="1150" spc="2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impact</a:t>
            </a:r>
            <a:r>
              <a:rPr dirty="0" sz="1150" spc="2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air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15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across</a:t>
            </a:r>
            <a:r>
              <a:rPr dirty="0" sz="115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different</a:t>
            </a:r>
            <a:r>
              <a:rPr dirty="0" sz="115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times</a:t>
            </a:r>
            <a:r>
              <a:rPr dirty="0" sz="115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locations.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20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20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Incorporating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live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feeds</a:t>
            </a:r>
            <a:r>
              <a:rPr dirty="0" sz="1150" spc="2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into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enable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forecasting.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capability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allows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adapt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new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information,</a:t>
            </a:r>
            <a:r>
              <a:rPr dirty="0" sz="1150" spc="43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ensuring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forecasts</a:t>
            </a:r>
            <a:r>
              <a:rPr dirty="0" sz="115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remain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accurate</a:t>
            </a:r>
            <a:r>
              <a:rPr dirty="0" sz="115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relevant.</a:t>
            </a:r>
            <a:endParaRPr sz="11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3200"/>
              </a:lnSpc>
              <a:spcBef>
                <a:spcPts val="950"/>
              </a:spcBef>
            </a:pP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Adaptive</a:t>
            </a:r>
            <a:r>
              <a:rPr dirty="0" sz="1150" spc="21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21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21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b="1">
                <a:solidFill>
                  <a:srgbClr val="595959"/>
                </a:solidFill>
                <a:latin typeface="Times New Roman"/>
                <a:cs typeface="Times New Roman"/>
              </a:rPr>
              <a:t>Generalization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Implementing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strategies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mitigate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effects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2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domain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shift,</a:t>
            </a:r>
            <a:r>
              <a:rPr dirty="0" sz="1150" spc="18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enabling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18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150" spc="18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perform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consistently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across</a:t>
            </a:r>
            <a:r>
              <a:rPr dirty="0" sz="1150" spc="18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different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geographic</a:t>
            </a:r>
            <a:r>
              <a:rPr dirty="0" sz="1150" spc="180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regions</a:t>
            </a:r>
            <a:r>
              <a:rPr dirty="0" sz="1150" spc="18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conditions.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includes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application</a:t>
            </a:r>
            <a:r>
              <a:rPr dirty="0" sz="115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transfer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learning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595959"/>
                </a:solidFill>
                <a:latin typeface="Times New Roman"/>
                <a:cs typeface="Times New Roman"/>
              </a:rPr>
              <a:t>domain</a:t>
            </a:r>
            <a:r>
              <a:rPr dirty="0" sz="115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595959"/>
                </a:solidFill>
                <a:latin typeface="Times New Roman"/>
                <a:cs typeface="Times New Roman"/>
              </a:rPr>
              <a:t>adaptation techniques.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39381" y="5132058"/>
            <a:ext cx="83820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Results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9381" y="5590263"/>
            <a:ext cx="5964555" cy="709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2100"/>
              </a:lnSpc>
              <a:spcBef>
                <a:spcPts val="95"/>
              </a:spcBef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Temperature</a:t>
            </a:r>
            <a:r>
              <a:rPr dirty="0" sz="1000" spc="409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409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Humidity</a:t>
            </a:r>
            <a:r>
              <a:rPr dirty="0" sz="1000" spc="41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Prediction</a:t>
            </a:r>
            <a:r>
              <a:rPr dirty="0" sz="1000" spc="409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Accuracy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00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4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</a:t>
            </a:r>
            <a:r>
              <a:rPr dirty="0" sz="100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showcased</a:t>
            </a:r>
            <a:r>
              <a:rPr dirty="0" sz="1000" spc="41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remarkable</a:t>
            </a:r>
            <a:r>
              <a:rPr dirty="0" sz="1000" spc="40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predictive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capabilities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humidity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levels,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essential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assessing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quality.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Simultaneously,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it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demonstrated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nuanced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understanding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temperature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fluctuations,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critical</a:t>
            </a:r>
            <a:r>
              <a:rPr dirty="0" sz="1000" spc="2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factors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2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dynamics.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These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results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underline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LSTM's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strength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handling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data,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crucial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forecasting.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319" y="6611815"/>
            <a:ext cx="3537019" cy="1838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992133"/>
            <a:ext cx="83820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Results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381" y="1560871"/>
            <a:ext cx="5964555" cy="709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2100"/>
              </a:lnSpc>
              <a:spcBef>
                <a:spcPts val="95"/>
              </a:spcBef>
            </a:pP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Handling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Volatile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Conditions: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study's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particularly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CNN,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adeptly</a:t>
            </a:r>
            <a:r>
              <a:rPr dirty="0" sz="1000" spc="1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predicted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Index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Pollution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(ISPU)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values,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reflecting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capacity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process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information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related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quality.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000" spc="1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capability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is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instrumental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adapting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changes,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such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urban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pollution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spikes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95959"/>
                </a:solidFill>
                <a:latin typeface="Times New Roman"/>
                <a:cs typeface="Times New Roman"/>
              </a:rPr>
              <a:t>and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shifts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weather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patterns,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showcasing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models'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robustness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versatility.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742" y="2461845"/>
            <a:ext cx="3436536" cy="178860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729" y="2461845"/>
            <a:ext cx="2391507" cy="178860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7" name="object 7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39381" y="5111958"/>
            <a:ext cx="83820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Results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05095" y="5192345"/>
            <a:ext cx="3050540" cy="225234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>
              <a:lnSpc>
                <a:spcPts val="1110"/>
              </a:lnSpc>
              <a:spcBef>
                <a:spcPts val="240"/>
              </a:spcBef>
            </a:pP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comparing</a:t>
            </a:r>
            <a:r>
              <a:rPr dirty="0" sz="1000" spc="48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48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performance</a:t>
            </a:r>
            <a:r>
              <a:rPr dirty="0" sz="1000" spc="48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48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</a:t>
            </a:r>
            <a:r>
              <a:rPr dirty="0" sz="1000" spc="48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4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595959"/>
                </a:solidFill>
                <a:latin typeface="Times New Roman"/>
                <a:cs typeface="Times New Roman"/>
              </a:rPr>
              <a:t>LSTM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000" spc="1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our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study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observed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1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notable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difference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95959"/>
                </a:solidFill>
                <a:latin typeface="Times New Roman"/>
                <a:cs typeface="Times New Roman"/>
              </a:rPr>
              <a:t>how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each</a:t>
            </a:r>
            <a:r>
              <a:rPr dirty="0" sz="1000" spc="25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</a:t>
            </a:r>
            <a:r>
              <a:rPr dirty="0" sz="1000" spc="25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handles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overfitting,</a:t>
            </a:r>
            <a:r>
              <a:rPr dirty="0" sz="1000" spc="25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critical</a:t>
            </a:r>
            <a:r>
              <a:rPr dirty="0" sz="1000" spc="25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aspect</a:t>
            </a:r>
            <a:r>
              <a:rPr dirty="0" sz="1000" spc="25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95959"/>
                </a:solidFill>
                <a:latin typeface="Times New Roman"/>
                <a:cs typeface="Times New Roman"/>
              </a:rPr>
              <a:t>the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reliability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forecasting.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10"/>
              </a:lnSpc>
              <a:spcBef>
                <a:spcPts val="940"/>
              </a:spcBef>
            </a:pP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2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2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model,</a:t>
            </a:r>
            <a:r>
              <a:rPr dirty="0" sz="1000" spc="22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while</a:t>
            </a:r>
            <a:r>
              <a:rPr dirty="0" sz="1000" spc="2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demonstrating</a:t>
            </a:r>
            <a:r>
              <a:rPr dirty="0" sz="1000" spc="229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superior</a:t>
            </a:r>
            <a:r>
              <a:rPr dirty="0" sz="1000" spc="2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ability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capture</a:t>
            </a:r>
            <a:r>
              <a:rPr dirty="0" sz="100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2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dependencies</a:t>
            </a:r>
            <a:r>
              <a:rPr dirty="0" sz="100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crucial</a:t>
            </a:r>
            <a:r>
              <a:rPr dirty="0" sz="1000" spc="2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2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predicting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variables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like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humidity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temperature,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showed</a:t>
            </a:r>
            <a:r>
              <a:rPr dirty="0" sz="1000" spc="16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 spc="-5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 tendency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towards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overfitting,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as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evidenced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by</a:t>
            </a:r>
            <a:r>
              <a:rPr dirty="0" sz="1000" spc="4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595959"/>
                </a:solidFill>
                <a:latin typeface="Times New Roman"/>
                <a:cs typeface="Times New Roman"/>
              </a:rPr>
              <a:t>lower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3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loss</a:t>
            </a:r>
            <a:r>
              <a:rPr dirty="0" sz="1000" spc="3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coupled</a:t>
            </a:r>
            <a:r>
              <a:rPr dirty="0" sz="1000" spc="3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with</a:t>
            </a:r>
            <a:r>
              <a:rPr dirty="0" sz="1000" spc="3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higher</a:t>
            </a:r>
            <a:r>
              <a:rPr dirty="0" sz="1000" spc="3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validation</a:t>
            </a:r>
            <a:r>
              <a:rPr dirty="0" sz="1000" spc="3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loss</a:t>
            </a:r>
            <a:r>
              <a:rPr dirty="0" sz="1000" spc="3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595959"/>
                </a:solidFill>
                <a:latin typeface="Times New Roman"/>
                <a:cs typeface="Times New Roman"/>
              </a:rPr>
              <a:t>over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successive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epochs.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ts val="1110"/>
              </a:lnSpc>
              <a:spcBef>
                <a:spcPts val="935"/>
              </a:spcBef>
            </a:pP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contrast,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model,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adept</a:t>
            </a:r>
            <a:r>
              <a:rPr dirty="0" sz="1000" spc="1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at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processing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spatial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predicting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Index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2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Pollution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(ISPU),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maintained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more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consistent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performance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between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training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testing</a:t>
            </a:r>
            <a:r>
              <a:rPr dirty="0" sz="1000" spc="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phases.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685" y="5743612"/>
            <a:ext cx="3673302" cy="1903427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678124" y="7855158"/>
            <a:ext cx="6577330" cy="32321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1110"/>
              </a:lnSpc>
              <a:spcBef>
                <a:spcPts val="240"/>
              </a:spcBef>
            </a:pP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00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contrast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underscores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importance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employing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regularization,</a:t>
            </a:r>
            <a:r>
              <a:rPr dirty="0" sz="1000" spc="1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dropout,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cross-validation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techniques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15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mitigate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overfitting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robustness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generalizability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forecasts.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992130"/>
            <a:ext cx="271907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Individual</a:t>
            </a:r>
            <a:r>
              <a:rPr dirty="0" sz="2050" spc="-20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Contribution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381" y="1584983"/>
            <a:ext cx="6115050" cy="986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Abhiroopsudansh</a:t>
            </a:r>
            <a:r>
              <a:rPr dirty="0" sz="1000" spc="20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595959"/>
                </a:solidFill>
                <a:latin typeface="Times New Roman"/>
                <a:cs typeface="Times New Roman"/>
              </a:rPr>
              <a:t>Karengula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Lead</a:t>
            </a:r>
            <a:r>
              <a:rPr dirty="0" sz="1000" spc="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000" spc="20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Model</a:t>
            </a:r>
            <a:r>
              <a:rPr dirty="0" sz="1000" spc="2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Development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Spearheaded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optimization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Convolutional</a:t>
            </a:r>
            <a:r>
              <a:rPr dirty="0" sz="1000" spc="2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Neural</a:t>
            </a:r>
            <a:r>
              <a:rPr dirty="0" sz="1000" spc="20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Networks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(CNNs),</a:t>
            </a:r>
            <a:r>
              <a:rPr dirty="0" sz="1000" spc="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focusing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enhancing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spatial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capabilities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crucial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interpreting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complex</a:t>
            </a:r>
            <a:r>
              <a:rPr dirty="0" sz="1000" spc="9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environmental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patterns</a:t>
            </a:r>
            <a:r>
              <a:rPr dirty="0" sz="1000" spc="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affecting</a:t>
            </a:r>
            <a:r>
              <a:rPr dirty="0" sz="1000" spc="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quality.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17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Analysis</a:t>
            </a:r>
            <a:r>
              <a:rPr dirty="0" sz="1000" spc="17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Expertise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: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Played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key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role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analyzing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outcomes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particularly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their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application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spatially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related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indicators,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models'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adaptability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accuracy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forecasting.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9671" y="2991752"/>
            <a:ext cx="6155690" cy="986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Lakshmi</a:t>
            </a:r>
            <a:r>
              <a:rPr dirty="0" sz="1000" spc="9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Sai</a:t>
            </a:r>
            <a:r>
              <a:rPr dirty="0" sz="1000" spc="9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Harshini</a:t>
            </a:r>
            <a:r>
              <a:rPr dirty="0" sz="1000" spc="9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595959"/>
                </a:solidFill>
                <a:latin typeface="Times New Roman"/>
                <a:cs typeface="Times New Roman"/>
              </a:rPr>
              <a:t>Kambampati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2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26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Analysis:</a:t>
            </a:r>
            <a:r>
              <a:rPr dirty="0" sz="1000" spc="2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Focused</a:t>
            </a:r>
            <a:r>
              <a:rPr dirty="0" sz="100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on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development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fine-tuning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Long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Short-Term</a:t>
            </a:r>
            <a:r>
              <a:rPr dirty="0" sz="1000" spc="2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Memory</a:t>
            </a:r>
            <a:r>
              <a:rPr dirty="0" sz="1000" spc="2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(LSTM)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networks,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aiming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accurately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capture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temporal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dynamics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indicators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like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humidity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temperature fluctuations.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Overfitting</a:t>
            </a:r>
            <a:r>
              <a:rPr dirty="0" sz="1000" spc="30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Mitigation</a:t>
            </a:r>
            <a:r>
              <a:rPr dirty="0" sz="1000" spc="31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Strategies:</a:t>
            </a:r>
            <a:r>
              <a:rPr dirty="0" sz="1000" spc="30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Implemented</a:t>
            </a:r>
            <a:r>
              <a:rPr dirty="0" sz="100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advanced</a:t>
            </a:r>
            <a:r>
              <a:rPr dirty="0" sz="1000" spc="3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techniques</a:t>
            </a:r>
            <a:r>
              <a:rPr dirty="0" sz="100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3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prevent</a:t>
            </a:r>
            <a:r>
              <a:rPr dirty="0" sz="100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overfitting</a:t>
            </a:r>
            <a:r>
              <a:rPr dirty="0" sz="100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3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3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models,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enhancing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their</a:t>
            </a:r>
            <a:r>
              <a:rPr dirty="0" sz="100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generalization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ability</a:t>
            </a:r>
            <a:r>
              <a:rPr dirty="0" sz="100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across</a:t>
            </a:r>
            <a:r>
              <a:rPr dirty="0" sz="100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different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00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conditions</a:t>
            </a:r>
            <a:r>
              <a:rPr dirty="0" sz="1000" spc="7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7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datasets.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55188" y="5561153"/>
            <a:ext cx="594360" cy="45720"/>
            <a:chOff x="955188" y="5561153"/>
            <a:chExt cx="594360" cy="45720"/>
          </a:xfrm>
        </p:grpSpPr>
        <p:sp>
          <p:nvSpPr>
            <p:cNvPr id="6" name="object 6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292029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2029" y="0"/>
                  </a:lnTo>
                  <a:lnTo>
                    <a:pt x="292029" y="35433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52164" y="5566064"/>
              <a:ext cx="292100" cy="35560"/>
            </a:xfrm>
            <a:custGeom>
              <a:avLst/>
              <a:gdLst/>
              <a:ahLst/>
              <a:cxnLst/>
              <a:rect l="l" t="t" r="r" b="b"/>
              <a:pathLst>
                <a:path w="292100" h="35560">
                  <a:moveTo>
                    <a:pt x="0" y="0"/>
                  </a:moveTo>
                  <a:lnTo>
                    <a:pt x="292029" y="0"/>
                  </a:lnTo>
                  <a:lnTo>
                    <a:pt x="292029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294498" y="35433"/>
                  </a:moveTo>
                  <a:lnTo>
                    <a:pt x="0" y="35433"/>
                  </a:lnTo>
                  <a:lnTo>
                    <a:pt x="0" y="0"/>
                  </a:lnTo>
                  <a:lnTo>
                    <a:pt x="294498" y="0"/>
                  </a:lnTo>
                  <a:lnTo>
                    <a:pt x="294498" y="35433"/>
                  </a:lnTo>
                  <a:close/>
                </a:path>
              </a:pathLst>
            </a:custGeom>
            <a:solidFill>
              <a:srgbClr val="1A99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60099" y="5566064"/>
              <a:ext cx="294640" cy="35560"/>
            </a:xfrm>
            <a:custGeom>
              <a:avLst/>
              <a:gdLst/>
              <a:ahLst/>
              <a:cxnLst/>
              <a:rect l="l" t="t" r="r" b="b"/>
              <a:pathLst>
                <a:path w="294640" h="35560">
                  <a:moveTo>
                    <a:pt x="0" y="0"/>
                  </a:moveTo>
                  <a:lnTo>
                    <a:pt x="294498" y="0"/>
                  </a:lnTo>
                  <a:lnTo>
                    <a:pt x="294498" y="35433"/>
                  </a:lnTo>
                  <a:lnTo>
                    <a:pt x="0" y="35433"/>
                  </a:lnTo>
                  <a:lnTo>
                    <a:pt x="0" y="0"/>
                  </a:lnTo>
                  <a:close/>
                </a:path>
              </a:pathLst>
            </a:custGeom>
            <a:ln w="9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39381" y="5111954"/>
            <a:ext cx="271907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solidFill>
                  <a:srgbClr val="1A1A1A"/>
                </a:solidFill>
                <a:latin typeface="Times New Roman"/>
                <a:cs typeface="Times New Roman"/>
              </a:rPr>
              <a:t>Individual</a:t>
            </a:r>
            <a:r>
              <a:rPr dirty="0" sz="2050" spc="-20" b="1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Contribution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39381" y="5704807"/>
            <a:ext cx="6115685" cy="19507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Lakshmi</a:t>
            </a:r>
            <a:r>
              <a:rPr dirty="0" sz="1000" spc="9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Narayana</a:t>
            </a:r>
            <a:r>
              <a:rPr dirty="0" sz="100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595959"/>
                </a:solidFill>
                <a:latin typeface="Times New Roman"/>
                <a:cs typeface="Times New Roman"/>
              </a:rPr>
              <a:t>Velpula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Collection</a:t>
            </a:r>
            <a:r>
              <a:rPr dirty="0" sz="100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0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Preprocessing:</a:t>
            </a:r>
            <a:r>
              <a:rPr dirty="0" sz="1000" spc="10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Led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efforts</a:t>
            </a:r>
            <a:r>
              <a:rPr dirty="0" sz="100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gathering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comprehensive</a:t>
            </a:r>
            <a:r>
              <a:rPr dirty="0" sz="1000" spc="10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datasets,</a:t>
            </a:r>
            <a:r>
              <a:rPr dirty="0" sz="1000" spc="10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including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00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historical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measurements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from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global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monitoring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sources,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prepared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this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18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</a:t>
            </a:r>
            <a:r>
              <a:rPr dirty="0" sz="1000" spc="1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training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validation.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Feature</a:t>
            </a:r>
            <a:r>
              <a:rPr dirty="0" sz="1000" spc="11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Engineering:</a:t>
            </a:r>
            <a:r>
              <a:rPr dirty="0" sz="1000" spc="114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pplied</a:t>
            </a:r>
            <a:r>
              <a:rPr dirty="0" sz="10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expertise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</a:t>
            </a:r>
            <a:r>
              <a:rPr dirty="0" sz="10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feature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engineering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identify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select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most</a:t>
            </a:r>
            <a:r>
              <a:rPr dirty="0" sz="1000" spc="12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predictive</a:t>
            </a:r>
            <a:r>
              <a:rPr dirty="0" sz="1000" spc="114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variables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4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quality,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optimizing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input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both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improve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000" spc="5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accuracy.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Hemanth</a:t>
            </a:r>
            <a:r>
              <a:rPr dirty="0" sz="1000" spc="8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Kumar</a:t>
            </a:r>
            <a:r>
              <a:rPr dirty="0" sz="1000" spc="6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595959"/>
                </a:solidFill>
                <a:latin typeface="Times New Roman"/>
                <a:cs typeface="Times New Roman"/>
              </a:rPr>
              <a:t>Panikala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000" spc="28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29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System</a:t>
            </a:r>
            <a:r>
              <a:rPr dirty="0" sz="1000" spc="28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Testing:</a:t>
            </a:r>
            <a:r>
              <a:rPr dirty="0" sz="1000" spc="29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Oversaw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2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integration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CNN,</a:t>
            </a:r>
            <a:r>
              <a:rPr dirty="0" sz="1000" spc="2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RNN,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2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LSTM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into</a:t>
            </a:r>
            <a:r>
              <a:rPr dirty="0" sz="1000" spc="28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</a:t>
            </a:r>
            <a:r>
              <a:rPr dirty="0" sz="1000" spc="29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unified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framework,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ensuring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seamless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operation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and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flow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between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components.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5500"/>
              </a:lnSpc>
            </a:pP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000" spc="320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32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b="1">
                <a:solidFill>
                  <a:srgbClr val="595959"/>
                </a:solidFill>
                <a:latin typeface="Times New Roman"/>
                <a:cs typeface="Times New Roman"/>
              </a:rPr>
              <a:t>Integration:</a:t>
            </a:r>
            <a:r>
              <a:rPr dirty="0" sz="1000" spc="325" b="1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Pioneered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incorporation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of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real-time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environmental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data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into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the</a:t>
            </a:r>
            <a:r>
              <a:rPr dirty="0" sz="1000" spc="32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predictive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models,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enabling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dynamic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forecasting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capabilities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that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can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respond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promptly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to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sudden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air</a:t>
            </a:r>
            <a:r>
              <a:rPr dirty="0" sz="1000" spc="6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95959"/>
                </a:solidFill>
                <a:latin typeface="Times New Roman"/>
                <a:cs typeface="Times New Roman"/>
              </a:rPr>
              <a:t>quality</a:t>
            </a:r>
            <a:r>
              <a:rPr dirty="0" sz="1000" spc="65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95959"/>
                </a:solidFill>
                <a:latin typeface="Times New Roman"/>
                <a:cs typeface="Times New Roman"/>
              </a:rPr>
              <a:t>changes.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381" y="992139"/>
            <a:ext cx="123952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10" b="1">
                <a:solidFill>
                  <a:srgbClr val="1A1A1A"/>
                </a:solidFill>
                <a:latin typeface="Times New Roman"/>
                <a:cs typeface="Times New Roman"/>
              </a:rPr>
              <a:t>References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8220" y="1494556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1.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1122" y="1480488"/>
            <a:ext cx="5602605" cy="2759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177800">
              <a:lnSpc>
                <a:spcPct val="112100"/>
              </a:lnSpc>
              <a:spcBef>
                <a:spcPts val="95"/>
              </a:spcBef>
            </a:pPr>
            <a:r>
              <a:rPr dirty="0" sz="1000">
                <a:latin typeface="Times New Roman"/>
                <a:cs typeface="Times New Roman"/>
              </a:rPr>
              <a:t>Zhu,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Y.,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Xie,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J.,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Huang,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F.,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Cao,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Y.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(2019).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"Deep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learning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integrated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with</a:t>
            </a:r>
            <a:r>
              <a:rPr dirty="0" sz="1000" spc="1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convolutional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neural </a:t>
            </a:r>
            <a:r>
              <a:rPr dirty="0" sz="1000">
                <a:latin typeface="Times New Roman"/>
                <a:cs typeface="Times New Roman"/>
              </a:rPr>
              <a:t>networks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long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short-term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memory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networks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air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quality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prediction."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Journal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Cleaner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Production, </a:t>
            </a:r>
            <a:r>
              <a:rPr dirty="0" sz="1000">
                <a:latin typeface="Times New Roman"/>
                <a:cs typeface="Times New Roman"/>
              </a:rPr>
              <a:t>220,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355-</a:t>
            </a:r>
            <a:r>
              <a:rPr dirty="0" sz="1000" spc="-20">
                <a:latin typeface="Times New Roman"/>
                <a:cs typeface="Times New Roman"/>
              </a:rPr>
              <a:t>365.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Li,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X.,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Peng,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L.,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Yao,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X.,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Cui,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S.,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Hu,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0">
                <a:latin typeface="Times New Roman"/>
                <a:cs typeface="Times New Roman"/>
              </a:rPr>
              <a:t>Y.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(2020).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"Using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graph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convolutional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networks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4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air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quality </a:t>
            </a:r>
            <a:r>
              <a:rPr dirty="0" sz="1000">
                <a:latin typeface="Times New Roman"/>
                <a:cs typeface="Times New Roman"/>
              </a:rPr>
              <a:t>predictions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smart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cities."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IEEE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Internet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of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Things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Journal,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7(10),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9225-</a:t>
            </a:r>
            <a:r>
              <a:rPr dirty="0" sz="1000" spc="-10">
                <a:latin typeface="Times New Roman"/>
                <a:cs typeface="Times New Roman"/>
              </a:rPr>
              <a:t>9233.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Wang,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J.,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Zhu,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L.,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Liu,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X.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(2021).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"A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transfer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learning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approach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air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quality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forecasting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with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deep </a:t>
            </a:r>
            <a:r>
              <a:rPr dirty="0" sz="1000">
                <a:latin typeface="Times New Roman"/>
                <a:cs typeface="Times New Roman"/>
              </a:rPr>
              <a:t>neural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networks."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Environmental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Research,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194,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110690.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Park,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H.S.,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Kim,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S.H.,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Kim,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N.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(2019).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"Air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quality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prediction</a:t>
            </a:r>
            <a:r>
              <a:rPr dirty="0" sz="1000" spc="1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using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recurrent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neural</a:t>
            </a:r>
            <a:r>
              <a:rPr dirty="0" sz="1000" spc="18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networks." </a:t>
            </a:r>
            <a:r>
              <a:rPr dirty="0" sz="1000">
                <a:latin typeface="Times New Roman"/>
                <a:cs typeface="Times New Roman"/>
              </a:rPr>
              <a:t>IEEE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Access,</a:t>
            </a:r>
            <a:r>
              <a:rPr dirty="0" sz="1000" spc="5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7,</a:t>
            </a:r>
            <a:r>
              <a:rPr dirty="0" sz="1000" spc="5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118164-</a:t>
            </a:r>
            <a:r>
              <a:rPr dirty="0" sz="1000" spc="-10">
                <a:latin typeface="Times New Roman"/>
                <a:cs typeface="Times New Roman"/>
              </a:rPr>
              <a:t>118173.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Guo,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H.,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Chen,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Q.,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Jin,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X.,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Xiang,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Y.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(2020).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"Attention-based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spatial-temporal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graph</a:t>
            </a:r>
            <a:r>
              <a:rPr dirty="0" sz="1000" spc="80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convolutional </a:t>
            </a:r>
            <a:r>
              <a:rPr dirty="0" sz="1000">
                <a:latin typeface="Times New Roman"/>
                <a:cs typeface="Times New Roman"/>
              </a:rPr>
              <a:t>networks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traffic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flow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forecasting."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Transportation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Research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Part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C: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Emerging</a:t>
            </a:r>
            <a:r>
              <a:rPr dirty="0" sz="1000" spc="28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Technologies,</a:t>
            </a:r>
            <a:r>
              <a:rPr dirty="0" sz="1000" spc="28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115, </a:t>
            </a:r>
            <a:r>
              <a:rPr dirty="0" sz="1000" spc="-10">
                <a:latin typeface="Times New Roman"/>
                <a:cs typeface="Times New Roman"/>
              </a:rPr>
              <a:t>102622.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Singh,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K.P.,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Gupta,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S.,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Rai,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P.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(2021).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"Advancements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in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air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quality</a:t>
            </a:r>
            <a:r>
              <a:rPr dirty="0" sz="1000" spc="3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prediction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models</a:t>
            </a:r>
            <a:r>
              <a:rPr dirty="0" sz="1000" spc="29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using </a:t>
            </a:r>
            <a:r>
              <a:rPr dirty="0" sz="1000">
                <a:latin typeface="Times New Roman"/>
                <a:cs typeface="Times New Roman"/>
              </a:rPr>
              <a:t>machine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learning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deep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learning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approaches: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</a:t>
            </a:r>
            <a:r>
              <a:rPr dirty="0" sz="1000" spc="-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review."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Atmospheric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Environment,</a:t>
            </a:r>
            <a:r>
              <a:rPr dirty="0" sz="1000" spc="6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246,</a:t>
            </a:r>
            <a:r>
              <a:rPr dirty="0" sz="1000" spc="6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118134.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 indent="177800">
              <a:lnSpc>
                <a:spcPct val="112100"/>
              </a:lnSpc>
            </a:pPr>
            <a:r>
              <a:rPr dirty="0" sz="1000">
                <a:latin typeface="Times New Roman"/>
                <a:cs typeface="Times New Roman"/>
              </a:rPr>
              <a:t>He,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Z.,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Jin,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M.,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&amp;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Du,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Y.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(2018).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"Real-time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air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quality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forecasting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using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deep</a:t>
            </a:r>
            <a:r>
              <a:rPr dirty="0" sz="1000" spc="7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learning."</a:t>
            </a:r>
            <a:r>
              <a:rPr dirty="0" sz="1000" spc="7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Atmospheric </a:t>
            </a:r>
            <a:r>
              <a:rPr dirty="0" sz="1000">
                <a:latin typeface="Times New Roman"/>
                <a:cs typeface="Times New Roman"/>
              </a:rPr>
              <a:t>Environment,</a:t>
            </a:r>
            <a:r>
              <a:rPr dirty="0" sz="1000" spc="9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185,</a:t>
            </a:r>
            <a:r>
              <a:rPr dirty="0" sz="1000" spc="10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84-</a:t>
            </a:r>
            <a:r>
              <a:rPr dirty="0" sz="1000" spc="-25">
                <a:latin typeface="Times New Roman"/>
                <a:cs typeface="Times New Roman"/>
              </a:rPr>
              <a:t>93.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8220" y="2007023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2.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8220" y="2348666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3.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8220" y="2690310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4.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8220" y="3031955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5.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8220" y="3544420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6.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98220" y="3886064"/>
            <a:ext cx="123825" cy="18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25">
                <a:latin typeface="Times New Roman"/>
                <a:cs typeface="Times New Roman"/>
              </a:rPr>
              <a:t>7.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Neural Networks for Enhanced Air Quality Forecasting</dc:title>
  <dcterms:created xsi:type="dcterms:W3CDTF">2024-04-16T00:21:15Z</dcterms:created>
  <dcterms:modified xsi:type="dcterms:W3CDTF">2024-04-16T00:21:15Z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‎WhatsApp</vt:lpwstr>
  </property>
  <property fmtid="{D5CDD505-2E9C-101B-9397-08002B2CF9AE}" pid="4" name="LastSaved">
    <vt:filetime>2024-04-16T00:00:00Z</vt:filetime>
  </property>
  <property fmtid="{D5CDD505-2E9C-101B-9397-08002B2CF9AE}" pid="5" name="Producer">
    <vt:lpwstr>iOS Version 17.4.1 (Build 21E236) Quartz PDFContext</vt:lpwstr>
  </property>
</Properties>
</file>