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notesMasterIdLst>
    <p:notesMasterId r:id="rId16"/>
  </p:notesMasterIdLst>
  <p:handoutMasterIdLst>
    <p:handoutMasterId r:id="rId17"/>
  </p:handoutMasterIdLst>
  <p:sldIdLst>
    <p:sldId id="299" r:id="rId2"/>
    <p:sldId id="265" r:id="rId3"/>
    <p:sldId id="302" r:id="rId4"/>
    <p:sldId id="295" r:id="rId5"/>
    <p:sldId id="296" r:id="rId6"/>
    <p:sldId id="304" r:id="rId7"/>
    <p:sldId id="303" r:id="rId8"/>
    <p:sldId id="305" r:id="rId9"/>
    <p:sldId id="306" r:id="rId10"/>
    <p:sldId id="307" r:id="rId11"/>
    <p:sldId id="308" r:id="rId12"/>
    <p:sldId id="298" r:id="rId13"/>
    <p:sldId id="309" r:id="rId14"/>
    <p:sldId id="289" r:id="rId15"/>
  </p:sldIdLst>
  <p:sldSz cx="12192000" cy="6858000"/>
  <p:notesSz cx="6858000" cy="9144000"/>
  <p:custDataLst>
    <p:tags r:id="rId1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5" orient="horz" pos="2352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F999C"/>
    <a:srgbClr val="6D64CC"/>
    <a:srgbClr val="C7FF17"/>
    <a:srgbClr val="CC2980"/>
    <a:srgbClr val="80B8D6"/>
    <a:srgbClr val="88D5ED"/>
    <a:srgbClr val="FF6327"/>
    <a:srgbClr val="860864"/>
    <a:srgbClr val="FF7D82"/>
    <a:srgbClr val="6E6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577" autoAdjust="0"/>
    <p:restoredTop sz="95759" autoAdjust="0"/>
  </p:normalViewPr>
  <p:slideViewPr>
    <p:cSldViewPr>
      <p:cViewPr varScale="1">
        <p:scale>
          <a:sx n="43" d="100"/>
          <a:sy n="43" d="100"/>
        </p:scale>
        <p:origin x="-492" y="-102"/>
      </p:cViewPr>
      <p:guideLst>
        <p:guide orient="horz" pos="2352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692" y="7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10/11/2019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xmlns="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10/11/2019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74754" name="think-cell Slide" r:id="rId4" imgW="360" imgH="360" progId="">
              <p:embed/>
            </p:oleObj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391934965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6351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75778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1570" name="think-cell Slide" r:id="rId4" imgW="360" imgH="360" progId="">
              <p:embed/>
            </p:oleObj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64558" name="think-cell Slide" r:id="rId4" imgW="360" imgH="3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1387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xmlns="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583323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8737" name="think-cell Slide" r:id="rId4" imgW="360" imgH="360" progId="">
              <p:embed/>
            </p:oleObj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2917654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6687" name="think-cell Slide" r:id="rId4" imgW="360" imgH="360" progId="">
              <p:embed/>
            </p:oleObj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282968056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7710" name="think-cell Slide" r:id="rId4" imgW="360" imgH="360" progId="">
              <p:embed/>
            </p:oleObj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xmlns="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404052854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57" userDrawn="1">
          <p15:clr>
            <a:srgbClr val="FBAE40"/>
          </p15:clr>
        </p15:guide>
        <p15:guide id="2" orient="horz" pos="93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11/10/2019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833" r:id="rId17"/>
    <p:sldLayoutId id="2147483837" r:id="rId18"/>
    <p:sldLayoutId id="2147483877" r:id="rId19"/>
    <p:sldLayoutId id="2147483834" r:id="rId20"/>
    <p:sldLayoutId id="2147483855" r:id="rId21"/>
    <p:sldLayoutId id="2147483841" r:id="rId22"/>
    <p:sldLayoutId id="2147483842" r:id="rId23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manth4984/REAL_TIME_LOG-ANALYSIS_SERVICE-DESK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2"/>
          <p:cNvSpPr txBox="1">
            <a:spLocks/>
          </p:cNvSpPr>
          <p:nvPr/>
        </p:nvSpPr>
        <p:spPr>
          <a:xfrm>
            <a:off x="457200" y="2209800"/>
            <a:ext cx="11277600" cy="5029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sz="3200" b="1" smtClean="0">
              <a:solidFill>
                <a:schemeClr val="tx1"/>
              </a:solidFill>
              <a:latin typeface="Arial Black" pitchFamily="34" charset="0"/>
            </a:endParaRPr>
          </a:p>
          <a:p>
            <a:pPr>
              <a:lnSpc>
                <a:spcPct val="100000"/>
              </a:lnSpc>
            </a:pPr>
            <a:endParaRPr sz="3200" b="1" smtClean="0">
              <a:solidFill>
                <a:schemeClr val="tx1"/>
              </a:solidFill>
              <a:latin typeface="Arial Black" pitchFamily="34" charset="0"/>
            </a:endParaRPr>
          </a:p>
          <a:p>
            <a:pPr>
              <a:lnSpc>
                <a:spcPct val="100000"/>
              </a:lnSpc>
            </a:pPr>
            <a:endParaRPr sz="3200" b="1" smtClean="0">
              <a:solidFill>
                <a:schemeClr val="tx1"/>
              </a:solidFill>
              <a:latin typeface="Arial Black" pitchFamily="34" charset="0"/>
            </a:endParaRPr>
          </a:p>
          <a:p>
            <a:pPr>
              <a:lnSpc>
                <a:spcPct val="100000"/>
              </a:lnSpc>
            </a:pPr>
            <a:endParaRPr sz="3200" b="1" smtClean="0">
              <a:solidFill>
                <a:schemeClr val="tx1"/>
              </a:solidFill>
              <a:latin typeface="Arial Black" pitchFamily="34" charset="0"/>
            </a:endParaRPr>
          </a:p>
          <a:p>
            <a:pPr>
              <a:lnSpc>
                <a:spcPct val="100000"/>
              </a:lnSpc>
            </a:pPr>
            <a:endParaRPr sz="3200" b="1" smtClean="0">
              <a:solidFill>
                <a:schemeClr val="tx1"/>
              </a:solidFill>
              <a:latin typeface="Arial Black" pitchFamily="34" charset="0"/>
            </a:endParaRPr>
          </a:p>
          <a:p>
            <a:pPr>
              <a:lnSpc>
                <a:spcPct val="100000"/>
              </a:lnSpc>
            </a:pPr>
            <a:endParaRPr sz="3200" b="1" smtClean="0">
              <a:solidFill>
                <a:schemeClr val="tx1"/>
              </a:solidFill>
              <a:latin typeface="Arial Black" pitchFamily="34" charset="0"/>
            </a:endParaRPr>
          </a:p>
          <a:p>
            <a:pPr>
              <a:lnSpc>
                <a:spcPct val="100000"/>
              </a:lnSpc>
            </a:pPr>
            <a:endParaRPr sz="3200" b="1" smtClean="0">
              <a:solidFill>
                <a:schemeClr val="tx1"/>
              </a:solidFill>
              <a:latin typeface="Arial Black" pitchFamily="34" charset="0"/>
            </a:endParaRPr>
          </a:p>
          <a:p>
            <a:pPr>
              <a:lnSpc>
                <a:spcPct val="100000"/>
              </a:lnSpc>
            </a:pPr>
            <a:endParaRPr sz="3200" b="1" smtClean="0">
              <a:solidFill>
                <a:schemeClr val="tx1"/>
              </a:solidFill>
              <a:latin typeface="Arial Black" pitchFamily="34" charset="0"/>
            </a:endParaRPr>
          </a:p>
          <a:p>
            <a:pPr>
              <a:lnSpc>
                <a:spcPct val="100000"/>
              </a:lnSpc>
            </a:pPr>
            <a:endParaRPr sz="3200" b="1" smtClean="0">
              <a:solidFill>
                <a:schemeClr val="tx1"/>
              </a:solidFill>
              <a:latin typeface="Arial Black" pitchFamily="34" charset="0"/>
            </a:endParaRPr>
          </a:p>
          <a:p>
            <a:pPr>
              <a:lnSpc>
                <a:spcPct val="100000"/>
              </a:lnSpc>
            </a:pPr>
            <a:endParaRPr sz="3200" b="1" smtClean="0">
              <a:solidFill>
                <a:schemeClr val="tx1"/>
              </a:solidFill>
              <a:latin typeface="Arial Black" pitchFamily="34" charset="0"/>
            </a:endParaRPr>
          </a:p>
          <a:p>
            <a:pPr algn="ctr">
              <a:lnSpc>
                <a:spcPct val="100000"/>
              </a:lnSpc>
            </a:pPr>
            <a:endParaRPr sz="4000" b="1" smtClean="0">
              <a:solidFill>
                <a:schemeClr val="tx1"/>
              </a:solidFill>
              <a:latin typeface="Arial Black" pitchFamily="34" charset="0"/>
            </a:endParaRPr>
          </a:p>
          <a:p>
            <a:pPr>
              <a:lnSpc>
                <a:spcPct val="100000"/>
              </a:lnSpc>
            </a:pPr>
            <a:endParaRPr sz="4000" b="1" smtClean="0">
              <a:solidFill>
                <a:schemeClr val="tx1"/>
              </a:solidFill>
              <a:latin typeface="Arial Black" pitchFamily="34" charset="0"/>
            </a:endParaRPr>
          </a:p>
          <a:p>
            <a:pPr>
              <a:lnSpc>
                <a:spcPct val="100000"/>
              </a:lnSpc>
            </a:pPr>
            <a:endParaRPr sz="4000" b="1" smtClean="0">
              <a:solidFill>
                <a:schemeClr val="tx1"/>
              </a:solidFill>
              <a:latin typeface="Arial Black" pitchFamily="34" charset="0"/>
            </a:endParaRPr>
          </a:p>
          <a:p>
            <a:pPr>
              <a:lnSpc>
                <a:spcPct val="100000"/>
              </a:lnSpc>
            </a:pPr>
            <a:endParaRPr sz="3200" b="1" smtClean="0">
              <a:solidFill>
                <a:schemeClr val="tx1"/>
              </a:solidFill>
              <a:latin typeface="Arial Black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3200" b="1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Black" pitchFamily="34" charset="0"/>
              </a:rPr>
              <a:t/>
            </a:r>
            <a:br>
              <a:rPr lang="en-IN" sz="3200" b="1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Black" pitchFamily="34" charset="0"/>
              </a:rPr>
            </a:br>
            <a:endParaRPr lang="en-IN" sz="2800" b="1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 Black" pitchFamily="34" charset="0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>
          <a:xfrm>
            <a:off x="407988" y="762000"/>
            <a:ext cx="11784012" cy="2451848"/>
          </a:xfrm>
        </p:spPr>
        <p:txBody>
          <a:bodyPr/>
          <a:lstStyle/>
          <a:p>
            <a:pPr algn="ctr"/>
            <a:r>
              <a:rPr sz="4000" b="1" smtClean="0">
                <a:solidFill>
                  <a:schemeClr val="tx1"/>
                </a:solidFill>
                <a:latin typeface="Arial Black" pitchFamily="34" charset="0"/>
              </a:rPr>
              <a:t>  </a:t>
            </a:r>
            <a:r>
              <a:rPr sz="4000" b="1" smtClean="0">
                <a:solidFill>
                  <a:schemeClr val="bg2"/>
                </a:solidFill>
                <a:latin typeface="Arial Black" pitchFamily="34" charset="0"/>
              </a:rPr>
              <a:t>Build </a:t>
            </a:r>
            <a:r>
              <a:rPr sz="4000" b="1" smtClean="0">
                <a:solidFill>
                  <a:schemeClr val="bg2"/>
                </a:solidFill>
                <a:latin typeface="Arial Black" pitchFamily="34" charset="0"/>
              </a:rPr>
              <a:t>a </a:t>
            </a:r>
            <a:r>
              <a:rPr sz="4000" b="1" smtClean="0">
                <a:solidFill>
                  <a:schemeClr val="bg2"/>
                </a:solidFill>
                <a:latin typeface="Arial Black" pitchFamily="34" charset="0"/>
              </a:rPr>
              <a:t>log </a:t>
            </a:r>
            <a:r>
              <a:rPr sz="4000" b="1" smtClean="0">
                <a:solidFill>
                  <a:schemeClr val="bg2"/>
                </a:solidFill>
                <a:latin typeface="Arial Black" pitchFamily="34" charset="0"/>
              </a:rPr>
              <a:t>analyser for service desk tickets using ML and BI services</a:t>
            </a:r>
            <a:r>
              <a:rPr b="1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b="1" smtClean="0">
                <a:solidFill>
                  <a:schemeClr val="tx1"/>
                </a:solidFill>
                <a:latin typeface="Arial Black" pitchFamily="34" charset="0"/>
              </a:rPr>
            </a:br>
            <a:endParaRPr lang="en-US" dirty="0"/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>
          <a:xfrm>
            <a:off x="5486400" y="4572000"/>
            <a:ext cx="6324600" cy="1676400"/>
          </a:xfrm>
        </p:spPr>
        <p:txBody>
          <a:bodyPr/>
          <a:lstStyle/>
          <a:p>
            <a:pPr algn="ctr"/>
            <a:r>
              <a:rPr sz="2400" b="1" smtClean="0">
                <a:solidFill>
                  <a:schemeClr val="tx1"/>
                </a:solidFill>
              </a:rPr>
              <a:t>                 </a:t>
            </a:r>
            <a:r>
              <a:rPr sz="3200" b="1" smtClean="0">
                <a:solidFill>
                  <a:schemeClr val="bg2"/>
                </a:solidFill>
              </a:rPr>
              <a:t>Hemanth Kumar Vadupu</a:t>
            </a:r>
          </a:p>
          <a:p>
            <a:pPr algn="ctr"/>
            <a:r>
              <a:rPr sz="2400" b="1" smtClean="0">
                <a:solidFill>
                  <a:schemeClr val="bg2"/>
                </a:solidFill>
              </a:rPr>
              <a:t>                 AWS Cloud Engineer</a:t>
            </a:r>
          </a:p>
          <a:p>
            <a:pPr algn="ctr"/>
            <a:r>
              <a:rPr sz="2400" b="1" smtClean="0">
                <a:solidFill>
                  <a:schemeClr val="bg2"/>
                </a:solidFill>
              </a:rPr>
              <a:t>Mobile No: +91-8688818877</a:t>
            </a:r>
          </a:p>
          <a:p>
            <a:pPr algn="ctr"/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59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Tickets Analytical Results</a:t>
            </a:r>
            <a:endParaRPr lang="en-US" dirty="0"/>
          </a:p>
        </p:txBody>
      </p:sp>
      <p:pic>
        <p:nvPicPr>
          <p:cNvPr id="5" name="Content Placeholder 4" descr="33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800" y="1295400"/>
            <a:ext cx="5794269" cy="4800600"/>
          </a:xfrm>
        </p:spPr>
      </p:pic>
      <p:pic>
        <p:nvPicPr>
          <p:cNvPr id="6" name="Content Placeholder 5" descr="34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6383" y="1219200"/>
            <a:ext cx="5825617" cy="48768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Tickets Analytical Results</a:t>
            </a:r>
            <a:endParaRPr lang="en-US" dirty="0"/>
          </a:p>
        </p:txBody>
      </p:sp>
      <p:pic>
        <p:nvPicPr>
          <p:cNvPr id="5" name="Content Placeholder 4" descr="3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828800"/>
            <a:ext cx="5943599" cy="4191000"/>
          </a:xfrm>
        </p:spPr>
      </p:pic>
      <p:pic>
        <p:nvPicPr>
          <p:cNvPr id="6" name="Content Placeholder 5" descr="35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1713" y="1828800"/>
            <a:ext cx="5960287" cy="40386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xmlns="" id="{704A5916-FAB5-47B8-ADED-506C29D2DF88}"/>
              </a:ext>
            </a:extLst>
          </p:cNvPr>
          <p:cNvSpPr/>
          <p:nvPr/>
        </p:nvSpPr>
        <p:spPr>
          <a:xfrm>
            <a:off x="1060576" y="4067008"/>
            <a:ext cx="1149224" cy="113635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2</a:t>
            </a:r>
            <a:endParaRPr lang="pt-PT" dirty="0"/>
          </a:p>
        </p:txBody>
      </p:sp>
      <p:sp>
        <p:nvSpPr>
          <p:cNvPr id="7" name="Oval 20">
            <a:extLst>
              <a:ext uri="{FF2B5EF4-FFF2-40B4-BE49-F238E27FC236}">
                <a16:creationId xmlns:a16="http://schemas.microsoft.com/office/drawing/2014/main" xmlns="" id="{0D21AC2C-CF64-42E1-B0AE-5249CB6E94BE}"/>
              </a:ext>
            </a:extLst>
          </p:cNvPr>
          <p:cNvSpPr/>
          <p:nvPr/>
        </p:nvSpPr>
        <p:spPr>
          <a:xfrm>
            <a:off x="949703" y="1552408"/>
            <a:ext cx="1149224" cy="113635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1</a:t>
            </a:r>
            <a:endParaRPr lang="pt-PT" dirty="0"/>
          </a:p>
        </p:txBody>
      </p:sp>
      <p:sp>
        <p:nvSpPr>
          <p:cNvPr id="8" name="CustomShape 12"/>
          <p:cNvSpPr/>
          <p:nvPr/>
        </p:nvSpPr>
        <p:spPr>
          <a:xfrm>
            <a:off x="2954297" y="1461804"/>
            <a:ext cx="3691440" cy="32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IN" sz="1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ustomShape 13"/>
          <p:cNvSpPr/>
          <p:nvPr/>
        </p:nvSpPr>
        <p:spPr>
          <a:xfrm>
            <a:off x="2941787" y="3909536"/>
            <a:ext cx="3691440" cy="32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IN" sz="1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37238" y="1295400"/>
            <a:ext cx="864516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The entire processing, analytics, and machine learning pipeline starting with Amazon Kinesis, analyzing the data using Amazon Comprehend to perform sentiment analysis and Elastic Search and </a:t>
            </a:r>
            <a:r>
              <a:rPr lang="en-US" sz="2000" dirty="0" err="1" smtClean="0">
                <a:latin typeface="Arial Black" pitchFamily="34" charset="0"/>
              </a:rPr>
              <a:t>kibana</a:t>
            </a:r>
            <a:r>
              <a:rPr lang="en-US" sz="2000" dirty="0" smtClean="0">
                <a:latin typeface="Arial Black" pitchFamily="34" charset="0"/>
              </a:rPr>
              <a:t> to create the dashboards was built without spinning up any servers.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54296" y="3581401"/>
            <a:ext cx="83233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I  added advanced machine learning (ML) services to our flow, through some simple calls within AWS Lambda, and we built a multi-lingual analytics dashboard with </a:t>
            </a:r>
            <a:r>
              <a:rPr lang="en-US" sz="2000" dirty="0" err="1" smtClean="0">
                <a:latin typeface="Arial Black" pitchFamily="34" charset="0"/>
              </a:rPr>
              <a:t>Kibana</a:t>
            </a:r>
            <a:r>
              <a:rPr lang="en-US" sz="2000" dirty="0" smtClean="0">
                <a:latin typeface="Arial Black" pitchFamily="34" charset="0"/>
              </a:rPr>
              <a:t>. We have also saved all the data to Amazon S3 so, if we want, we can do other analytics on the data using Amazon EMR , Amazon </a:t>
            </a:r>
            <a:r>
              <a:rPr lang="en-US" sz="2000" dirty="0" err="1" smtClean="0">
                <a:latin typeface="Arial Black" pitchFamily="34" charset="0"/>
              </a:rPr>
              <a:t>SageMaker</a:t>
            </a:r>
            <a:r>
              <a:rPr lang="en-US" sz="2000" dirty="0" smtClean="0">
                <a:latin typeface="Arial Black" pitchFamily="34" charset="0"/>
              </a:rPr>
              <a:t>, Amazon </a:t>
            </a:r>
            <a:r>
              <a:rPr lang="en-US" sz="2000" dirty="0" err="1" smtClean="0">
                <a:latin typeface="Arial Black" pitchFamily="34" charset="0"/>
              </a:rPr>
              <a:t>Elasticsearch</a:t>
            </a:r>
            <a:r>
              <a:rPr lang="en-US" sz="2000" dirty="0" smtClean="0">
                <a:latin typeface="Arial Black" pitchFamily="34" charset="0"/>
              </a:rPr>
              <a:t> Service, or other AWS services.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0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github.com/hemanth4984/REAL_TIME_LOG-ANALYSIS_SERVICE-DESK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GitHub</a:t>
            </a:r>
            <a:r>
              <a:rPr lang="en-US" b="1" dirty="0" smtClean="0"/>
              <a:t> Link Consists  Of,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Code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Document (Step by step procedure to build a real time log </a:t>
            </a:r>
            <a:r>
              <a:rPr lang="en-US" b="1" dirty="0" err="1" smtClean="0"/>
              <a:t>analyser</a:t>
            </a:r>
            <a:r>
              <a:rPr lang="en-US" b="1" dirty="0" smtClean="0"/>
              <a:t> for service tickets).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Presentation Document</a:t>
            </a: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4"/>
          <p:cNvSpPr txBox="1">
            <a:spLocks/>
          </p:cNvSpPr>
          <p:nvPr/>
        </p:nvSpPr>
        <p:spPr>
          <a:xfrm>
            <a:off x="457200" y="1447800"/>
            <a:ext cx="11012948" cy="452895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GB" sz="9600" b="1" dirty="0">
                <a:solidFill>
                  <a:schemeClr val="accent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Thank </a:t>
            </a:r>
            <a:r>
              <a:rPr lang="en-GB" sz="9600" b="1" dirty="0" smtClean="0">
                <a:solidFill>
                  <a:schemeClr val="accent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You! </a:t>
            </a:r>
            <a:endParaRPr lang="en-GB" sz="9600" b="1" dirty="0">
              <a:solidFill>
                <a:schemeClr val="accent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 Black" pitchFamily="34" charset="0"/>
              </a:rPr>
              <a:t>The Four Pillars of Project</a:t>
            </a:r>
            <a:endParaRPr lang="en-GB" sz="4000" dirty="0">
              <a:latin typeface="Arial Black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47800"/>
            <a:ext cx="11012948" cy="45289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500" dirty="0"/>
          </a:p>
        </p:txBody>
      </p:sp>
      <p:pic>
        <p:nvPicPr>
          <p:cNvPr id="6" name="Picture 5" descr="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4" y="919162"/>
            <a:ext cx="11594999" cy="5100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3400" y="1371600"/>
            <a:ext cx="11393948" cy="4909953"/>
          </a:xfrm>
        </p:spPr>
        <p:txBody>
          <a:bodyPr>
            <a:normAutofit/>
          </a:bodyPr>
          <a:lstStyle/>
          <a:p>
            <a:pPr lvl="3">
              <a:buFont typeface="Wingdings" pitchFamily="2" charset="2"/>
              <a:buChar char="v"/>
            </a:pPr>
            <a:r>
              <a:rPr lang="en-US" sz="2600" dirty="0" smtClean="0"/>
              <a:t> </a:t>
            </a:r>
            <a:r>
              <a:rPr lang="en-US" sz="2600" dirty="0" smtClean="0">
                <a:latin typeface="Arial Black" pitchFamily="34" charset="0"/>
              </a:rPr>
              <a:t>CloudWatch</a:t>
            </a:r>
          </a:p>
          <a:p>
            <a:pPr lvl="3">
              <a:buFont typeface="Wingdings" pitchFamily="2" charset="2"/>
              <a:buChar char="v"/>
            </a:pPr>
            <a:r>
              <a:rPr lang="en-US" sz="2600" dirty="0" smtClean="0">
                <a:latin typeface="Arial Black" pitchFamily="34" charset="0"/>
              </a:rPr>
              <a:t> </a:t>
            </a:r>
            <a:r>
              <a:rPr lang="en-US" sz="2600" dirty="0" smtClean="0">
                <a:latin typeface="Arial Black" pitchFamily="34" charset="0"/>
              </a:rPr>
              <a:t>Kinesis Firehouse</a:t>
            </a:r>
          </a:p>
          <a:p>
            <a:pPr lvl="3">
              <a:buFont typeface="Wingdings" pitchFamily="2" charset="2"/>
              <a:buChar char="v"/>
            </a:pPr>
            <a:r>
              <a:rPr lang="en-US" sz="2600" dirty="0" smtClean="0">
                <a:latin typeface="Arial Black" pitchFamily="34" charset="0"/>
              </a:rPr>
              <a:t> </a:t>
            </a:r>
            <a:r>
              <a:rPr lang="en-US" sz="2600" dirty="0" smtClean="0">
                <a:latin typeface="Arial Black" pitchFamily="34" charset="0"/>
              </a:rPr>
              <a:t>S3 Bucket</a:t>
            </a:r>
          </a:p>
          <a:p>
            <a:pPr lvl="3">
              <a:buFont typeface="Wingdings" pitchFamily="2" charset="2"/>
              <a:buChar char="v"/>
            </a:pPr>
            <a:r>
              <a:rPr lang="en-US" sz="2600" dirty="0" smtClean="0">
                <a:latin typeface="Arial Black" pitchFamily="34" charset="0"/>
              </a:rPr>
              <a:t> </a:t>
            </a:r>
            <a:r>
              <a:rPr lang="en-US" sz="2600" dirty="0" smtClean="0">
                <a:latin typeface="Arial Black" pitchFamily="34" charset="0"/>
              </a:rPr>
              <a:t>Lambda Function</a:t>
            </a:r>
          </a:p>
          <a:p>
            <a:pPr lvl="3">
              <a:buFont typeface="Wingdings" pitchFamily="2" charset="2"/>
              <a:buChar char="v"/>
            </a:pPr>
            <a:r>
              <a:rPr lang="en-US" sz="2600" dirty="0" smtClean="0">
                <a:latin typeface="Arial Black" pitchFamily="34" charset="0"/>
              </a:rPr>
              <a:t> </a:t>
            </a:r>
            <a:r>
              <a:rPr lang="en-US" sz="2600" dirty="0" smtClean="0">
                <a:latin typeface="Arial Black" pitchFamily="34" charset="0"/>
              </a:rPr>
              <a:t>Amazon Comprehend</a:t>
            </a:r>
          </a:p>
          <a:p>
            <a:pPr lvl="3">
              <a:buFont typeface="Wingdings" pitchFamily="2" charset="2"/>
              <a:buChar char="v"/>
            </a:pPr>
            <a:r>
              <a:rPr lang="en-US" sz="2600" dirty="0" smtClean="0">
                <a:latin typeface="Arial Black" pitchFamily="34" charset="0"/>
              </a:rPr>
              <a:t> </a:t>
            </a:r>
            <a:r>
              <a:rPr lang="en-US" sz="2600" dirty="0" smtClean="0">
                <a:latin typeface="Arial Black" pitchFamily="34" charset="0"/>
              </a:rPr>
              <a:t>AWS Glue</a:t>
            </a:r>
          </a:p>
          <a:p>
            <a:pPr lvl="3">
              <a:buFont typeface="Wingdings" pitchFamily="2" charset="2"/>
              <a:buChar char="v"/>
            </a:pPr>
            <a:r>
              <a:rPr lang="en-US" sz="2600" dirty="0" smtClean="0">
                <a:latin typeface="Arial Black" pitchFamily="34" charset="0"/>
              </a:rPr>
              <a:t> </a:t>
            </a:r>
            <a:r>
              <a:rPr lang="en-US" sz="2600" dirty="0" smtClean="0">
                <a:latin typeface="Arial Black" pitchFamily="34" charset="0"/>
              </a:rPr>
              <a:t>Elastic Search</a:t>
            </a:r>
          </a:p>
          <a:p>
            <a:pPr lvl="3">
              <a:buFont typeface="Wingdings" pitchFamily="2" charset="2"/>
              <a:buChar char="v"/>
            </a:pPr>
            <a:r>
              <a:rPr lang="en-US" sz="2600" dirty="0" smtClean="0">
                <a:latin typeface="Arial Black" pitchFamily="34" charset="0"/>
              </a:rPr>
              <a:t> </a:t>
            </a:r>
            <a:r>
              <a:rPr lang="en-US" sz="2600" dirty="0" err="1" smtClean="0">
                <a:latin typeface="Arial Black" pitchFamily="34" charset="0"/>
              </a:rPr>
              <a:t>Kibana</a:t>
            </a:r>
            <a:endParaRPr lang="en-US" sz="2600" dirty="0" smtClean="0">
              <a:latin typeface="Arial Black" pitchFamily="34" charset="0"/>
            </a:endParaRPr>
          </a:p>
          <a:p>
            <a:pPr lvl="3">
              <a:buFont typeface="Wingdings" pitchFamily="2" charset="2"/>
              <a:buChar char="v"/>
            </a:pPr>
            <a:r>
              <a:rPr lang="en-US" sz="2600" dirty="0" smtClean="0">
                <a:latin typeface="Arial Black" pitchFamily="34" charset="0"/>
              </a:rPr>
              <a:t> </a:t>
            </a:r>
            <a:r>
              <a:rPr lang="en-US" sz="2600" dirty="0" smtClean="0">
                <a:latin typeface="Arial Black" pitchFamily="34" charset="0"/>
              </a:rPr>
              <a:t>Data lake formation</a:t>
            </a:r>
          </a:p>
          <a:p>
            <a:pPr lvl="3">
              <a:buFont typeface="Wingdings" pitchFamily="2" charset="2"/>
              <a:buChar char="v"/>
            </a:pPr>
            <a:r>
              <a:rPr lang="en-US" sz="2600" dirty="0" smtClean="0">
                <a:latin typeface="Arial Black" pitchFamily="34" charset="0"/>
              </a:rPr>
              <a:t> ITSM Tool with AWS Automation </a:t>
            </a:r>
            <a:r>
              <a:rPr lang="en-US" sz="2600" dirty="0" err="1" smtClean="0">
                <a:latin typeface="Arial Black" pitchFamily="34" charset="0"/>
              </a:rPr>
              <a:t>Plugins</a:t>
            </a:r>
            <a:endParaRPr lang="en-US" sz="2600" dirty="0">
              <a:latin typeface="Arial Black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>
                <a:latin typeface="Arial Black" pitchFamily="34" charset="0"/>
              </a:rPr>
              <a:t>Prerequisites for this Project</a:t>
            </a:r>
            <a:endParaRPr lang="en-US" sz="36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7348" y="1219200"/>
            <a:ext cx="9602452" cy="743987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rial Black" pitchFamily="34" charset="0"/>
              </a:rPr>
              <a:t>Solution </a:t>
            </a:r>
            <a:r>
              <a:rPr lang="en-US" sz="3600" b="1" dirty="0" smtClean="0">
                <a:latin typeface="Arial Black" pitchFamily="34" charset="0"/>
              </a:rPr>
              <a:t>Architecture</a:t>
            </a:r>
            <a:endParaRPr lang="en-US" sz="3600" b="1" dirty="0">
              <a:latin typeface="Arial Black" pitchFamily="34" charset="0"/>
            </a:endParaRPr>
          </a:p>
        </p:txBody>
      </p:sp>
      <p:pic>
        <p:nvPicPr>
          <p:cNvPr id="5" name="Picture 4" descr="REAL_TIME_LOG_ANALYSIS_OF_SERVICE_DESK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63929"/>
            <a:ext cx="12192000" cy="571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89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7348" y="1219200"/>
            <a:ext cx="11583652" cy="5257800"/>
          </a:xfrm>
        </p:spPr>
        <p:txBody>
          <a:bodyPr/>
          <a:lstStyle/>
          <a:p>
            <a:endParaRPr lang="en-US" b="0" dirty="0"/>
          </a:p>
          <a:p>
            <a:r>
              <a:rPr lang="en-US" b="0" dirty="0"/>
              <a:t>Brief explanation of the solution architecture with Azure Service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Build datalake on Amazon S3</a:t>
            </a:r>
            <a:endParaRPr lang="en-US" dirty="0"/>
          </a:p>
        </p:txBody>
      </p:sp>
      <p:pic>
        <p:nvPicPr>
          <p:cNvPr id="5" name="Picture 4" descr="AWS Serverless Image Moderation Chatbot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820406"/>
            <a:ext cx="10287000" cy="5656594"/>
          </a:xfrm>
          <a:prstGeom prst="rect">
            <a:avLst/>
          </a:prstGeom>
        </p:spPr>
      </p:pic>
      <p:pic>
        <p:nvPicPr>
          <p:cNvPr id="7" name="Picture 6" descr="4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24" y="838200"/>
            <a:ext cx="1139057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43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smtClean="0">
                <a:latin typeface="Arial Black" pitchFamily="34" charset="0"/>
              </a:rPr>
              <a:t>Choose the right machine learning </a:t>
            </a:r>
            <a:r>
              <a:rPr sz="3200" b="1" smtClean="0">
                <a:latin typeface="Arial Black" pitchFamily="34" charset="0"/>
              </a:rPr>
              <a:t>tool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8" y="2286000"/>
            <a:ext cx="11700000" cy="3995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7349" y="1148606"/>
            <a:ext cx="11700000" cy="90879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rial Black" pitchFamily="34" charset="0"/>
              </a:rPr>
              <a:t>Amazon Comprehend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 It analyzes </a:t>
            </a: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the input using the power of NLP algorithms to extract key phrases, entities, and sentiments </a:t>
            </a: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automatically.</a:t>
            </a:r>
            <a:endParaRPr lang="en-US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5" name="Picture 4" descr="analyze-twitter-comprehend-sagemaker-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1"/>
            <a:ext cx="12192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7348" y="1219200"/>
            <a:ext cx="11659852" cy="51816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Discovery &amp; Metadata</a:t>
            </a:r>
            <a:r>
              <a:rPr b="1" smtClean="0"/>
              <a:t/>
            </a:r>
            <a:br>
              <a:rPr b="1" smtClean="0"/>
            </a:br>
            <a:endParaRPr lang="en-US" dirty="0"/>
          </a:p>
        </p:txBody>
      </p:sp>
      <p:pic>
        <p:nvPicPr>
          <p:cNvPr id="5" name="Picture 4" descr="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316"/>
            <a:ext cx="12192000" cy="59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20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7348" y="1219200"/>
            <a:ext cx="11659852" cy="51816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Analytics using </a:t>
            </a:r>
            <a:r>
              <a:rPr lang="en-US" b="1" dirty="0" err="1" smtClean="0"/>
              <a:t>Kibana</a:t>
            </a:r>
            <a:r>
              <a:rPr lang="en-US" b="1" dirty="0" smtClean="0"/>
              <a:t> Dashboard</a:t>
            </a:r>
            <a:r>
              <a:rPr b="1" smtClean="0"/>
              <a:t/>
            </a:r>
            <a:br>
              <a:rPr b="1" smtClean="0"/>
            </a:br>
            <a:endParaRPr lang="en-US" dirty="0"/>
          </a:p>
        </p:txBody>
      </p:sp>
      <p:pic>
        <p:nvPicPr>
          <p:cNvPr id="7" name="Picture 6" descr="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324"/>
            <a:ext cx="12192000" cy="54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20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1815352"/>
            <a:ext cx="8193548" cy="446620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IN </a:t>
            </a:r>
            <a:r>
              <a:rPr lang="en-US" b="1" dirty="0" smtClean="0"/>
              <a:t>PROGRESS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OPEN ISSUE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ISSUECREATED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WAITING </a:t>
            </a:r>
            <a:r>
              <a:rPr lang="en-US" b="1" dirty="0" smtClean="0"/>
              <a:t>FOR </a:t>
            </a:r>
            <a:r>
              <a:rPr lang="en-US" b="1" dirty="0" smtClean="0"/>
              <a:t>SUPPORT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COMMENT ADDED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RESOLVED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Categorize the Tickets Events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 New Template (June)</Template>
  <TotalTime>390</TotalTime>
  <Words>293</Words>
  <Application>Microsoft Office PowerPoint</Application>
  <PresentationFormat>Custom</PresentationFormat>
  <Paragraphs>62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Apex</vt:lpstr>
      <vt:lpstr>think-cell Slide</vt:lpstr>
      <vt:lpstr>  Build a log analyser for service desk tickets using ML and BI services </vt:lpstr>
      <vt:lpstr>The Four Pillars of Project</vt:lpstr>
      <vt:lpstr>Prerequisites for this Project</vt:lpstr>
      <vt:lpstr>Solution Architecture</vt:lpstr>
      <vt:lpstr>Build datalake on Amazon S3</vt:lpstr>
      <vt:lpstr>Choose the right machine learning tool</vt:lpstr>
      <vt:lpstr>Data Discovery &amp; Metadata </vt:lpstr>
      <vt:lpstr>Analytics using Kibana Dashboard </vt:lpstr>
      <vt:lpstr>Categorize the Tickets Events</vt:lpstr>
      <vt:lpstr>Tickets Analytical Results</vt:lpstr>
      <vt:lpstr>Tickets Analytical Results</vt:lpstr>
      <vt:lpstr>Conclusion</vt:lpstr>
      <vt:lpstr>GitHub Link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[Presentation Topic]</dc:title>
  <dc:subject>ppt template</dc:subject>
  <dc:creator>E</dc:creator>
  <cp:lastModifiedBy>Windows User</cp:lastModifiedBy>
  <cp:revision>36</cp:revision>
  <dcterms:created xsi:type="dcterms:W3CDTF">2018-09-18T10:37:00Z</dcterms:created>
  <dcterms:modified xsi:type="dcterms:W3CDTF">2019-11-10T13:13:50Z</dcterms:modified>
</cp:coreProperties>
</file>