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4" r:id="rId11"/>
    <p:sldId id="265" r:id="rId12"/>
    <p:sldId id="271" r:id="rId13"/>
    <p:sldId id="277" r:id="rId14"/>
    <p:sldId id="272" r:id="rId15"/>
    <p:sldId id="273" r:id="rId16"/>
    <p:sldId id="274" r:id="rId17"/>
    <p:sldId id="275" r:id="rId18"/>
    <p:sldId id="276" r:id="rId19"/>
    <p:sldId id="279" r:id="rId20"/>
    <p:sldId id="281" r:id="rId21"/>
    <p:sldId id="278" r:id="rId22"/>
    <p:sldId id="282" r:id="rId23"/>
    <p:sldId id="283" r:id="rId24"/>
    <p:sldId id="269" r:id="rId25"/>
    <p:sldId id="270" r:id="rId26"/>
  </p:sldIdLst>
  <p:sldSz cx="12192000" cy="6858000"/>
  <p:notesSz cx="6858000" cy="9144000"/>
  <p:embeddedFontLst>
    <p:embeddedFont>
      <p:font typeface="Calibri" panose="020F0502020204030204"/>
      <p:regular r:id="rId30"/>
      <p:bold r:id="rId31"/>
      <p:italic r:id="rId32"/>
      <p:boldItalic r:id="rId33"/>
    </p:embeddedFont>
    <p:embeddedFont>
      <p:font typeface="Garamond" panose="02020404030301010803"/>
      <p:regular r:id="rId34"/>
      <p:bold r:id="rId35"/>
      <p:italic r:id="rId36"/>
    </p:embeddedFont>
    <p:embeddedFont>
      <p:font typeface="Century Gothic" panose="020B0502020202020204" charset="0"/>
      <p:regular r:id="rId37"/>
      <p:bold r:id="rId38"/>
      <p:italic r:id="rId39"/>
      <p:boldItalic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2636" autoAdjust="0"/>
  </p:normalViewPr>
  <p:slideViewPr>
    <p:cSldViewPr snapToGrid="0">
      <p:cViewPr varScale="1">
        <p:scale>
          <a:sx n="75" d="100"/>
          <a:sy n="75" d="100"/>
        </p:scale>
        <p:origin x="87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11.fntdata"/><Relationship Id="rId4" Type="http://schemas.openxmlformats.org/officeDocument/2006/relationships/notesMaster" Target="notesMasters/notesMaster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aramond" panose="02020404030301010803"/>
                <a:ea typeface="Garamond" panose="02020404030301010803"/>
                <a:cs typeface="Garamond" panose="02020404030301010803"/>
                <a:sym typeface="Garamond" panose="02020404030301010803"/>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53" name="Google Shape;1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I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fld>
            <a:endPar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69" name="Google Shape;2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2"/>
        <p:cNvGrpSpPr/>
        <p:nvPr/>
      </p:nvGrpSpPr>
      <p:grpSpPr>
        <a:xfrm>
          <a:off x="0" y="0"/>
          <a:ext cx="0" cy="0"/>
          <a:chOff x="0" y="0"/>
          <a:chExt cx="0" cy="0"/>
        </a:xfrm>
      </p:grpSpPr>
      <p:sp>
        <p:nvSpPr>
          <p:cNvPr id="183" name="Google Shape;18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84" name="Google Shape;1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
        <p:cNvGrpSpPr/>
        <p:nvPr/>
      </p:nvGrpSpPr>
      <p:grpSpPr>
        <a:xfrm>
          <a:off x="0" y="0"/>
          <a:ext cx="0" cy="0"/>
          <a:chOff x="0" y="0"/>
          <a:chExt cx="0" cy="0"/>
        </a:xfrm>
      </p:grpSpPr>
      <p:sp>
        <p:nvSpPr>
          <p:cNvPr id="189" name="Google Shape;18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0" name="Google Shape;19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1" name="Google Shape;19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7" name="Google Shape;19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8" name="Google Shape;19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04" name="Google Shape;2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
        <p:cNvGrpSpPr/>
        <p:nvPr/>
      </p:nvGrpSpPr>
      <p:grpSpPr>
        <a:xfrm>
          <a:off x="0" y="0"/>
          <a:ext cx="0" cy="0"/>
          <a:chOff x="0" y="0"/>
          <a:chExt cx="0" cy="0"/>
        </a:xfrm>
      </p:grpSpPr>
      <p:sp>
        <p:nvSpPr>
          <p:cNvPr id="209" name="Google Shape;20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10" name="Google Shape;2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24" name="Google Shape;2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30" name="Google Shape;2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236" name="Google Shape;2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mailto:%22null%22@app.route('/&#821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p:nvPr/>
        </p:nvSpPr>
        <p:spPr>
          <a:xfrm>
            <a:off x="-503238" y="292100"/>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ea typeface="Garamond" panose="02020404030301010803"/>
              <a:cs typeface="Times New Roman" panose="02020603050405020304" pitchFamily="18" charset="0"/>
              <a:sym typeface="Garamond" panose="02020404030301010803"/>
            </a:endParaRPr>
          </a:p>
        </p:txBody>
      </p:sp>
      <p:pic>
        <p:nvPicPr>
          <p:cNvPr id="156" name="Google Shape;156;p19" descr="cmr new logo"/>
          <p:cNvPicPr preferRelativeResize="0"/>
          <p:nvPr/>
        </p:nvPicPr>
        <p:blipFill rotWithShape="1">
          <a:blip r:embed="rId1"/>
          <a:srcRect/>
          <a:stretch>
            <a:fillRect/>
          </a:stretch>
        </p:blipFill>
        <p:spPr>
          <a:xfrm>
            <a:off x="1006475" y="1176338"/>
            <a:ext cx="1228725" cy="1185862"/>
          </a:xfrm>
          <a:prstGeom prst="rect">
            <a:avLst/>
          </a:prstGeom>
          <a:noFill/>
          <a:ln>
            <a:noFill/>
          </a:ln>
        </p:spPr>
      </p:pic>
      <p:sp>
        <p:nvSpPr>
          <p:cNvPr id="157" name="Google Shape;157;p19"/>
          <p:cNvSpPr/>
          <p:nvPr/>
        </p:nvSpPr>
        <p:spPr>
          <a:xfrm>
            <a:off x="-503238" y="608013"/>
            <a:ext cx="554038" cy="738187"/>
          </a:xfrm>
          <a:prstGeom prst="rect">
            <a:avLst/>
          </a:prstGeom>
          <a:noFill/>
          <a:ln>
            <a:noFill/>
          </a:ln>
        </p:spPr>
        <p:txBody>
          <a:bodyPr spcFirstLastPara="1" wrap="square" lIns="457050" tIns="45700" rIns="91425" bIns="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br>
              <a:rPr lang="en-IN" sz="1800" b="0" i="0" u="none" strike="noStrike" cap="none">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br>
            <a:endParaRPr sz="900" b="0" i="0" u="none" strike="noStrike" cap="none">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58" name="Google Shape;158;p19"/>
          <p:cNvSpPr/>
          <p:nvPr/>
        </p:nvSpPr>
        <p:spPr>
          <a:xfrm>
            <a:off x="2730500" y="977900"/>
            <a:ext cx="7248525" cy="13223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IN" sz="4000" b="1" i="0" u="none" strike="noStrike" cap="none" dirty="0">
                <a:solidFill>
                  <a:schemeClr val="accent6"/>
                </a:solidFill>
                <a:latin typeface="Times New Roman" panose="02020603050405020304" pitchFamily="18" charset="0"/>
                <a:ea typeface="Garamond" panose="02020404030301010803"/>
                <a:cs typeface="Times New Roman" panose="02020603050405020304" pitchFamily="18" charset="0"/>
                <a:sym typeface="Garamond" panose="02020404030301010803"/>
              </a:rPr>
              <a:t>CMR TECHNICAL CAMPUS</a:t>
            </a:r>
            <a:br>
              <a:rPr lang="en-IN" sz="1800" b="1" i="0" u="none" strike="noStrike" cap="none" dirty="0">
                <a:latin typeface="Times New Roman" panose="02020603050405020304" pitchFamily="18" charset="0"/>
                <a:ea typeface="Jacques Francois Shadow"/>
                <a:cs typeface="Times New Roman" panose="02020603050405020304" pitchFamily="18" charset="0"/>
                <a:sym typeface="Jacques Francois Shadow"/>
              </a:rPr>
            </a:br>
            <a:r>
              <a:rPr lang="en-IN" sz="2000" b="0" i="0" u="none" strike="noStrike" cap="none" dirty="0">
                <a:latin typeface="Times New Roman" panose="02020603050405020304" pitchFamily="18" charset="0"/>
                <a:ea typeface="Garamond" panose="02020404030301010803"/>
                <a:cs typeface="Times New Roman" panose="02020603050405020304" pitchFamily="18" charset="0"/>
                <a:sym typeface="Garamond" panose="02020404030301010803"/>
              </a:rPr>
              <a:t>Accredited  by  NBA, Approved  by AICTE, affiliated to JNTUH</a:t>
            </a:r>
            <a:br>
              <a:rPr lang="en-IN" sz="2000" b="0" i="0" u="none" strike="noStrike" cap="none" dirty="0">
                <a:latin typeface="Times New Roman" panose="02020603050405020304" pitchFamily="18" charset="0"/>
                <a:ea typeface="Garamond" panose="02020404030301010803"/>
                <a:cs typeface="Times New Roman" panose="02020603050405020304" pitchFamily="18" charset="0"/>
                <a:sym typeface="Garamond" panose="02020404030301010803"/>
              </a:rPr>
            </a:br>
            <a:r>
              <a:rPr lang="en-IN" sz="2000" b="0" i="0" u="none" strike="noStrike" cap="none" dirty="0">
                <a:latin typeface="Times New Roman" panose="02020603050405020304" pitchFamily="18" charset="0"/>
                <a:ea typeface="Garamond" panose="02020404030301010803"/>
                <a:cs typeface="Times New Roman" panose="02020603050405020304" pitchFamily="18" charset="0"/>
                <a:sym typeface="Garamond" panose="02020404030301010803"/>
              </a:rPr>
              <a:t>Kandlakoya (V), Medchal Road, Hyderabad -501401</a:t>
            </a:r>
            <a:endParaRPr sz="2000" b="1" i="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59" name="Google Shape;159;p19"/>
          <p:cNvSpPr/>
          <p:nvPr/>
        </p:nvSpPr>
        <p:spPr>
          <a:xfrm>
            <a:off x="2882900" y="1130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0" name="Google Shape;160;p19"/>
          <p:cNvSpPr/>
          <p:nvPr/>
        </p:nvSpPr>
        <p:spPr>
          <a:xfrm>
            <a:off x="3035300" y="12827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1" name="Google Shape;161;p19"/>
          <p:cNvSpPr/>
          <p:nvPr/>
        </p:nvSpPr>
        <p:spPr>
          <a:xfrm>
            <a:off x="3187700" y="14351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2" name="Google Shape;162;p19"/>
          <p:cNvSpPr/>
          <p:nvPr/>
        </p:nvSpPr>
        <p:spPr>
          <a:xfrm>
            <a:off x="3035300" y="1322388"/>
            <a:ext cx="7248525"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3" name="Google Shape;163;p19"/>
          <p:cNvSpPr/>
          <p:nvPr/>
        </p:nvSpPr>
        <p:spPr>
          <a:xfrm>
            <a:off x="3492500" y="17399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4" name="Google Shape;164;p19"/>
          <p:cNvSpPr/>
          <p:nvPr/>
        </p:nvSpPr>
        <p:spPr>
          <a:xfrm>
            <a:off x="3644900" y="1892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5" name="Google Shape;165;p19"/>
          <p:cNvSpPr/>
          <p:nvPr/>
        </p:nvSpPr>
        <p:spPr>
          <a:xfrm>
            <a:off x="3797300" y="20447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6" name="Google Shape;166;p19"/>
          <p:cNvSpPr/>
          <p:nvPr/>
        </p:nvSpPr>
        <p:spPr>
          <a:xfrm>
            <a:off x="3949700" y="21971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7" name="Google Shape;167;p19"/>
          <p:cNvSpPr/>
          <p:nvPr/>
        </p:nvSpPr>
        <p:spPr>
          <a:xfrm>
            <a:off x="4102100" y="23495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8" name="Google Shape;168;p19"/>
          <p:cNvSpPr/>
          <p:nvPr/>
        </p:nvSpPr>
        <p:spPr>
          <a:xfrm>
            <a:off x="4254500" y="25019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9" name="Google Shape;169;p19"/>
          <p:cNvSpPr/>
          <p:nvPr/>
        </p:nvSpPr>
        <p:spPr>
          <a:xfrm>
            <a:off x="4406900" y="2654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0" name="Google Shape;170;p19"/>
          <p:cNvSpPr/>
          <p:nvPr/>
        </p:nvSpPr>
        <p:spPr>
          <a:xfrm>
            <a:off x="3448050" y="608013"/>
            <a:ext cx="8359775"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1" name="Google Shape;171;p19"/>
          <p:cNvSpPr/>
          <p:nvPr/>
        </p:nvSpPr>
        <p:spPr>
          <a:xfrm>
            <a:off x="3340100" y="15875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2" name="Google Shape;172;p19"/>
          <p:cNvSpPr/>
          <p:nvPr/>
        </p:nvSpPr>
        <p:spPr>
          <a:xfrm>
            <a:off x="3492500" y="17399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3" name="Google Shape;173;p19"/>
          <p:cNvSpPr/>
          <p:nvPr/>
        </p:nvSpPr>
        <p:spPr>
          <a:xfrm>
            <a:off x="3644900" y="1892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4" name="Google Shape;174;p19"/>
          <p:cNvSpPr/>
          <p:nvPr/>
        </p:nvSpPr>
        <p:spPr>
          <a:xfrm>
            <a:off x="3797300" y="20447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5" name="Google Shape;175;p19"/>
          <p:cNvSpPr/>
          <p:nvPr/>
        </p:nvSpPr>
        <p:spPr>
          <a:xfrm>
            <a:off x="3949700" y="21971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6" name="Google Shape;176;p19"/>
          <p:cNvSpPr/>
          <p:nvPr/>
        </p:nvSpPr>
        <p:spPr>
          <a:xfrm>
            <a:off x="4102100" y="23495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7" name="Google Shape;177;p19"/>
          <p:cNvSpPr/>
          <p:nvPr/>
        </p:nvSpPr>
        <p:spPr>
          <a:xfrm>
            <a:off x="4254500" y="25019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8" name="Google Shape;178;p19"/>
          <p:cNvSpPr/>
          <p:nvPr/>
        </p:nvSpPr>
        <p:spPr>
          <a:xfrm>
            <a:off x="4406900" y="26543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79" name="Google Shape;179;p19"/>
          <p:cNvSpPr/>
          <p:nvPr/>
        </p:nvSpPr>
        <p:spPr>
          <a:xfrm>
            <a:off x="4559300" y="2806700"/>
            <a:ext cx="7248525" cy="6461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80" name="Google Shape;180;p19"/>
          <p:cNvSpPr txBox="1">
            <a:spLocks noGrp="1"/>
          </p:cNvSpPr>
          <p:nvPr>
            <p:ph idx="1"/>
          </p:nvPr>
        </p:nvSpPr>
        <p:spPr>
          <a:xfrm>
            <a:off x="1006475" y="2767025"/>
            <a:ext cx="9890100" cy="34449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115000"/>
              <a:buFont typeface="Arial" panose="020B0604020202020204"/>
              <a:buNone/>
            </a:pPr>
            <a:endParaRPr lang="en-US" sz="2800" b="1" dirty="0">
              <a:latin typeface="Times New Roman" panose="02020603050405020304" pitchFamily="18" charset="0"/>
              <a:cs typeface="Times New Roman" panose="02020603050405020304" pitchFamily="18" charset="0"/>
            </a:endParaRPr>
          </a:p>
          <a:p>
            <a:pPr marL="0" lvl="0" indent="0" algn="ctr" rtl="0">
              <a:lnSpc>
                <a:spcPct val="100000"/>
              </a:lnSpc>
              <a:spcBef>
                <a:spcPts val="1045"/>
              </a:spcBef>
              <a:spcAft>
                <a:spcPts val="0"/>
              </a:spcAft>
              <a:buSzPct val="115000"/>
              <a:buNone/>
            </a:pPr>
            <a:r>
              <a:rPr lang="en-US" sz="3600" b="1" dirty="0">
                <a:latin typeface="Times New Roman" panose="02020603050405020304" pitchFamily="18" charset="0"/>
                <a:ea typeface="Garamond" panose="02020404030301010803"/>
                <a:cs typeface="Times New Roman" panose="02020603050405020304" pitchFamily="18" charset="0"/>
                <a:sym typeface="Garamond" panose="02020404030301010803"/>
              </a:rPr>
              <a:t>AI Model For Digital Evaluation of Descriptive Answers</a:t>
            </a:r>
            <a:endParaRPr sz="3600" b="1" dirty="0">
              <a:latin typeface="Times New Roman" panose="02020603050405020304" pitchFamily="18" charset="0"/>
              <a:ea typeface="Garamond" panose="02020404030301010803"/>
              <a:cs typeface="Times New Roman" panose="02020603050405020304" pitchFamily="18" charset="0"/>
              <a:sym typeface="Garamond" panose="02020404030301010803"/>
            </a:endParaRPr>
          </a:p>
          <a:p>
            <a:pPr marL="0" lvl="0" indent="0" algn="l" rtl="0">
              <a:lnSpc>
                <a:spcPct val="100000"/>
              </a:lnSpc>
              <a:spcBef>
                <a:spcPts val="1045"/>
              </a:spcBef>
              <a:spcAft>
                <a:spcPts val="0"/>
              </a:spcAft>
              <a:buSzPct val="115000"/>
              <a:buFont typeface="Arial" panose="020B0604020202020204"/>
              <a:buNone/>
            </a:pPr>
            <a:r>
              <a:rPr lang="en-US" sz="1800" b="1" dirty="0">
                <a:latin typeface="Times New Roman" panose="02020603050405020304" pitchFamily="18" charset="0"/>
                <a:cs typeface="Times New Roman" panose="02020603050405020304" pitchFamily="18" charset="0"/>
              </a:rPr>
              <a:t>                                                                                                           </a:t>
            </a:r>
            <a:endParaRPr lang="en-US" u="sng" dirty="0">
              <a:latin typeface="Times New Roman" panose="02020603050405020304" pitchFamily="18" charset="0"/>
              <a:cs typeface="Times New Roman" panose="02020603050405020304" pitchFamily="18" charset="0"/>
            </a:endParaRPr>
          </a:p>
          <a:p>
            <a:pPr marL="0" lvl="0" indent="0" algn="l" rtl="0">
              <a:lnSpc>
                <a:spcPct val="100000"/>
              </a:lnSpc>
              <a:spcBef>
                <a:spcPts val="1045"/>
              </a:spcBef>
              <a:spcAft>
                <a:spcPts val="0"/>
              </a:spcAft>
              <a:buSzPct val="115000"/>
              <a:buFont typeface="Arial" panose="020B0604020202020204"/>
              <a:buNone/>
            </a:pPr>
            <a:r>
              <a:rPr lang="en-IN"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b="1" dirty="0">
                <a:latin typeface="Times New Roman" panose="02020603050405020304" pitchFamily="18" charset="0"/>
                <a:ea typeface="Garamond" panose="02020404030301010803"/>
                <a:cs typeface="Times New Roman" panose="02020603050405020304" pitchFamily="18" charset="0"/>
                <a:sym typeface="Garamond" panose="02020404030301010803"/>
              </a:rPr>
              <a:t>Under the guidance of                                                                  </a:t>
            </a:r>
            <a:r>
              <a:rPr lang="en-US" sz="1800" b="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GROUP MEMBERS</a:t>
            </a:r>
            <a:r>
              <a:rPr lang="en-US" b="1" dirty="0">
                <a:latin typeface="Times New Roman" panose="02020603050405020304" pitchFamily="18" charset="0"/>
                <a:ea typeface="Garamond" panose="02020404030301010803"/>
                <a:cs typeface="Times New Roman" panose="02020603050405020304" pitchFamily="18" charset="0"/>
                <a:sym typeface="Garamond" panose="02020404030301010803"/>
              </a:rPr>
              <a:t>                                             </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1045"/>
              </a:spcBef>
              <a:spcAft>
                <a:spcPts val="0"/>
              </a:spcAft>
              <a:buSzPct val="115000"/>
              <a:buFont typeface="Arial" panose="020B0604020202020204"/>
              <a:buNone/>
            </a:pPr>
            <a:r>
              <a:rPr lang="en-US" b="1" dirty="0">
                <a:latin typeface="Times New Roman" panose="02020603050405020304" pitchFamily="18" charset="0"/>
                <a:ea typeface="Garamond" panose="02020404030301010803"/>
                <a:cs typeface="Times New Roman" panose="02020603050405020304" pitchFamily="18" charset="0"/>
                <a:sym typeface="Garamond" panose="02020404030301010803"/>
              </a:rPr>
              <a:t> </a:t>
            </a:r>
            <a:r>
              <a:rPr lang="en-US" b="1" dirty="0" err="1">
                <a:latin typeface="Times New Roman" panose="02020603050405020304" pitchFamily="18" charset="0"/>
                <a:ea typeface="Garamond" panose="02020404030301010803"/>
                <a:cs typeface="Times New Roman" panose="02020603050405020304" pitchFamily="18" charset="0"/>
                <a:sym typeface="Garamond" panose="02020404030301010803"/>
              </a:rPr>
              <a:t>A.Kiran</a:t>
            </a:r>
            <a:r>
              <a:rPr lang="en-US" b="1" dirty="0">
                <a:latin typeface="Times New Roman" panose="02020603050405020304" pitchFamily="18" charset="0"/>
                <a:ea typeface="Garamond" panose="02020404030301010803"/>
                <a:cs typeface="Times New Roman" panose="02020603050405020304" pitchFamily="18" charset="0"/>
                <a:sym typeface="Garamond" panose="02020404030301010803"/>
              </a:rPr>
              <a:t> Kumar                                                                             </a:t>
            </a:r>
            <a:r>
              <a:rPr lang="en-IN" sz="16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 Mahesh</a:t>
            </a:r>
            <a:r>
              <a:rPr lang="en-IN" sz="1600" b="1" dirty="0">
                <a:latin typeface="Times New Roman" panose="02020603050405020304" pitchFamily="18" charset="0"/>
                <a:cs typeface="Times New Roman" panose="02020603050405020304" pitchFamily="18" charset="0"/>
              </a:rPr>
              <a:t>(197R5A0511)</a:t>
            </a: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895"/>
              </a:spcBef>
              <a:spcAft>
                <a:spcPts val="0"/>
              </a:spcAft>
              <a:buSzPct val="115000"/>
              <a:buFont typeface="Arial" panose="020B0604020202020204"/>
              <a:buNone/>
            </a:pPr>
            <a:r>
              <a:rPr lang="en-IN" sz="1600" b="1" dirty="0">
                <a:latin typeface="Times New Roman" panose="02020603050405020304" pitchFamily="18" charset="0"/>
                <a:cs typeface="Times New Roman" panose="02020603050405020304" pitchFamily="18" charset="0"/>
              </a:rPr>
              <a:t>                                                                                                                                             P. Hemanth(197R5A0509)</a:t>
            </a: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895"/>
              </a:spcBef>
              <a:spcAft>
                <a:spcPts val="0"/>
              </a:spcAft>
              <a:buSzPct val="115000"/>
              <a:buFont typeface="Arial" panose="020B0604020202020204"/>
              <a:buNone/>
            </a:pPr>
            <a:r>
              <a:rPr lang="en-IN" sz="1600" b="1">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 Venkat Vijay(197R5A0512)</a:t>
            </a:r>
            <a:endParaRPr sz="3200" b="1" dirty="0">
              <a:latin typeface="Times New Roman" panose="02020603050405020304" pitchFamily="18" charset="0"/>
              <a:cs typeface="Times New Roman" panose="02020603050405020304" pitchFamily="18" charset="0"/>
            </a:endParaRPr>
          </a:p>
        </p:txBody>
      </p:sp>
      <p:sp>
        <p:nvSpPr>
          <p:cNvPr id="181" name="Google Shape;181;p19"/>
          <p:cNvSpPr txBox="1"/>
          <p:nvPr/>
        </p:nvSpPr>
        <p:spPr>
          <a:xfrm>
            <a:off x="1996325" y="2654300"/>
            <a:ext cx="7910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800" b="0" i="0" u="none" strike="noStrike" cap="none" dirty="0">
                <a:solidFill>
                  <a:schemeClr val="dk1"/>
                </a:solidFill>
                <a:latin typeface="Times New Roman" panose="02020603050405020304" pitchFamily="18" charset="0"/>
                <a:ea typeface="Garamond" panose="02020404030301010803"/>
                <a:cs typeface="Times New Roman" panose="02020603050405020304" pitchFamily="18" charset="0"/>
                <a:sym typeface="Garamond" panose="02020404030301010803"/>
              </a:rPr>
              <a:t>        </a:t>
            </a:r>
            <a:r>
              <a:rPr lang="en-IN" sz="1800" b="1"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IN" sz="1800" b="1" i="0" u="none" strike="noStrike" cap="none" dirty="0">
                <a:solidFill>
                  <a:schemeClr val="dk1"/>
                </a:solidFill>
                <a:latin typeface="Times New Roman" panose="02020603050405020304" pitchFamily="18" charset="0"/>
                <a:ea typeface="Garamond" panose="02020404030301010803"/>
                <a:cs typeface="Times New Roman" panose="02020603050405020304" pitchFamily="18" charset="0"/>
                <a:sym typeface="Garamond" panose="02020404030301010803"/>
              </a:rPr>
              <a:t>DEPARTMENT OF COMPUTER SCIENCE AND ENGINEERING</a:t>
            </a:r>
            <a:endParaRPr sz="1800" b="1" i="0" u="none" strike="noStrike" cap="none" dirty="0">
              <a:solidFill>
                <a:schemeClr val="dk1"/>
              </a:solidFill>
              <a:latin typeface="Times New Roman" panose="02020603050405020304" pitchFamily="18" charset="0"/>
              <a:ea typeface="Garamond" panose="02020404030301010803"/>
              <a:cs typeface="Times New Roman" panose="02020603050405020304" pitchFamily="18" charset="0"/>
              <a:sym typeface="Garamond" panose="020204040303010108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Architecture</a:t>
            </a:r>
            <a:endParaRPr lang="en-IN" sz="32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1"/>
          <a:srcRect l="9818" t="36121" r="37818" b="17333"/>
          <a:stretch>
            <a:fillRect/>
          </a:stretch>
        </p:blipFill>
        <p:spPr>
          <a:xfrm>
            <a:off x="1862051" y="2057401"/>
            <a:ext cx="9792392" cy="43928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 description</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normAutofit fontScale="92500" lnSpcReduction="10000"/>
          </a:bodyPr>
          <a:lstStyle/>
          <a:p>
            <a:r>
              <a:rPr lang="en-US" sz="3200" b="1" u="sng" dirty="0">
                <a:latin typeface="Times New Roman" panose="02020603050405020304" pitchFamily="18" charset="0"/>
                <a:cs typeface="Times New Roman" panose="02020603050405020304" pitchFamily="18" charset="0"/>
              </a:rPr>
              <a:t>Load Answers</a:t>
            </a:r>
            <a:r>
              <a:rPr lang="en-US" sz="3200" dirty="0">
                <a:latin typeface="Times New Roman" panose="02020603050405020304" pitchFamily="18" charset="0"/>
                <a:cs typeface="Times New Roman" panose="02020603050405020304" pitchFamily="18" charset="0"/>
              </a:rPr>
              <a:t>:- In this Modules the Model Answers are Loaded and given to the AI MODULE </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PRE-PROCESSING</a:t>
            </a:r>
            <a:r>
              <a:rPr lang="en-US" sz="3200" dirty="0">
                <a:latin typeface="Times New Roman" panose="02020603050405020304" pitchFamily="18" charset="0"/>
                <a:cs typeface="Times New Roman" panose="02020603050405020304" pitchFamily="18" charset="0"/>
              </a:rPr>
              <a:t>:- In this Module The Input Answers are preprocessed such as Extracting Answers.</a:t>
            </a:r>
            <a:endParaRPr lang="en-US" sz="3200" dirty="0">
              <a:latin typeface="Times New Roman" panose="02020603050405020304" pitchFamily="18" charset="0"/>
              <a:cs typeface="Times New Roman" panose="02020603050405020304" pitchFamily="18" charset="0"/>
            </a:endParaRPr>
          </a:p>
          <a:p>
            <a:r>
              <a:rPr lang="en-US" sz="3200" b="1" u="sng" dirty="0">
                <a:latin typeface="Times New Roman" panose="02020603050405020304" pitchFamily="18" charset="0"/>
                <a:cs typeface="Times New Roman" panose="02020603050405020304" pitchFamily="18" charset="0"/>
              </a:rPr>
              <a:t>MODEL TRAINING</a:t>
            </a:r>
            <a:r>
              <a:rPr lang="en-US" sz="3200" dirty="0">
                <a:latin typeface="Times New Roman" panose="02020603050405020304" pitchFamily="18" charset="0"/>
                <a:cs typeface="Times New Roman" panose="02020603050405020304" pitchFamily="18" charset="0"/>
              </a:rPr>
              <a:t>:- In this Module The model is Trained with Model Answers and evaluation is performed on the Answers</a:t>
            </a:r>
            <a:endParaRPr lang="en-US" sz="3200" dirty="0">
              <a:latin typeface="Times New Roman" panose="02020603050405020304" pitchFamily="18" charset="0"/>
              <a:cs typeface="Times New Roman" panose="02020603050405020304" pitchFamily="18" charset="0"/>
            </a:endParaRPr>
          </a:p>
          <a:p>
            <a:r>
              <a:rPr lang="en-US" sz="3200" b="1" u="sng" dirty="0">
                <a:latin typeface="Times New Roman" panose="02020603050405020304" pitchFamily="18" charset="0"/>
                <a:cs typeface="Times New Roman" panose="02020603050405020304" pitchFamily="18" charset="0"/>
              </a:rPr>
              <a:t> Evaluation</a:t>
            </a:r>
            <a:r>
              <a:rPr lang="en-US" sz="3200" dirty="0">
                <a:latin typeface="Times New Roman" panose="02020603050405020304" pitchFamily="18" charset="0"/>
                <a:cs typeface="Times New Roman" panose="02020603050405020304" pitchFamily="18" charset="0"/>
              </a:rPr>
              <a:t>:- In this Module The Evaluation is performed on the Answers Written by the Students by Using AI MODEL and Results are Obtained</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03952"/>
            <a:ext cx="8610600" cy="129302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UML DIAGRAMS</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use case diagram</a:t>
            </a:r>
            <a:br>
              <a:rPr lang="en-IN" sz="4000" b="1" dirty="0">
                <a:latin typeface="Times New Roman" panose="02020603050405020304" pitchFamily="18" charset="0"/>
                <a:cs typeface="Times New Roman" panose="02020603050405020304" pitchFamily="18" charset="0"/>
              </a:rPr>
            </a:br>
            <a:endParaRPr lang="en-IN" dirty="0"/>
          </a:p>
        </p:txBody>
      </p:sp>
      <p:pic>
        <p:nvPicPr>
          <p:cNvPr id="6" name="Picture 5"/>
          <p:cNvPicPr>
            <a:picLocks noChangeAspect="1"/>
          </p:cNvPicPr>
          <p:nvPr/>
        </p:nvPicPr>
        <p:blipFill>
          <a:blip r:embed="rId1"/>
          <a:stretch>
            <a:fillRect/>
          </a:stretch>
        </p:blipFill>
        <p:spPr>
          <a:xfrm>
            <a:off x="3234442" y="1009440"/>
            <a:ext cx="5723116" cy="48391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1" y="363321"/>
            <a:ext cx="8610600" cy="1293028"/>
          </a:xfrm>
        </p:spPr>
        <p:txBody>
          <a:bodyPr>
            <a:normAutofit/>
          </a:bodyPr>
          <a:lstStyle/>
          <a:p>
            <a:pPr algn="ctr"/>
            <a:r>
              <a:rPr lang="en-US" sz="3200" b="1" dirty="0"/>
              <a:t>CLASS DIAGRAM</a:t>
            </a:r>
            <a:endParaRPr lang="en-IN" sz="3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017811" y="1656349"/>
            <a:ext cx="8156378" cy="43677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257" y="428104"/>
            <a:ext cx="8610600" cy="1293028"/>
          </a:xfrm>
        </p:spPr>
        <p:txBody>
          <a:bodyPr>
            <a:normAutofit/>
          </a:bodyPr>
          <a:lstStyle/>
          <a:p>
            <a:pPr algn="ctr"/>
            <a:r>
              <a:rPr lang="en-US" sz="3200" dirty="0"/>
              <a:t>Sequence diagram</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a:srcRect l="24818" t="7031" r="34136" b="29212"/>
          <a:stretch>
            <a:fillRect/>
          </a:stretch>
        </p:blipFill>
        <p:spPr>
          <a:xfrm>
            <a:off x="1556084" y="1721132"/>
            <a:ext cx="8146947" cy="49363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796" y="351288"/>
            <a:ext cx="8610600" cy="1293028"/>
          </a:xfrm>
        </p:spPr>
        <p:txBody>
          <a:bodyPr>
            <a:normAutofit/>
          </a:bodyPr>
          <a:lstStyle/>
          <a:p>
            <a:pPr algn="ctr"/>
            <a:r>
              <a:rPr lang="en-IN" sz="3200" b="1" dirty="0">
                <a:latin typeface="Times New Roman" panose="02020603050405020304"/>
                <a:ea typeface="Times New Roman" panose="02020603050405020304"/>
                <a:cs typeface="Times New Roman" panose="02020603050405020304"/>
                <a:sym typeface="Times New Roman" panose="02020603050405020304"/>
              </a:rPr>
              <a:t>activity diagram</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a:srcRect l="47105" t="8889" r="34079" b="15088"/>
          <a:stretch>
            <a:fillRect/>
          </a:stretch>
        </p:blipFill>
        <p:spPr>
          <a:xfrm>
            <a:off x="3320717" y="1644316"/>
            <a:ext cx="4860758" cy="52136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378" y="426468"/>
            <a:ext cx="8610600" cy="1293028"/>
          </a:xfrm>
        </p:spPr>
        <p:txBody>
          <a:bodyPr>
            <a:normAutofit/>
          </a:bodyPr>
          <a:lstStyle/>
          <a:p>
            <a:pPr algn="ctr"/>
            <a:r>
              <a:rPr lang="en-US" sz="3200" b="1" dirty="0">
                <a:latin typeface="Times New Roman" panose="02020603050405020304" pitchFamily="18" charset="0"/>
                <a:cs typeface="Times New Roman" panose="02020603050405020304" pitchFamily="18" charset="0"/>
              </a:rPr>
              <a:t>Data flow diagram</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a:srcRect l="42273" t="21037" r="954" b="13807"/>
          <a:stretch>
            <a:fillRect/>
          </a:stretch>
        </p:blipFill>
        <p:spPr>
          <a:xfrm>
            <a:off x="1598813" y="1719496"/>
            <a:ext cx="8299165" cy="513850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773680" y="111631"/>
            <a:ext cx="8610599" cy="1303867"/>
          </a:xfrm>
        </p:spPr>
        <p:txBody>
          <a:bodyPr>
            <a:normAutofit fontScale="90000"/>
          </a:bodyPr>
          <a:lstStyle/>
          <a:p>
            <a:pPr algn="ctr"/>
            <a:r>
              <a:rPr lang="en-IN" dirty="0" err="1"/>
              <a:t>Samplecode</a:t>
            </a:r>
            <a:br>
              <a:rPr lang="en-IN" dirty="0"/>
            </a:br>
            <a:br>
              <a:rPr lang="en-IN" dirty="0"/>
            </a:br>
            <a:r>
              <a:rPr lang="en-IN" sz="2000" b="1" dirty="0" err="1"/>
              <a:t>givval</a:t>
            </a:r>
            <a:endParaRPr lang="en-IN" sz="2000" b="1" dirty="0"/>
          </a:p>
        </p:txBody>
      </p:sp>
      <p:sp>
        <p:nvSpPr>
          <p:cNvPr id="17" name="Text Placeholder 16"/>
          <p:cNvSpPr>
            <a:spLocks noGrp="1"/>
          </p:cNvSpPr>
          <p:nvPr>
            <p:ph type="body" sz="half" idx="15"/>
          </p:nvPr>
        </p:nvSpPr>
        <p:spPr>
          <a:xfrm>
            <a:off x="492759" y="1247244"/>
            <a:ext cx="3456432" cy="3314132"/>
          </a:xfrm>
        </p:spPr>
        <p:txBody>
          <a:bodyPr>
            <a:noAutofit/>
          </a:bodyPr>
          <a:lstStyle/>
          <a:p>
            <a:r>
              <a:rPr lang="en-IN" sz="1100" dirty="0">
                <a:latin typeface="Times New Roman" panose="02020603050405020304" pitchFamily="18" charset="0"/>
                <a:cs typeface="Times New Roman" panose="02020603050405020304" pitchFamily="18" charset="0"/>
              </a:rPr>
              <a:t>import math</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import re</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import </a:t>
            </a:r>
            <a:r>
              <a:rPr lang="en-IN" sz="1100" dirty="0" err="1">
                <a:latin typeface="Times New Roman" panose="02020603050405020304" pitchFamily="18" charset="0"/>
                <a:cs typeface="Times New Roman" panose="02020603050405020304" pitchFamily="18" charset="0"/>
              </a:rPr>
              <a:t>nav_test</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import </a:t>
            </a:r>
            <a:r>
              <a:rPr lang="en-IN" sz="1100" dirty="0" err="1">
                <a:latin typeface="Times New Roman" panose="02020603050405020304" pitchFamily="18" charset="0"/>
                <a:cs typeface="Times New Roman" panose="02020603050405020304" pitchFamily="18" charset="0"/>
              </a:rPr>
              <a:t>pyrebase</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import requests</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from </a:t>
            </a:r>
            <a:r>
              <a:rPr lang="en-IN" sz="1100" dirty="0" err="1">
                <a:latin typeface="Times New Roman" panose="02020603050405020304" pitchFamily="18" charset="0"/>
                <a:cs typeface="Times New Roman" panose="02020603050405020304" pitchFamily="18" charset="0"/>
              </a:rPr>
              <a:t>fuzzywuzzy</a:t>
            </a:r>
            <a:r>
              <a:rPr lang="en-IN" sz="1100" dirty="0">
                <a:latin typeface="Times New Roman" panose="02020603050405020304" pitchFamily="18" charset="0"/>
                <a:cs typeface="Times New Roman" panose="02020603050405020304" pitchFamily="18" charset="0"/>
              </a:rPr>
              <a:t> import fuzz</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import </a:t>
            </a:r>
            <a:r>
              <a:rPr lang="en-IN" sz="1100" dirty="0" err="1">
                <a:latin typeface="Times New Roman" panose="02020603050405020304" pitchFamily="18" charset="0"/>
                <a:cs typeface="Times New Roman" panose="02020603050405020304" pitchFamily="18" charset="0"/>
              </a:rPr>
              <a:t>Modules.cosine_similarity</a:t>
            </a:r>
            <a:r>
              <a:rPr lang="en-IN" sz="1100" dirty="0">
                <a:latin typeface="Times New Roman" panose="02020603050405020304" pitchFamily="18" charset="0"/>
                <a:cs typeface="Times New Roman" panose="02020603050405020304" pitchFamily="18" charset="0"/>
              </a:rPr>
              <a:t> as </a:t>
            </a:r>
            <a:r>
              <a:rPr lang="en-IN" sz="1100" dirty="0" err="1">
                <a:latin typeface="Times New Roman" panose="02020603050405020304" pitchFamily="18" charset="0"/>
                <a:cs typeface="Times New Roman" panose="02020603050405020304" pitchFamily="18" charset="0"/>
              </a:rPr>
              <a:t>keywordVal</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import configurations</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 TODO- Accuracy prediction library</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 ' '</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e = 1</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vg = 2</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g = 3</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o = 4</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p = 5</a:t>
            </a:r>
            <a:endParaRPr lang="en-IN" sz="1100" dirty="0">
              <a:latin typeface="Times New Roman" panose="02020603050405020304" pitchFamily="18" charset="0"/>
              <a:cs typeface="Times New Roman" panose="02020603050405020304" pitchFamily="18" charset="0"/>
            </a:endParaRPr>
          </a:p>
          <a:p>
            <a:r>
              <a:rPr lang="en-IN" sz="1100" dirty="0" err="1">
                <a:latin typeface="Times New Roman" panose="02020603050405020304" pitchFamily="18" charset="0"/>
                <a:cs typeface="Times New Roman" panose="02020603050405020304" pitchFamily="18" charset="0"/>
              </a:rPr>
              <a:t>vp</a:t>
            </a:r>
            <a:r>
              <a:rPr lang="en-IN" sz="1100" dirty="0">
                <a:latin typeface="Times New Roman" panose="02020603050405020304" pitchFamily="18" charset="0"/>
                <a:cs typeface="Times New Roman" panose="02020603050405020304" pitchFamily="18" charset="0"/>
              </a:rPr>
              <a:t> = 6</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Grammar:</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y = 1</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n = 0</a:t>
            </a:r>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p:txBody>
      </p:sp>
      <p:sp>
        <p:nvSpPr>
          <p:cNvPr id="18" name="Text Placeholder 17"/>
          <p:cNvSpPr>
            <a:spLocks noGrp="1"/>
          </p:cNvSpPr>
          <p:nvPr>
            <p:ph type="body" sz="half" idx="16"/>
          </p:nvPr>
        </p:nvSpPr>
        <p:spPr>
          <a:xfrm>
            <a:off x="3848698" y="1729357"/>
            <a:ext cx="3456432" cy="3399285"/>
          </a:xfrm>
        </p:spPr>
        <p:txBody>
          <a:bodyPr>
            <a:normAutofit fontScale="25000" lnSpcReduction="20000"/>
          </a:bodyPr>
          <a:lstStyle/>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def </a:t>
            </a:r>
            <a:r>
              <a:rPr lang="en-IN" sz="4400" kern="1200" dirty="0" err="1">
                <a:solidFill>
                  <a:srgbClr val="FFFFFF"/>
                </a:solidFill>
                <a:effectLst/>
                <a:latin typeface="Times New Roman" panose="02020603050405020304" pitchFamily="18" charset="0"/>
                <a:cs typeface="Times New Roman" panose="02020603050405020304" pitchFamily="18" charset="0"/>
              </a:rPr>
              <a:t>givVal</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model_answer</a:t>
            </a:r>
            <a:r>
              <a:rPr lang="en-IN" sz="4400" kern="1200" dirty="0">
                <a:solidFill>
                  <a:srgbClr val="FFFFFF"/>
                </a:solidFill>
                <a:effectLst/>
                <a:latin typeface="Times New Roman" panose="02020603050405020304" pitchFamily="18" charset="0"/>
                <a:cs typeface="Times New Roman" panose="02020603050405020304" pitchFamily="18" charset="0"/>
              </a:rPr>
              <a:t>, keywords, answer, </a:t>
            </a:r>
            <a:r>
              <a:rPr lang="en-IN" sz="4400" kern="1200" dirty="0" err="1">
                <a:solidFill>
                  <a:srgbClr val="FFFFFF"/>
                </a:solidFill>
                <a:effectLst/>
                <a:latin typeface="Times New Roman" panose="02020603050405020304" pitchFamily="18" charset="0"/>
                <a:cs typeface="Times New Roman" panose="02020603050405020304" pitchFamily="18" charset="0"/>
              </a:rPr>
              <a:t>out_of</a:t>
            </a:r>
            <a:r>
              <a:rPr lang="en-IN" sz="4400" kern="1200" dirty="0">
                <a:solidFill>
                  <a:srgbClr val="FFFFFF"/>
                </a:solidFill>
                <a:effectLst/>
                <a:latin typeface="Times New Roman" panose="02020603050405020304" pitchFamily="18" charset="0"/>
                <a:cs typeface="Times New Roman" panose="02020603050405020304" pitchFamily="18" charset="0"/>
              </a:rPr>
              <a:t>):</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KEYWORDS =&gt;&gt;&gt;&gt;&gt;&gt;&gt;&gt;&gt;&gt;&gt;&gt;&gt;&gt;&gt;&gt;&gt;&gt;&gt;&gt;&gt;&gt;&gt;&gt;&gt;&gt;&gt;&gt;&gt;&gt;&gt;&gt;&gt;&gt;&gt;&gt;&gt;&gt;&gt;&gt;&gt;&gt;</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TODO : </a:t>
            </a:r>
            <a:r>
              <a:rPr lang="en-IN" sz="4400" kern="1200" dirty="0" err="1">
                <a:solidFill>
                  <a:srgbClr val="FFFFFF"/>
                </a:solidFill>
                <a:effectLst/>
                <a:latin typeface="Times New Roman" panose="02020603050405020304" pitchFamily="18" charset="0"/>
                <a:cs typeface="Times New Roman" panose="02020603050405020304" pitchFamily="18" charset="0"/>
              </a:rPr>
              <a:t>Enhacnce</a:t>
            </a:r>
            <a:r>
              <a:rPr lang="en-IN" sz="4400" kern="1200" dirty="0">
                <a:solidFill>
                  <a:srgbClr val="FFFFFF"/>
                </a:solidFill>
                <a:effectLst/>
                <a:latin typeface="Times New Roman" panose="02020603050405020304" pitchFamily="18" charset="0"/>
                <a:cs typeface="Times New Roman" panose="02020603050405020304" pitchFamily="18" charset="0"/>
              </a:rPr>
              <a:t> this thing</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if (</a:t>
            </a:r>
            <a:r>
              <a:rPr lang="en-IN" sz="4400" kern="1200" dirty="0" err="1">
                <a:solidFill>
                  <a:srgbClr val="FFFFFF"/>
                </a:solidFill>
                <a:effectLst/>
                <a:latin typeface="Times New Roman" panose="02020603050405020304" pitchFamily="18" charset="0"/>
                <a:cs typeface="Times New Roman" panose="02020603050405020304" pitchFamily="18" charset="0"/>
              </a:rPr>
              <a:t>len</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answer.split</a:t>
            </a:r>
            <a:r>
              <a:rPr lang="en-IN" sz="4400" kern="1200" dirty="0">
                <a:solidFill>
                  <a:srgbClr val="FFFFFF"/>
                </a:solidFill>
                <a:effectLst/>
                <a:latin typeface="Times New Roman" panose="02020603050405020304" pitchFamily="18" charset="0"/>
                <a:cs typeface="Times New Roman" panose="02020603050405020304" pitchFamily="18" charset="0"/>
              </a:rPr>
              <a:t>())) &lt;= 5:</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return 0</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count = 0</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a:t>
            </a:r>
            <a:r>
              <a:rPr lang="en-IN" sz="4400" kern="1200" dirty="0" err="1">
                <a:solidFill>
                  <a:srgbClr val="FFFFFF"/>
                </a:solidFill>
                <a:effectLst/>
                <a:latin typeface="Times New Roman" panose="02020603050405020304" pitchFamily="18" charset="0"/>
                <a:cs typeface="Times New Roman" panose="02020603050405020304" pitchFamily="18" charset="0"/>
              </a:rPr>
              <a:t>keywords_count</a:t>
            </a:r>
            <a:r>
              <a:rPr lang="en-IN" sz="4400" kern="1200" dirty="0">
                <a:solidFill>
                  <a:srgbClr val="FFFFFF"/>
                </a:solidFill>
                <a:effectLst/>
                <a:latin typeface="Times New Roman" panose="02020603050405020304" pitchFamily="18" charset="0"/>
                <a:cs typeface="Times New Roman" panose="02020603050405020304" pitchFamily="18" charset="0"/>
              </a:rPr>
              <a:t> = </a:t>
            </a:r>
            <a:r>
              <a:rPr lang="en-IN" sz="4400" kern="1200" dirty="0" err="1">
                <a:solidFill>
                  <a:srgbClr val="FFFFFF"/>
                </a:solidFill>
                <a:effectLst/>
                <a:latin typeface="Times New Roman" panose="02020603050405020304" pitchFamily="18" charset="0"/>
                <a:cs typeface="Times New Roman" panose="02020603050405020304" pitchFamily="18" charset="0"/>
              </a:rPr>
              <a:t>len</a:t>
            </a:r>
            <a:r>
              <a:rPr lang="en-IN" sz="4400" kern="1200" dirty="0">
                <a:solidFill>
                  <a:srgbClr val="FFFFFF"/>
                </a:solidFill>
                <a:effectLst/>
                <a:latin typeface="Times New Roman" panose="02020603050405020304" pitchFamily="18" charset="0"/>
                <a:cs typeface="Times New Roman" panose="02020603050405020304" pitchFamily="18" charset="0"/>
              </a:rPr>
              <a:t>(keywords)</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for </a:t>
            </a:r>
            <a:r>
              <a:rPr lang="en-IN" sz="4400" kern="1200" dirty="0" err="1">
                <a:solidFill>
                  <a:srgbClr val="FFFFFF"/>
                </a:solidFill>
                <a:effectLst/>
                <a:latin typeface="Times New Roman" panose="02020603050405020304" pitchFamily="18" charset="0"/>
                <a:cs typeface="Times New Roman" panose="02020603050405020304" pitchFamily="18" charset="0"/>
              </a:rPr>
              <a:t>i</a:t>
            </a:r>
            <a:r>
              <a:rPr lang="en-IN" sz="4400" kern="1200" dirty="0">
                <a:solidFill>
                  <a:srgbClr val="FFFFFF"/>
                </a:solidFill>
                <a:effectLst/>
                <a:latin typeface="Times New Roman" panose="02020603050405020304" pitchFamily="18" charset="0"/>
                <a:cs typeface="Times New Roman" panose="02020603050405020304" pitchFamily="18" charset="0"/>
              </a:rPr>
              <a:t> in range(</a:t>
            </a:r>
            <a:r>
              <a:rPr lang="en-IN" sz="4400" kern="1200" dirty="0" err="1">
                <a:solidFill>
                  <a:srgbClr val="FFFFFF"/>
                </a:solidFill>
                <a:effectLst/>
                <a:latin typeface="Times New Roman" panose="02020603050405020304" pitchFamily="18" charset="0"/>
                <a:cs typeface="Times New Roman" panose="02020603050405020304" pitchFamily="18" charset="0"/>
              </a:rPr>
              <a:t>keywords_count</a:t>
            </a:r>
            <a:r>
              <a:rPr lang="en-IN" sz="4400" kern="1200" dirty="0">
                <a:solidFill>
                  <a:srgbClr val="FFFFFF"/>
                </a:solidFill>
                <a:effectLst/>
                <a:latin typeface="Times New Roman" panose="02020603050405020304" pitchFamily="18" charset="0"/>
                <a:cs typeface="Times New Roman" panose="02020603050405020304" pitchFamily="18" charset="0"/>
              </a:rPr>
              <a:t>):</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if keywords[</a:t>
            </a:r>
            <a:r>
              <a:rPr lang="en-IN" sz="4400" kern="1200" dirty="0" err="1">
                <a:solidFill>
                  <a:srgbClr val="FFFFFF"/>
                </a:solidFill>
                <a:effectLst/>
                <a:latin typeface="Times New Roman" panose="02020603050405020304" pitchFamily="18" charset="0"/>
                <a:cs typeface="Times New Roman" panose="02020603050405020304" pitchFamily="18" charset="0"/>
              </a:rPr>
              <a:t>i</a:t>
            </a:r>
            <a:r>
              <a:rPr lang="en-IN" sz="4400" kern="1200" dirty="0">
                <a:solidFill>
                  <a:srgbClr val="FFFFFF"/>
                </a:solidFill>
                <a:effectLst/>
                <a:latin typeface="Times New Roman" panose="02020603050405020304" pitchFamily="18" charset="0"/>
                <a:cs typeface="Times New Roman" panose="02020603050405020304" pitchFamily="18" charset="0"/>
              </a:rPr>
              <a:t>] in answer:</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 print (keywords[</a:t>
            </a:r>
            <a:r>
              <a:rPr lang="en-IN" sz="4400" kern="1200" dirty="0" err="1">
                <a:solidFill>
                  <a:srgbClr val="FFFFFF"/>
                </a:solidFill>
                <a:effectLst/>
                <a:latin typeface="Times New Roman" panose="02020603050405020304" pitchFamily="18" charset="0"/>
                <a:cs typeface="Times New Roman" panose="02020603050405020304" pitchFamily="18" charset="0"/>
              </a:rPr>
              <a:t>i</a:t>
            </a:r>
            <a:r>
              <a:rPr lang="en-IN" sz="4400" kern="1200" dirty="0">
                <a:solidFill>
                  <a:srgbClr val="FFFFFF"/>
                </a:solidFill>
                <a:effectLst/>
                <a:latin typeface="Times New Roman" panose="02020603050405020304" pitchFamily="18" charset="0"/>
                <a:cs typeface="Times New Roman" panose="02020603050405020304" pitchFamily="18" charset="0"/>
              </a:rPr>
              <a:t>])</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count = count + 1</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 k = 0</a:t>
            </a:r>
            <a:endParaRPr lang="en-IN" sz="4400" kern="1200" dirty="0">
              <a:solidFill>
                <a:srgbClr val="FFFFFF"/>
              </a:solidFill>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US" sz="4400" kern="1200" dirty="0">
                <a:solidFill>
                  <a:srgbClr val="FFFFFF"/>
                </a:solidFill>
                <a:effectLst/>
                <a:latin typeface="Times New Roman" panose="02020603050405020304" pitchFamily="18" charset="0"/>
                <a:cs typeface="Times New Roman" panose="02020603050405020304" pitchFamily="18" charset="0"/>
              </a:rPr>
              <a:t># if count == </a:t>
            </a:r>
            <a:r>
              <a:rPr lang="en-US" sz="4400" kern="1200" dirty="0" err="1">
                <a:solidFill>
                  <a:srgbClr val="FFFFFF"/>
                </a:solidFill>
                <a:effectLst/>
                <a:latin typeface="Times New Roman" panose="02020603050405020304" pitchFamily="18" charset="0"/>
                <a:cs typeface="Times New Roman" panose="02020603050405020304" pitchFamily="18" charset="0"/>
              </a:rPr>
              <a:t>keywords_count</a:t>
            </a:r>
            <a:r>
              <a:rPr lang="en-US" sz="4400" kern="1200" dirty="0">
                <a:solidFill>
                  <a:srgbClr val="FFFFFF"/>
                </a:solidFill>
                <a:effectLst/>
                <a:latin typeface="Times New Roman" panose="02020603050405020304" pitchFamily="18" charset="0"/>
                <a:cs typeface="Times New Roman" panose="02020603050405020304" pitchFamily="18" charset="0"/>
              </a:rPr>
              <a:t>:</a:t>
            </a:r>
            <a:endParaRPr lang="en-US" sz="4400" kern="1200" dirty="0">
              <a:solidFill>
                <a:srgbClr val="FFFFFF"/>
              </a:solidFill>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US" sz="4400" kern="1200" dirty="0">
                <a:solidFill>
                  <a:srgbClr val="FFFFFF"/>
                </a:solidFill>
                <a:effectLst/>
                <a:latin typeface="Times New Roman" panose="02020603050405020304" pitchFamily="18" charset="0"/>
                <a:cs typeface="Times New Roman" panose="02020603050405020304" pitchFamily="18" charset="0"/>
              </a:rPr>
              <a:t>    #     k = 1</a:t>
            </a:r>
            <a:endParaRPr lang="en-US" sz="4400" kern="1200" dirty="0">
              <a:solidFill>
                <a:srgbClr val="FFFFFF"/>
              </a:solidFill>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US" sz="4400" kern="1200" dirty="0">
                <a:solidFill>
                  <a:srgbClr val="FFFFFF"/>
                </a:solidFill>
                <a:effectLst/>
                <a:latin typeface="Times New Roman" panose="02020603050405020304" pitchFamily="18" charset="0"/>
                <a:cs typeface="Times New Roman" panose="02020603050405020304" pitchFamily="18" charset="0"/>
              </a:rPr>
              <a:t>    # </a:t>
            </a:r>
            <a:r>
              <a:rPr lang="en-US" sz="4400" kern="1200" dirty="0" err="1">
                <a:solidFill>
                  <a:srgbClr val="FFFFFF"/>
                </a:solidFill>
                <a:effectLst/>
                <a:latin typeface="Times New Roman" panose="02020603050405020304" pitchFamily="18" charset="0"/>
                <a:cs typeface="Times New Roman" panose="02020603050405020304" pitchFamily="18" charset="0"/>
              </a:rPr>
              <a:t>elif</a:t>
            </a:r>
            <a:r>
              <a:rPr lang="en-US" sz="4400" kern="1200" dirty="0">
                <a:solidFill>
                  <a:srgbClr val="FFFFFF"/>
                </a:solidFill>
                <a:effectLst/>
                <a:latin typeface="Times New Roman" panose="02020603050405020304" pitchFamily="18" charset="0"/>
                <a:cs typeface="Times New Roman" panose="02020603050405020304" pitchFamily="18" charset="0"/>
              </a:rPr>
              <a:t> count == (</a:t>
            </a:r>
            <a:r>
              <a:rPr lang="en-US" sz="4400" kern="1200" dirty="0" err="1">
                <a:solidFill>
                  <a:srgbClr val="FFFFFF"/>
                </a:solidFill>
                <a:effectLst/>
                <a:latin typeface="Times New Roman" panose="02020603050405020304" pitchFamily="18" charset="0"/>
                <a:cs typeface="Times New Roman" panose="02020603050405020304" pitchFamily="18" charset="0"/>
              </a:rPr>
              <a:t>keywords_count</a:t>
            </a:r>
            <a:r>
              <a:rPr lang="en-US" sz="4400" kern="1200" dirty="0">
                <a:solidFill>
                  <a:srgbClr val="FFFFFF"/>
                </a:solidFill>
                <a:effectLst/>
                <a:latin typeface="Times New Roman" panose="02020603050405020304" pitchFamily="18" charset="0"/>
                <a:cs typeface="Times New Roman" panose="02020603050405020304" pitchFamily="18" charset="0"/>
              </a:rPr>
              <a:t> - 1):</a:t>
            </a:r>
            <a:endParaRPr lang="en-US" sz="4400" kern="1200" dirty="0">
              <a:solidFill>
                <a:srgbClr val="FFFFFF"/>
              </a:solidFill>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US" sz="4400" kern="1200" dirty="0">
                <a:solidFill>
                  <a:srgbClr val="FFFFFF"/>
                </a:solidFill>
                <a:effectLst/>
                <a:latin typeface="Times New Roman" panose="02020603050405020304" pitchFamily="18" charset="0"/>
                <a:cs typeface="Times New Roman" panose="02020603050405020304" pitchFamily="18" charset="0"/>
              </a:rPr>
              <a:t>    #     k = 2</a:t>
            </a:r>
            <a:endParaRPr lang="en-IN" sz="4400" kern="1200" dirty="0">
              <a:solidFill>
                <a:srgbClr val="FFFFFF"/>
              </a:solidFill>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k = </a:t>
            </a:r>
            <a:r>
              <a:rPr lang="en-IN" sz="4400" kern="1200" dirty="0" err="1">
                <a:solidFill>
                  <a:srgbClr val="FFFFFF"/>
                </a:solidFill>
                <a:effectLst/>
                <a:latin typeface="Times New Roman" panose="02020603050405020304" pitchFamily="18" charset="0"/>
                <a:cs typeface="Times New Roman" panose="02020603050405020304" pitchFamily="18" charset="0"/>
              </a:rPr>
              <a:t>keywordVal.givKeywordsValue</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model_answer</a:t>
            </a:r>
            <a:r>
              <a:rPr lang="en-IN" sz="4400" kern="1200" dirty="0">
                <a:solidFill>
                  <a:srgbClr val="FFFFFF"/>
                </a:solidFill>
                <a:effectLst/>
                <a:latin typeface="Times New Roman" panose="02020603050405020304" pitchFamily="18" charset="0"/>
                <a:cs typeface="Times New Roman" panose="02020603050405020304" pitchFamily="18" charset="0"/>
              </a:rPr>
              <a:t>, answer)</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err="1">
                <a:solidFill>
                  <a:srgbClr val="FFFFFF"/>
                </a:solidFill>
                <a:effectLst/>
                <a:latin typeface="Times New Roman" panose="02020603050405020304" pitchFamily="18" charset="0"/>
                <a:cs typeface="Times New Roman" panose="02020603050405020304" pitchFamily="18" charset="0"/>
              </a:rPr>
              <a:t>req</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requests.get</a:t>
            </a:r>
            <a:r>
              <a:rPr lang="en-IN" sz="4400" kern="1200" dirty="0">
                <a:solidFill>
                  <a:srgbClr val="FFFFFF"/>
                </a:solidFill>
                <a:effectLst/>
                <a:latin typeface="Times New Roman" panose="02020603050405020304" pitchFamily="18" charset="0"/>
                <a:cs typeface="Times New Roman" panose="02020603050405020304" pitchFamily="18" charset="0"/>
              </a:rPr>
              <a:t>("https://api.textgears.com/</a:t>
            </a:r>
            <a:r>
              <a:rPr lang="en-IN" sz="4400" kern="1200" dirty="0" err="1">
                <a:solidFill>
                  <a:srgbClr val="FFFFFF"/>
                </a:solidFill>
                <a:effectLst/>
                <a:latin typeface="Times New Roman" panose="02020603050405020304" pitchFamily="18" charset="0"/>
                <a:cs typeface="Times New Roman" panose="02020603050405020304" pitchFamily="18" charset="0"/>
              </a:rPr>
              <a:t>check.php?text</a:t>
            </a:r>
            <a:r>
              <a:rPr lang="en-IN" sz="4400" kern="1200" dirty="0">
                <a:solidFill>
                  <a:srgbClr val="FFFFFF"/>
                </a:solidFill>
                <a:effectLst/>
                <a:latin typeface="Times New Roman" panose="02020603050405020304" pitchFamily="18" charset="0"/>
                <a:cs typeface="Times New Roman" panose="02020603050405020304" pitchFamily="18" charset="0"/>
              </a:rPr>
              <a:t>=" + answer + "&amp;key=JmcxHCCPZ7jfXLF6")</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400" kern="1200" dirty="0">
                <a:solidFill>
                  <a:srgbClr val="FFFFFF"/>
                </a:solidFill>
                <a:effectLst/>
                <a:latin typeface="Times New Roman" panose="02020603050405020304" pitchFamily="18" charset="0"/>
                <a:cs typeface="Times New Roman" panose="02020603050405020304" pitchFamily="18" charset="0"/>
              </a:rPr>
              <a:t>    </a:t>
            </a:r>
            <a:r>
              <a:rPr lang="en-IN" sz="4400" kern="1200" dirty="0" err="1">
                <a:solidFill>
                  <a:srgbClr val="FFFFFF"/>
                </a:solidFill>
                <a:effectLst/>
                <a:latin typeface="Times New Roman" panose="02020603050405020304" pitchFamily="18" charset="0"/>
                <a:cs typeface="Times New Roman" panose="02020603050405020304" pitchFamily="18" charset="0"/>
              </a:rPr>
              <a:t>no_of_errors</a:t>
            </a:r>
            <a:r>
              <a:rPr lang="en-IN" sz="4400" kern="1200" dirty="0">
                <a:solidFill>
                  <a:srgbClr val="FFFFFF"/>
                </a:solidFill>
                <a:effectLst/>
                <a:latin typeface="Times New Roman" panose="02020603050405020304" pitchFamily="18" charset="0"/>
                <a:cs typeface="Times New Roman" panose="02020603050405020304" pitchFamily="18" charset="0"/>
              </a:rPr>
              <a:t> = </a:t>
            </a:r>
            <a:r>
              <a:rPr lang="en-IN" sz="4400" kern="1200" dirty="0" err="1">
                <a:solidFill>
                  <a:srgbClr val="FFFFFF"/>
                </a:solidFill>
                <a:effectLst/>
                <a:latin typeface="Times New Roman" panose="02020603050405020304" pitchFamily="18" charset="0"/>
                <a:cs typeface="Times New Roman" panose="02020603050405020304" pitchFamily="18" charset="0"/>
              </a:rPr>
              <a:t>len</a:t>
            </a:r>
            <a:r>
              <a:rPr lang="en-IN" sz="4400" kern="1200" dirty="0">
                <a:solidFill>
                  <a:srgbClr val="FFFFFF"/>
                </a:solidFill>
                <a:effectLst/>
                <a:latin typeface="Times New Roman" panose="02020603050405020304" pitchFamily="18" charset="0"/>
                <a:cs typeface="Times New Roman" panose="02020603050405020304" pitchFamily="18" charset="0"/>
              </a:rPr>
              <a:t>(</a:t>
            </a:r>
            <a:r>
              <a:rPr lang="en-IN" sz="4400" kern="1200" dirty="0" err="1">
                <a:solidFill>
                  <a:srgbClr val="FFFFFF"/>
                </a:solidFill>
                <a:effectLst/>
                <a:latin typeface="Times New Roman" panose="02020603050405020304" pitchFamily="18" charset="0"/>
                <a:cs typeface="Times New Roman" panose="02020603050405020304" pitchFamily="18" charset="0"/>
              </a:rPr>
              <a:t>req.json</a:t>
            </a:r>
            <a:r>
              <a:rPr lang="en-IN" sz="4400" kern="1200" dirty="0">
                <a:solidFill>
                  <a:srgbClr val="FFFFFF"/>
                </a:solidFill>
                <a:effectLst/>
                <a:latin typeface="Times New Roman" panose="02020603050405020304" pitchFamily="18" charset="0"/>
                <a:cs typeface="Times New Roman" panose="02020603050405020304" pitchFamily="18" charset="0"/>
              </a:rPr>
              <a:t>()['errors'])</a:t>
            </a:r>
            <a:endParaRPr lang="en-IN" sz="44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endParaRPr lang="en-IN" sz="4400" dirty="0">
              <a:effectLst/>
              <a:latin typeface="Times New Roman" panose="02020603050405020304" pitchFamily="18" charset="0"/>
              <a:cs typeface="Times New Roman" panose="02020603050405020304" pitchFamily="18" charset="0"/>
            </a:endParaRPr>
          </a:p>
        </p:txBody>
      </p:sp>
      <p:sp>
        <p:nvSpPr>
          <p:cNvPr id="19" name="Text Placeholder 18"/>
          <p:cNvSpPr>
            <a:spLocks noGrp="1"/>
          </p:cNvSpPr>
          <p:nvPr>
            <p:ph type="body" sz="half" idx="17"/>
          </p:nvPr>
        </p:nvSpPr>
        <p:spPr>
          <a:xfrm>
            <a:off x="8336281" y="1697195"/>
            <a:ext cx="3456432" cy="3314132"/>
          </a:xfrm>
        </p:spPr>
        <p:txBody>
          <a:bodyPr>
            <a:normAutofit fontScale="25000" lnSpcReduction="20000"/>
          </a:bodyPr>
          <a:lstStyle/>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cs typeface="Times New Roman" panose="02020603050405020304" pitchFamily="18" charset="0"/>
              </a:rPr>
              <a:t> if </a:t>
            </a:r>
            <a:r>
              <a:rPr lang="en-IN" sz="4800" kern="1200" dirty="0" err="1">
                <a:solidFill>
                  <a:srgbClr val="FFFFFF"/>
                </a:solidFill>
                <a:effectLst/>
                <a:latin typeface="Times New Roman" panose="02020603050405020304" pitchFamily="18" charset="0"/>
                <a:cs typeface="Times New Roman" panose="02020603050405020304" pitchFamily="18" charset="0"/>
              </a:rPr>
              <a:t>no_of_errors</a:t>
            </a:r>
            <a:r>
              <a:rPr lang="en-IN" sz="4800" kern="1200" dirty="0">
                <a:solidFill>
                  <a:srgbClr val="FFFFFF"/>
                </a:solidFill>
                <a:effectLst/>
                <a:latin typeface="Times New Roman" panose="02020603050405020304" pitchFamily="18" charset="0"/>
                <a:cs typeface="Times New Roman" panose="02020603050405020304" pitchFamily="18" charset="0"/>
              </a:rPr>
              <a:t> &gt; 5 or k == 6:</a:t>
            </a:r>
            <a:endParaRPr lang="en-IN" sz="4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cs typeface="Times New Roman" panose="02020603050405020304" pitchFamily="18" charset="0"/>
              </a:rPr>
              <a:t>        g = 0</a:t>
            </a:r>
            <a:endParaRPr lang="en-IN" sz="4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cs typeface="Times New Roman" panose="02020603050405020304" pitchFamily="18" charset="0"/>
              </a:rPr>
              <a:t>    else:</a:t>
            </a:r>
            <a:endParaRPr lang="en-IN" sz="4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cs typeface="Times New Roman" panose="02020603050405020304" pitchFamily="18" charset="0"/>
              </a:rPr>
              <a:t>        g = 1</a:t>
            </a:r>
            <a:endParaRPr lang="en-IN" sz="4800" kern="1200" dirty="0">
              <a:solidFill>
                <a:srgbClr val="FFFFFF"/>
              </a:solidFill>
              <a:effectLst/>
              <a:latin typeface="Times New Roman" panose="02020603050405020304" pitchFamily="18" charset="0"/>
              <a:ea typeface="+mn-ea"/>
              <a:cs typeface="Times New Roman" panose="02020603050405020304" pitchFamily="18" charset="0"/>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print("fuzz1 ratio: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fuzz.ratio</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model_answer</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 answer))</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q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math.ceil</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fuzz.token_set_ratio</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model_answer</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 answer) * 6 / 100)</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print("Keywords : ", k)</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print("Grammar  : ", g)</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print("QST      : ", q)</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predicted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nav_test.predict</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(k, g, q)</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 Mathematical model-&gt;</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 predicted / 10</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 what?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out_of</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result = predicted * </a:t>
            </a:r>
            <a:r>
              <a:rPr lang="en-IN" sz="4800" kern="1200" dirty="0" err="1">
                <a:solidFill>
                  <a:srgbClr val="FFFFFF"/>
                </a:solidFill>
                <a:effectLst/>
                <a:latin typeface="Times New Roman" panose="02020603050405020304" pitchFamily="18" charset="0"/>
                <a:ea typeface="+mn-ea"/>
                <a:cs typeface="Times New Roman" panose="02020603050405020304" pitchFamily="18" charset="0"/>
              </a:rPr>
              <a:t>out_of</a:t>
            </a:r>
            <a:r>
              <a:rPr lang="en-IN" sz="4800" kern="1200" dirty="0">
                <a:solidFill>
                  <a:srgbClr val="FFFFFF"/>
                </a:solidFill>
                <a:effectLst/>
                <a:latin typeface="Times New Roman" panose="02020603050405020304" pitchFamily="18" charset="0"/>
                <a:ea typeface="+mn-ea"/>
                <a:cs typeface="Times New Roman" panose="02020603050405020304" pitchFamily="18" charset="0"/>
              </a:rPr>
              <a:t> / 10</a:t>
            </a:r>
            <a:endParaRPr lang="en-IN" sz="4800" dirty="0">
              <a:effectLst/>
            </a:endParaRPr>
          </a:p>
          <a:p>
            <a:pPr marL="0" indent="0" algn="l" rtl="0" eaLnBrk="1" latinLnBrk="0" hangingPunct="1">
              <a:lnSpc>
                <a:spcPct val="90000"/>
              </a:lnSpc>
              <a:spcBef>
                <a:spcPts val="1000"/>
              </a:spcBef>
              <a:spcAft>
                <a:spcPts val="0"/>
              </a:spcAft>
            </a:pPr>
            <a:r>
              <a:rPr lang="en-IN" sz="4800" kern="1200" dirty="0">
                <a:solidFill>
                  <a:srgbClr val="FFFFFF"/>
                </a:solidFill>
                <a:effectLst/>
                <a:latin typeface="Times New Roman" panose="02020603050405020304" pitchFamily="18" charset="0"/>
                <a:ea typeface="+mn-ea"/>
                <a:cs typeface="Times New Roman" panose="02020603050405020304" pitchFamily="18" charset="0"/>
              </a:rPr>
              <a:t>    return result[0]</a:t>
            </a:r>
            <a:endParaRPr lang="en-IN" sz="4800" kern="1200" dirty="0">
              <a:solidFill>
                <a:srgbClr val="FFFFFF"/>
              </a:solidFill>
              <a:effectLst/>
              <a:latin typeface="Times New Roman" panose="02020603050405020304" pitchFamily="18" charset="0"/>
              <a:ea typeface="+mn-ea"/>
              <a:cs typeface="Times New Roman" panose="02020603050405020304" pitchFamily="18" charset="0"/>
            </a:endParaRPr>
          </a:p>
          <a:p>
            <a:pPr marL="0" indent="0" algn="l" rtl="0" eaLnBrk="1" latinLnBrk="0" hangingPunct="1">
              <a:lnSpc>
                <a:spcPct val="90000"/>
              </a:lnSpc>
              <a:spcBef>
                <a:spcPts val="1000"/>
              </a:spcBef>
              <a:spcAft>
                <a:spcPts val="0"/>
              </a:spcAft>
            </a:pPr>
            <a:endParaRPr 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794853"/>
            <a:ext cx="8610600" cy="1135547"/>
          </a:xfrm>
        </p:spPr>
        <p:txBody>
          <a:bodyPr>
            <a:normAutofit fontScale="90000"/>
          </a:bodyPr>
          <a:lstStyle/>
          <a:p>
            <a:pPr algn="ctr"/>
            <a:br>
              <a:rPr lang="en-IN" dirty="0"/>
            </a:br>
            <a:br>
              <a:rPr lang="en-IN" dirty="0"/>
            </a:br>
            <a:br>
              <a:rPr lang="en-IN" dirty="0"/>
            </a:br>
            <a:r>
              <a:rPr lang="en-IN" dirty="0"/>
              <a:t>Sample code</a:t>
            </a:r>
            <a:br>
              <a:rPr lang="en-IN" dirty="0"/>
            </a:br>
            <a:br>
              <a:rPr lang="en-IN" sz="2200" b="1" dirty="0"/>
            </a:br>
            <a:r>
              <a:rPr lang="en-IN" sz="2200" b="1" dirty="0"/>
              <a:t>Data set collection</a:t>
            </a:r>
            <a:br>
              <a:rPr lang="en-IN" dirty="0"/>
            </a:br>
            <a:br>
              <a:rPr lang="en-IN" dirty="0"/>
            </a:br>
            <a:br>
              <a:rPr lang="en-IN" dirty="0"/>
            </a:br>
            <a:br>
              <a:rPr lang="en-IN" dirty="0"/>
            </a:br>
            <a:br>
              <a:rPr lang="en-IN" dirty="0"/>
            </a:br>
            <a:endParaRPr lang="en-IN" dirty="0"/>
          </a:p>
        </p:txBody>
      </p:sp>
      <p:sp>
        <p:nvSpPr>
          <p:cNvPr id="4" name="Content Placeholder 3"/>
          <p:cNvSpPr>
            <a:spLocks noGrp="1"/>
          </p:cNvSpPr>
          <p:nvPr>
            <p:ph sz="half" idx="2"/>
          </p:nvPr>
        </p:nvSpPr>
        <p:spPr>
          <a:xfrm>
            <a:off x="6568440" y="1645919"/>
            <a:ext cx="5334000" cy="4206241"/>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ans</a:t>
            </a:r>
            <a:r>
              <a:rPr lang="en-IN" sz="2000" dirty="0">
                <a:latin typeface="Times New Roman" panose="02020603050405020304" pitchFamily="18" charset="0"/>
                <a:cs typeface="Times New Roman" panose="02020603050405020304" pitchFamily="18" charset="0"/>
              </a:rPr>
              <a:t> = {"a1": first, "a2": second, "a3": third, "email": email}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json_object</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json.dumps</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ans</a:t>
            </a:r>
            <a:r>
              <a:rPr lang="en-IN" sz="2000" dirty="0">
                <a:latin typeface="Times New Roman" panose="02020603050405020304" pitchFamily="18" charset="0"/>
                <a:cs typeface="Times New Roman" panose="02020603050405020304" pitchFamily="18" charset="0"/>
              </a:rPr>
              <a:t>, indent=4)</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os.path.exists</a:t>
            </a:r>
            <a:r>
              <a:rPr lang="en-IN" sz="2000" dirty="0">
                <a:latin typeface="Times New Roman" panose="02020603050405020304" pitchFamily="18" charset="0"/>
                <a:cs typeface="Times New Roman" panose="02020603050405020304" pitchFamily="18" charset="0"/>
              </a:rPr>
              <a:t>("data/"+email+".</a:t>
            </a:r>
            <a:r>
              <a:rPr lang="en-IN" sz="2000" dirty="0" err="1">
                <a:latin typeface="Times New Roman" panose="02020603050405020304" pitchFamily="18" charset="0"/>
                <a:cs typeface="Times New Roman" panose="02020603050405020304" pitchFamily="18" charset="0"/>
              </a:rPr>
              <a:t>json</a:t>
            </a:r>
            <a:r>
              <a:rPr lang="en-IN" sz="2000" dirty="0">
                <a:latin typeface="Times New Roman" panose="02020603050405020304" pitchFamily="18" charset="0"/>
                <a:cs typeface="Times New Roman" panose="02020603050405020304" pitchFamily="18" charset="0"/>
              </a:rPr>
              <a:t>")==False: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with open("data/" + email + ".</a:t>
            </a:r>
            <a:r>
              <a:rPr lang="en-IN" sz="2000" dirty="0" err="1">
                <a:latin typeface="Times New Roman" panose="02020603050405020304" pitchFamily="18" charset="0"/>
                <a:cs typeface="Times New Roman" panose="02020603050405020304" pitchFamily="18" charset="0"/>
              </a:rPr>
              <a:t>json</a:t>
            </a:r>
            <a:r>
              <a:rPr lang="en-IN" sz="2000" dirty="0">
                <a:latin typeface="Times New Roman" panose="02020603050405020304" pitchFamily="18" charset="0"/>
                <a:cs typeface="Times New Roman" panose="02020603050405020304" pitchFamily="18" charset="0"/>
              </a:rPr>
              <a:t>", "w")as </a:t>
            </a:r>
            <a:r>
              <a:rPr lang="en-IN" sz="2000" dirty="0" err="1">
                <a:latin typeface="Times New Roman" panose="02020603050405020304" pitchFamily="18" charset="0"/>
                <a:cs typeface="Times New Roman" panose="02020603050405020304" pitchFamily="18" charset="0"/>
              </a:rPr>
              <a:t>outfile</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outfile.write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json_object</a:t>
            </a: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render_template</a:t>
            </a:r>
            <a:r>
              <a:rPr lang="en-IN" sz="2000" dirty="0">
                <a:latin typeface="Times New Roman" panose="02020603050405020304" pitchFamily="18" charset="0"/>
                <a:cs typeface="Times New Roman" panose="02020603050405020304" pitchFamily="18" charset="0"/>
              </a:rPr>
              <a:t>('Exam_end.html')        else: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render_template</a:t>
            </a:r>
            <a:r>
              <a:rPr lang="en-IN" sz="2000" dirty="0">
                <a:latin typeface="Times New Roman" panose="02020603050405020304" pitchFamily="18" charset="0"/>
                <a:cs typeface="Times New Roman" panose="02020603050405020304" pitchFamily="18" charset="0"/>
              </a:rPr>
              <a:t>('exist_student.html’)</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if _name_ == '_main_’:</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app.run</a:t>
            </a:r>
            <a:r>
              <a:rPr lang="en-IN" sz="2000" dirty="0">
                <a:latin typeface="Times New Roman" panose="02020603050405020304" pitchFamily="18" charset="0"/>
                <a:cs typeface="Times New Roman" panose="02020603050405020304" pitchFamily="18" charset="0"/>
              </a:rPr>
              <a:t>()</a:t>
            </a:r>
            <a:endParaRPr lang="en-IN" sz="2000" dirty="0"/>
          </a:p>
        </p:txBody>
      </p:sp>
      <p:sp>
        <p:nvSpPr>
          <p:cNvPr id="6" name="Content Placeholder 5"/>
          <p:cNvSpPr>
            <a:spLocks noGrp="1"/>
          </p:cNvSpPr>
          <p:nvPr>
            <p:ph sz="half" idx="1"/>
          </p:nvPr>
        </p:nvSpPr>
        <p:spPr>
          <a:xfrm>
            <a:off x="441960" y="1290319"/>
            <a:ext cx="5334000" cy="4024125"/>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from flask import Flask, </a:t>
            </a:r>
            <a:r>
              <a:rPr lang="en-IN" sz="2000" dirty="0" err="1">
                <a:latin typeface="Times New Roman" panose="02020603050405020304" pitchFamily="18" charset="0"/>
                <a:cs typeface="Times New Roman" panose="02020603050405020304" pitchFamily="18" charset="0"/>
              </a:rPr>
              <a:t>render_template</a:t>
            </a:r>
            <a:r>
              <a:rPr lang="en-IN" sz="2000" dirty="0">
                <a:latin typeface="Times New Roman" panose="02020603050405020304" pitchFamily="18" charset="0"/>
                <a:cs typeface="Times New Roman" panose="02020603050405020304" pitchFamily="18" charset="0"/>
              </a:rPr>
              <a:t>, request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json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import </a:t>
            </a:r>
            <a:r>
              <a:rPr lang="en-IN" sz="2000" dirty="0" err="1">
                <a:latin typeface="Times New Roman" panose="02020603050405020304" pitchFamily="18" charset="0"/>
                <a:cs typeface="Times New Roman" panose="02020603050405020304" pitchFamily="18" charset="0"/>
              </a:rPr>
              <a:t>os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app = Flask(_name_)email =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hlinkClick r:id="rId1"/>
              </a:rPr>
              <a:t>"null"@</a:t>
            </a:r>
            <a:r>
              <a:rPr lang="en-IN" sz="2000" dirty="0" err="1">
                <a:latin typeface="Times New Roman" panose="02020603050405020304" pitchFamily="18" charset="0"/>
                <a:cs typeface="Times New Roman" panose="02020603050405020304" pitchFamily="18" charset="0"/>
                <a:hlinkClick r:id="rId1"/>
              </a:rPr>
              <a:t>app.route</a:t>
            </a:r>
            <a:r>
              <a:rPr lang="en-IN" sz="2000" dirty="0">
                <a:latin typeface="Times New Roman" panose="02020603050405020304" pitchFamily="18" charset="0"/>
                <a:cs typeface="Times New Roman" panose="02020603050405020304" pitchFamily="18" charset="0"/>
                <a:hlinkClick r:id="rId1"/>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def </a:t>
            </a:r>
            <a:r>
              <a:rPr lang="en-IN" sz="2000" dirty="0" err="1">
                <a:latin typeface="Times New Roman" panose="02020603050405020304" pitchFamily="18" charset="0"/>
                <a:cs typeface="Times New Roman" panose="02020603050405020304" pitchFamily="18" charset="0"/>
              </a:rPr>
              <a:t>Base_qstn_paper_set</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returnrender_template</a:t>
            </a:r>
            <a:r>
              <a:rPr lang="en-IN" sz="2000" dirty="0">
                <a:latin typeface="Times New Roman" panose="02020603050405020304" pitchFamily="18" charset="0"/>
                <a:cs typeface="Times New Roman" panose="02020603050405020304" pitchFamily="18" charset="0"/>
              </a:rPr>
              <a:t>('first.html’)</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@app.route('/foo', methods=['POST', 'GET’])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def foo():</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request.method</a:t>
            </a:r>
            <a:r>
              <a:rPr lang="en-IN" sz="2000" dirty="0">
                <a:latin typeface="Times New Roman" panose="02020603050405020304" pitchFamily="18" charset="0"/>
                <a:cs typeface="Times New Roman" panose="02020603050405020304" pitchFamily="18" charset="0"/>
              </a:rPr>
              <a:t> == 'POST’: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first = </a:t>
            </a:r>
            <a:r>
              <a:rPr lang="en-IN" sz="2000" dirty="0" err="1">
                <a:latin typeface="Times New Roman" panose="02020603050405020304" pitchFamily="18" charset="0"/>
                <a:cs typeface="Times New Roman" panose="02020603050405020304" pitchFamily="18" charset="0"/>
              </a:rPr>
              <a:t>request.form</a:t>
            </a:r>
            <a:r>
              <a:rPr lang="en-IN" sz="2000" dirty="0">
                <a:latin typeface="Times New Roman" panose="02020603050405020304" pitchFamily="18" charset="0"/>
                <a:cs typeface="Times New Roman" panose="02020603050405020304" pitchFamily="18" charset="0"/>
              </a:rPr>
              <a:t>['first’]</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second = </a:t>
            </a:r>
            <a:r>
              <a:rPr lang="en-IN" sz="2000" dirty="0" err="1">
                <a:latin typeface="Times New Roman" panose="02020603050405020304" pitchFamily="18" charset="0"/>
                <a:cs typeface="Times New Roman" panose="02020603050405020304" pitchFamily="18" charset="0"/>
              </a:rPr>
              <a:t>request.form</a:t>
            </a:r>
            <a:r>
              <a:rPr lang="en-IN" sz="2000" dirty="0">
                <a:latin typeface="Times New Roman" panose="02020603050405020304" pitchFamily="18" charset="0"/>
                <a:cs typeface="Times New Roman" panose="02020603050405020304" pitchFamily="18" charset="0"/>
              </a:rPr>
              <a:t>['second’]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third = </a:t>
            </a:r>
            <a:r>
              <a:rPr lang="en-IN" sz="2000" dirty="0" err="1">
                <a:latin typeface="Times New Roman" panose="02020603050405020304" pitchFamily="18" charset="0"/>
                <a:cs typeface="Times New Roman" panose="02020603050405020304" pitchFamily="18" charset="0"/>
              </a:rPr>
              <a:t>request.form</a:t>
            </a:r>
            <a:r>
              <a:rPr lang="en-IN" sz="2000" dirty="0">
                <a:latin typeface="Times New Roman" panose="02020603050405020304" pitchFamily="18" charset="0"/>
                <a:cs typeface="Times New Roman" panose="02020603050405020304" pitchFamily="18" charset="0"/>
              </a:rPr>
              <a:t>['third’]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email = </a:t>
            </a:r>
            <a:r>
              <a:rPr lang="en-IN" sz="2000" dirty="0" err="1">
                <a:latin typeface="Times New Roman" panose="02020603050405020304" pitchFamily="18" charset="0"/>
                <a:cs typeface="Times New Roman" panose="02020603050405020304" pitchFamily="18" charset="0"/>
              </a:rPr>
              <a:t>request.form</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emailID</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418725"/>
            <a:ext cx="8610599" cy="1303867"/>
          </a:xfrm>
        </p:spPr>
        <p:txBody>
          <a:bodyPr/>
          <a:lstStyle/>
          <a:p>
            <a:pPr algn="ctr"/>
            <a:r>
              <a:rPr lang="en-IN" dirty="0">
                <a:latin typeface="Times New Roman" panose="02020603050405020304" pitchFamily="18" charset="0"/>
                <a:cs typeface="Times New Roman" panose="02020603050405020304" pitchFamily="18" charset="0"/>
              </a:rPr>
              <a:t>Sample code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idx="1"/>
          </p:nvPr>
        </p:nvSpPr>
        <p:spPr>
          <a:xfrm>
            <a:off x="639064" y="1203956"/>
            <a:ext cx="3456432" cy="617320"/>
          </a:xfrm>
        </p:spPr>
        <p:txBody>
          <a:bodyPr/>
          <a:lstStyle/>
          <a:p>
            <a:r>
              <a:rPr lang="en-IN" dirty="0">
                <a:latin typeface="Times New Roman" panose="02020603050405020304" pitchFamily="18" charset="0"/>
                <a:cs typeface="Times New Roman" panose="02020603050405020304" pitchFamily="18" charset="0"/>
              </a:rPr>
              <a:t>Cosine similarity</a:t>
            </a:r>
            <a:endParaRPr lang="en-IN" dirty="0">
              <a:latin typeface="Times New Roman" panose="02020603050405020304" pitchFamily="18" charset="0"/>
              <a:cs typeface="Times New Roman" panose="02020603050405020304" pitchFamily="18" charset="0"/>
            </a:endParaRPr>
          </a:p>
        </p:txBody>
      </p:sp>
      <p:sp>
        <p:nvSpPr>
          <p:cNvPr id="13" name="Text Placeholder 12"/>
          <p:cNvSpPr>
            <a:spLocks noGrp="1"/>
          </p:cNvSpPr>
          <p:nvPr>
            <p:ph type="body" sz="half" idx="15"/>
          </p:nvPr>
        </p:nvSpPr>
        <p:spPr>
          <a:xfrm>
            <a:off x="543560" y="1821277"/>
            <a:ext cx="3456432" cy="3314132"/>
          </a:xfrm>
        </p:spPr>
        <p:txBody>
          <a:bodyPr>
            <a:noAutofit/>
          </a:bodyPr>
          <a:lstStyle/>
          <a:p>
            <a:r>
              <a:rPr lang="en-IN" dirty="0">
                <a:latin typeface="Times New Roman" panose="02020603050405020304" pitchFamily="18" charset="0"/>
                <a:cs typeface="Times New Roman" panose="02020603050405020304" pitchFamily="18" charset="0"/>
              </a:rPr>
              <a:t>import re, math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collections import Counter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fuzzywuzzy.fuzz</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WORD = </a:t>
            </a:r>
            <a:r>
              <a:rPr lang="en-IN" dirty="0" err="1">
                <a:latin typeface="Times New Roman" panose="02020603050405020304" pitchFamily="18" charset="0"/>
                <a:cs typeface="Times New Roman" panose="02020603050405020304" pitchFamily="18" charset="0"/>
              </a:rPr>
              <a:t>re.compile</a:t>
            </a:r>
            <a:r>
              <a:rPr lang="en-IN" dirty="0">
                <a:latin typeface="Times New Roman" panose="02020603050405020304" pitchFamily="18" charset="0"/>
                <a:cs typeface="Times New Roman" panose="02020603050405020304" pitchFamily="18" charset="0"/>
              </a:rPr>
              <a:t>(r'\w+')</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get_cosine</a:t>
            </a:r>
            <a:r>
              <a:rPr lang="en-IN" dirty="0">
                <a:latin typeface="Times New Roman" panose="02020603050405020304" pitchFamily="18" charset="0"/>
                <a:cs typeface="Times New Roman" panose="02020603050405020304" pitchFamily="18" charset="0"/>
              </a:rPr>
              <a:t>(vec1, vec2):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intersection = set(vec1.keys()) &amp; set(vec2.keys())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numerator = sum([vec1[x] * vec2[x] for x in intersection])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sum1 = sum([vec1[x] ** 2 for x in vec1.keys()])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sum2 = sum([vec2[x] ** 2 for x in vec2.keys()])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denominator = </a:t>
            </a:r>
            <a:r>
              <a:rPr lang="en-IN" dirty="0" err="1">
                <a:latin typeface="Times New Roman" panose="02020603050405020304" pitchFamily="18" charset="0"/>
                <a:cs typeface="Times New Roman" panose="02020603050405020304" pitchFamily="18" charset="0"/>
              </a:rPr>
              <a:t>math.sqrt</a:t>
            </a:r>
            <a:r>
              <a:rPr lang="en-IN" dirty="0">
                <a:latin typeface="Times New Roman" panose="02020603050405020304" pitchFamily="18" charset="0"/>
                <a:cs typeface="Times New Roman" panose="02020603050405020304" pitchFamily="18" charset="0"/>
              </a:rPr>
              <a:t>(sum1) * </a:t>
            </a:r>
            <a:r>
              <a:rPr lang="en-IN" dirty="0" err="1">
                <a:latin typeface="Times New Roman" panose="02020603050405020304" pitchFamily="18" charset="0"/>
                <a:cs typeface="Times New Roman" panose="02020603050405020304" pitchFamily="18" charset="0"/>
              </a:rPr>
              <a:t>math.sqrt</a:t>
            </a:r>
            <a:r>
              <a:rPr lang="en-IN" dirty="0">
                <a:latin typeface="Times New Roman" panose="02020603050405020304" pitchFamily="18" charset="0"/>
                <a:cs typeface="Times New Roman" panose="02020603050405020304" pitchFamily="18" charset="0"/>
              </a:rPr>
              <a:t>(sum2)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if not denominator: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return 0.0</a:t>
            </a:r>
            <a:endParaRPr lang="en-IN"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half" idx="16"/>
          </p:nvPr>
        </p:nvSpPr>
        <p:spPr>
          <a:xfrm>
            <a:off x="4367784" y="1722349"/>
            <a:ext cx="3456432" cy="3314618"/>
          </a:xfrm>
        </p:spPr>
        <p:txBody>
          <a:bodyPr>
            <a:noAutofit/>
          </a:bodyPr>
          <a:lstStyle/>
          <a:p>
            <a:r>
              <a:rPr lang="en-IN" dirty="0">
                <a:latin typeface="Times New Roman" panose="02020603050405020304" pitchFamily="18" charset="0"/>
                <a:cs typeface="Times New Roman" panose="02020603050405020304" pitchFamily="18" charset="0"/>
              </a:rPr>
              <a:t> else: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return float(numerator) / denominator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text_to_vector</a:t>
            </a:r>
            <a:r>
              <a:rPr lang="en-IN" dirty="0">
                <a:latin typeface="Times New Roman" panose="02020603050405020304" pitchFamily="18" charset="0"/>
                <a:cs typeface="Times New Roman" panose="02020603050405020304" pitchFamily="18" charset="0"/>
              </a:rPr>
              <a:t>(text):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words = </a:t>
            </a:r>
            <a:r>
              <a:rPr lang="en-IN" dirty="0" err="1">
                <a:latin typeface="Times New Roman" panose="02020603050405020304" pitchFamily="18" charset="0"/>
                <a:cs typeface="Times New Roman" panose="02020603050405020304" pitchFamily="18" charset="0"/>
              </a:rPr>
              <a:t>WORD.findall</a:t>
            </a:r>
            <a:r>
              <a:rPr lang="en-IN" dirty="0">
                <a:latin typeface="Times New Roman" panose="02020603050405020304" pitchFamily="18" charset="0"/>
                <a:cs typeface="Times New Roman" panose="02020603050405020304" pitchFamily="18" charset="0"/>
              </a:rPr>
              <a:t>(text)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return Counter(words)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givKeywordsValue</a:t>
            </a:r>
            <a:r>
              <a:rPr lang="en-IN" dirty="0">
                <a:latin typeface="Times New Roman" panose="02020603050405020304" pitchFamily="18" charset="0"/>
                <a:cs typeface="Times New Roman" panose="02020603050405020304" pitchFamily="18" charset="0"/>
              </a:rPr>
              <a:t>(text1, text2):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vector1 = </a:t>
            </a:r>
            <a:r>
              <a:rPr lang="en-IN" dirty="0" err="1">
                <a:latin typeface="Times New Roman" panose="02020603050405020304" pitchFamily="18" charset="0"/>
                <a:cs typeface="Times New Roman" panose="02020603050405020304" pitchFamily="18" charset="0"/>
              </a:rPr>
              <a:t>text_to_vector</a:t>
            </a:r>
            <a:r>
              <a:rPr lang="en-IN" dirty="0">
                <a:latin typeface="Times New Roman" panose="02020603050405020304" pitchFamily="18" charset="0"/>
                <a:cs typeface="Times New Roman" panose="02020603050405020304" pitchFamily="18" charset="0"/>
              </a:rPr>
              <a:t>(text1)</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vector2 = </a:t>
            </a:r>
            <a:r>
              <a:rPr lang="en-IN" dirty="0" err="1">
                <a:latin typeface="Times New Roman" panose="02020603050405020304" pitchFamily="18" charset="0"/>
                <a:cs typeface="Times New Roman" panose="02020603050405020304" pitchFamily="18" charset="0"/>
              </a:rPr>
              <a:t>text_to_vector</a:t>
            </a:r>
            <a:r>
              <a:rPr lang="en-IN" dirty="0">
                <a:latin typeface="Times New Roman" panose="02020603050405020304" pitchFamily="18" charset="0"/>
                <a:cs typeface="Times New Roman" panose="02020603050405020304" pitchFamily="18" charset="0"/>
              </a:rPr>
              <a:t>(text2)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cosine = round(</a:t>
            </a:r>
            <a:r>
              <a:rPr lang="en-IN" dirty="0" err="1">
                <a:latin typeface="Times New Roman" panose="02020603050405020304" pitchFamily="18" charset="0"/>
                <a:cs typeface="Times New Roman" panose="02020603050405020304" pitchFamily="18" charset="0"/>
              </a:rPr>
              <a:t>get_cosine</a:t>
            </a:r>
            <a:r>
              <a:rPr lang="en-IN" dirty="0">
                <a:latin typeface="Times New Roman" panose="02020603050405020304" pitchFamily="18" charset="0"/>
                <a:cs typeface="Times New Roman" panose="02020603050405020304" pitchFamily="18" charset="0"/>
              </a:rPr>
              <a:t>(vector1, vector2),2)*100</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kval</a:t>
            </a:r>
            <a:r>
              <a:rPr lang="en-IN" dirty="0">
                <a:latin typeface="Times New Roman" panose="02020603050405020304" pitchFamily="18" charset="0"/>
                <a:cs typeface="Times New Roman" panose="02020603050405020304" pitchFamily="18" charset="0"/>
              </a:rPr>
              <a:t> = 0</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if cosine &gt; 90:</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kval</a:t>
            </a:r>
            <a:r>
              <a:rPr lang="en-IN" dirty="0">
                <a:latin typeface="Times New Roman" panose="02020603050405020304" pitchFamily="18" charset="0"/>
                <a:cs typeface="Times New Roman" panose="02020603050405020304" pitchFamily="18" charset="0"/>
              </a:rPr>
              <a:t> = 1</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cosine &gt; 80:</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kval</a:t>
            </a:r>
            <a:r>
              <a:rPr lang="en-IN" dirty="0">
                <a:latin typeface="Times New Roman" panose="02020603050405020304" pitchFamily="18" charset="0"/>
                <a:cs typeface="Times New Roman" panose="02020603050405020304" pitchFamily="18" charset="0"/>
              </a:rPr>
              <a:t> = 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5" name="Text Placeholder 14"/>
          <p:cNvSpPr>
            <a:spLocks noGrp="1"/>
          </p:cNvSpPr>
          <p:nvPr>
            <p:ph type="body" sz="half" idx="17"/>
          </p:nvPr>
        </p:nvSpPr>
        <p:spPr>
          <a:xfrm>
            <a:off x="8368283" y="1722592"/>
            <a:ext cx="3456432" cy="3314132"/>
          </a:xfrm>
        </p:spPr>
        <p:txBody>
          <a:bodyPr>
            <a:normAutofit/>
          </a:bodyPr>
          <a:lstStyle/>
          <a:p>
            <a:pPr marL="0" indent="0" algn="l" rtl="0" eaLnBrk="1" latinLnBrk="0" hangingPunct="1">
              <a:lnSpc>
                <a:spcPct val="90000"/>
              </a:lnSpc>
              <a:spcBef>
                <a:spcPts val="1000"/>
              </a:spcBef>
              <a:spcAft>
                <a:spcPts val="0"/>
              </a:spcAft>
            </a:pPr>
            <a:r>
              <a:rPr lang="en-IN" kern="1200" dirty="0" err="1">
                <a:solidFill>
                  <a:srgbClr val="FFFFFF"/>
                </a:solidFill>
                <a:effectLst/>
                <a:latin typeface="Times New Roman" panose="02020603050405020304" pitchFamily="18" charset="0"/>
                <a:cs typeface="Times New Roman" panose="02020603050405020304" pitchFamily="18" charset="0"/>
              </a:rPr>
              <a:t>elif</a:t>
            </a:r>
            <a:r>
              <a:rPr lang="en-IN" kern="1200" dirty="0">
                <a:solidFill>
                  <a:srgbClr val="FFFFFF"/>
                </a:solidFill>
                <a:effectLst/>
                <a:latin typeface="Times New Roman" panose="02020603050405020304" pitchFamily="18" charset="0"/>
                <a:cs typeface="Times New Roman" panose="02020603050405020304" pitchFamily="18" charset="0"/>
              </a:rPr>
              <a:t> cosine &gt; 60:</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kval</a:t>
            </a:r>
            <a:r>
              <a:rPr lang="en-IN" kern="1200" dirty="0">
                <a:solidFill>
                  <a:srgbClr val="FFFFFF"/>
                </a:solidFill>
                <a:effectLst/>
                <a:latin typeface="Times New Roman" panose="02020603050405020304" pitchFamily="18" charset="0"/>
                <a:cs typeface="Times New Roman" panose="02020603050405020304" pitchFamily="18" charset="0"/>
              </a:rPr>
              <a:t> = 3</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elif</a:t>
            </a:r>
            <a:r>
              <a:rPr lang="en-IN" kern="1200" dirty="0">
                <a:solidFill>
                  <a:srgbClr val="FFFFFF"/>
                </a:solidFill>
                <a:effectLst/>
                <a:latin typeface="Times New Roman" panose="02020603050405020304" pitchFamily="18" charset="0"/>
                <a:cs typeface="Times New Roman" panose="02020603050405020304" pitchFamily="18" charset="0"/>
              </a:rPr>
              <a:t> cosine &gt; 40:</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kval</a:t>
            </a:r>
            <a:r>
              <a:rPr lang="en-IN" kern="1200" dirty="0">
                <a:solidFill>
                  <a:srgbClr val="FFFFFF"/>
                </a:solidFill>
                <a:effectLst/>
                <a:latin typeface="Times New Roman" panose="02020603050405020304" pitchFamily="18" charset="0"/>
                <a:cs typeface="Times New Roman" panose="02020603050405020304" pitchFamily="18" charset="0"/>
              </a:rPr>
              <a:t> = 4</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elif</a:t>
            </a:r>
            <a:r>
              <a:rPr lang="en-IN" kern="1200" dirty="0">
                <a:solidFill>
                  <a:srgbClr val="FFFFFF"/>
                </a:solidFill>
                <a:effectLst/>
                <a:latin typeface="Times New Roman" panose="02020603050405020304" pitchFamily="18" charset="0"/>
                <a:cs typeface="Times New Roman" panose="02020603050405020304" pitchFamily="18" charset="0"/>
              </a:rPr>
              <a:t> cosine &gt; 20:</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kval</a:t>
            </a:r>
            <a:r>
              <a:rPr lang="en-IN" kern="1200" dirty="0">
                <a:solidFill>
                  <a:srgbClr val="FFFFFF"/>
                </a:solidFill>
                <a:effectLst/>
                <a:latin typeface="Times New Roman" panose="02020603050405020304" pitchFamily="18" charset="0"/>
                <a:cs typeface="Times New Roman" panose="02020603050405020304" pitchFamily="18" charset="0"/>
              </a:rPr>
              <a:t> = 5</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else:</a:t>
            </a:r>
            <a:endParaRPr lang="en-IN" dirty="0">
              <a:effectLst/>
              <a:latin typeface="Times New Roman" panose="02020603050405020304" pitchFamily="18" charset="0"/>
              <a:cs typeface="Times New Roman" panose="02020603050405020304" pitchFamily="18" charset="0"/>
            </a:endParaRPr>
          </a:p>
          <a:p>
            <a:pPr marL="0" indent="0" algn="l" rtl="0" eaLnBrk="1" latinLnBrk="0" hangingPunct="1">
              <a:lnSpc>
                <a:spcPct val="90000"/>
              </a:lnSpc>
              <a:spcBef>
                <a:spcPts val="1000"/>
              </a:spcBef>
              <a:spcAft>
                <a:spcPts val="0"/>
              </a:spcAft>
            </a:pPr>
            <a:r>
              <a:rPr lang="en-IN" kern="1200" dirty="0">
                <a:solidFill>
                  <a:srgbClr val="FFFFFF"/>
                </a:solidFill>
                <a:effectLst/>
                <a:latin typeface="Times New Roman" panose="02020603050405020304" pitchFamily="18" charset="0"/>
                <a:cs typeface="Times New Roman" panose="02020603050405020304" pitchFamily="18" charset="0"/>
              </a:rPr>
              <a:t>        </a:t>
            </a:r>
            <a:r>
              <a:rPr lang="en-IN" kern="1200" dirty="0" err="1">
                <a:solidFill>
                  <a:srgbClr val="FFFFFF"/>
                </a:solidFill>
                <a:effectLst/>
                <a:latin typeface="Times New Roman" panose="02020603050405020304" pitchFamily="18" charset="0"/>
                <a:cs typeface="Times New Roman" panose="02020603050405020304" pitchFamily="18" charset="0"/>
              </a:rPr>
              <a:t>kval</a:t>
            </a:r>
            <a:r>
              <a:rPr lang="en-IN" kern="1200" dirty="0">
                <a:solidFill>
                  <a:srgbClr val="FFFFFF"/>
                </a:solidFill>
                <a:effectLst/>
                <a:latin typeface="Times New Roman" panose="02020603050405020304" pitchFamily="18" charset="0"/>
                <a:cs typeface="Times New Roman" panose="02020603050405020304" pitchFamily="18" charset="0"/>
              </a:rPr>
              <a:t> = 6</a:t>
            </a:r>
            <a:endParaRPr lang="en-IN" dirty="0">
              <a:effectLst/>
              <a:latin typeface="Times New Roman" panose="02020603050405020304" pitchFamily="18" charset="0"/>
              <a:cs typeface="Times New Roman" panose="02020603050405020304" pitchFamily="18" charset="0"/>
            </a:endParaRPr>
          </a:p>
          <a:p>
            <a:r>
              <a:rPr lang="en-IN" kern="1200" dirty="0">
                <a:solidFill>
                  <a:srgbClr val="FFFFFF"/>
                </a:solidFill>
                <a:effectLst/>
                <a:latin typeface="Times New Roman" panose="02020603050405020304" pitchFamily="18" charset="0"/>
                <a:cs typeface="Times New Roman" panose="02020603050405020304" pitchFamily="18" charset="0"/>
              </a:rPr>
              <a:t>    return </a:t>
            </a:r>
            <a:r>
              <a:rPr lang="en-IN" kern="1200" dirty="0" err="1">
                <a:solidFill>
                  <a:srgbClr val="FFFFFF"/>
                </a:solidFill>
                <a:effectLst/>
                <a:latin typeface="Times New Roman" panose="02020603050405020304" pitchFamily="18" charset="0"/>
                <a:cs typeface="Times New Roman" panose="02020603050405020304" pitchFamily="18" charset="0"/>
              </a:rPr>
              <a:t>kval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2122805" y="-167"/>
            <a:ext cx="8610600" cy="129302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4000" b="1" dirty="0">
                <a:latin typeface="Times New Roman" panose="02020603050405020304"/>
                <a:ea typeface="Times New Roman" panose="02020603050405020304"/>
                <a:cs typeface="Times New Roman" panose="02020603050405020304"/>
                <a:sym typeface="Times New Roman" panose="02020603050405020304"/>
              </a:rPr>
              <a:t>Contents</a:t>
            </a:r>
            <a:endParaRPr sz="40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20"/>
          <p:cNvSpPr txBox="1">
            <a:spLocks noGrp="1"/>
          </p:cNvSpPr>
          <p:nvPr>
            <p:ph sz="half" idx="1"/>
          </p:nvPr>
        </p:nvSpPr>
        <p:spPr>
          <a:xfrm>
            <a:off x="-624205" y="61277"/>
            <a:ext cx="9601200" cy="901065"/>
          </a:xfrm>
          <a:prstGeom prst="rect">
            <a:avLst/>
          </a:prstGeom>
          <a:noFill/>
          <a:ln>
            <a:noFill/>
          </a:ln>
        </p:spPr>
        <p:txBody>
          <a:bodyPr spcFirstLastPara="1" wrap="square" lIns="91425" tIns="45700" rIns="91425" bIns="45700" anchor="t" anchorCtr="0">
            <a:spAutoFit/>
          </a:bodyPr>
          <a:lstStyle/>
          <a:p>
            <a:pPr marL="285750" lvl="0" indent="-285750" algn="l" rtl="0">
              <a:lnSpc>
                <a:spcPct val="100000"/>
              </a:lnSpc>
              <a:spcBef>
                <a:spcPts val="1045"/>
              </a:spcBef>
              <a:spcAft>
                <a:spcPts val="0"/>
              </a:spcAft>
              <a:buSzPts val="2760"/>
              <a:buFont typeface="Arial" panose="020B0604020202020204"/>
              <a:buNone/>
            </a:pPr>
            <a:endParaRPr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1045"/>
              </a:spcBef>
              <a:spcAft>
                <a:spcPts val="0"/>
              </a:spcAft>
              <a:buSzPts val="2760"/>
              <a:buFont typeface="Arial" panose="020B0604020202020204"/>
              <a:buNone/>
            </a:pPr>
            <a:endParaRPr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1387475" y="1587500"/>
            <a:ext cx="8777605" cy="4765040"/>
          </a:xfrm>
        </p:spPr>
        <p:txBody>
          <a:bodyPr>
            <a:noAutofit/>
          </a:bodyPr>
          <a:p>
            <a:pPr marL="328295" lvl="0" indent="-285750" algn="l" rtl="0">
              <a:lnSpc>
                <a:spcPct val="100000"/>
              </a:lnSpc>
              <a:spcBef>
                <a:spcPts val="1080"/>
              </a:spcBef>
              <a:spcAft>
                <a:spcPts val="0"/>
              </a:spcAft>
              <a:buSzPts val="2990"/>
              <a:buFont typeface="Wingdings" panose="05000000000000000000" charset="0"/>
              <a:buChar char="Ø"/>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Abstract                                                 </a:t>
            </a:r>
            <a:endParaRPr sz="1400" dirty="0">
              <a:latin typeface="Times New Roman" panose="02020603050405020304" pitchFamily="18" charset="0"/>
              <a:cs typeface="Times New Roman" panose="02020603050405020304" pitchFamily="18" charset="0"/>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Existing System</a:t>
            </a:r>
            <a:endParaRPr sz="1400" dirty="0">
              <a:latin typeface="Times New Roman" panose="02020603050405020304" pitchFamily="18" charset="0"/>
              <a:cs typeface="Times New Roman" panose="02020603050405020304" pitchFamily="18" charset="0"/>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Disadvantages</a:t>
            </a:r>
            <a:endParaRPr sz="1400" dirty="0">
              <a:latin typeface="Times New Roman" panose="02020603050405020304" pitchFamily="18" charset="0"/>
              <a:cs typeface="Times New Roman" panose="02020603050405020304" pitchFamily="18" charset="0"/>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System</a:t>
            </a:r>
            <a:endParaRPr sz="1400" dirty="0">
              <a:latin typeface="Times New Roman" panose="02020603050405020304" pitchFamily="18" charset="0"/>
              <a:cs typeface="Times New Roman" panose="02020603050405020304" pitchFamily="18" charset="0"/>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Advantages</a:t>
            </a:r>
            <a:endParaRPr sz="1400" dirty="0">
              <a:latin typeface="Times New Roman" panose="02020603050405020304" pitchFamily="18" charset="0"/>
              <a:cs typeface="Times New Roman" panose="02020603050405020304" pitchFamily="18" charset="0"/>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Hardware Requirements</a:t>
            </a:r>
            <a:endParaRPr sz="1400" dirty="0">
              <a:latin typeface="Times New Roman" panose="02020603050405020304" pitchFamily="18" charset="0"/>
              <a:cs typeface="Times New Roman" panose="02020603050405020304" pitchFamily="18" charset="0"/>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Software Requirements</a:t>
            </a:r>
            <a:endPar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System Architecture </a:t>
            </a:r>
            <a:endPar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Project modules</a:t>
            </a:r>
            <a:endPar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UML Diagrams</a:t>
            </a:r>
            <a:endPar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Data Flow Diagram</a:t>
            </a:r>
            <a:endPar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Sample Code</a:t>
            </a:r>
            <a:endPar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43205" algn="l" rtl="0">
              <a:lnSpc>
                <a:spcPct val="100000"/>
              </a:lnSpc>
              <a:spcBef>
                <a:spcPts val="1080"/>
              </a:spcBef>
              <a:spcAft>
                <a:spcPts val="0"/>
              </a:spcAft>
              <a:buSzPts val="2990"/>
              <a:buFont typeface="Noto Sans Symbols"/>
              <a:buChar char="⮚"/>
            </a:pPr>
            <a:r>
              <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Screenshots</a:t>
            </a:r>
            <a:endParaRPr lang="en-IN" sz="1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43205" algn="l" rtl="0">
              <a:lnSpc>
                <a:spcPct val="100000"/>
              </a:lnSpc>
              <a:spcBef>
                <a:spcPts val="1080"/>
              </a:spcBef>
              <a:spcAft>
                <a:spcPts val="0"/>
              </a:spcAft>
              <a:buSzPts val="2990"/>
              <a:buFont typeface="Noto Sans Symbols"/>
              <a:buChar char="⮚"/>
            </a:pPr>
            <a:r>
              <a:rPr lang="en-US" sz="1400">
                <a:latin typeface="Times New Roman" panose="02020603050405020304" pitchFamily="18" charset="0"/>
                <a:cs typeface="Times New Roman" panose="02020603050405020304" pitchFamily="18" charset="0"/>
              </a:rPr>
              <a:t>Future Enanchments</a:t>
            </a:r>
            <a:endParaRPr lang="en-US" sz="1400">
              <a:latin typeface="Times New Roman" panose="02020603050405020304" pitchFamily="18" charset="0"/>
              <a:cs typeface="Times New Roman" panose="02020603050405020304" pitchFamily="18" charset="0"/>
            </a:endParaRPr>
          </a:p>
          <a:p>
            <a:pPr marL="285750" lvl="0" indent="-243205" algn="l" rtl="0">
              <a:lnSpc>
                <a:spcPct val="100000"/>
              </a:lnSpc>
              <a:spcBef>
                <a:spcPts val="1080"/>
              </a:spcBef>
              <a:spcAft>
                <a:spcPts val="0"/>
              </a:spcAft>
              <a:buSzPts val="2990"/>
              <a:buFont typeface="Noto Sans Symbols"/>
              <a:buChar char="⮚"/>
            </a:pPr>
            <a:r>
              <a:rPr lang="en-US" sz="1400">
                <a:latin typeface="Times New Roman" panose="02020603050405020304" pitchFamily="18" charset="0"/>
                <a:cs typeface="Times New Roman" panose="02020603050405020304" pitchFamily="18" charset="0"/>
              </a:rPr>
              <a:t>Conclusion</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996440" y="246931"/>
            <a:ext cx="8610600" cy="1293028"/>
          </a:xfrm>
        </p:spPr>
        <p:txBody>
          <a:bodyPr/>
          <a:lstStyle/>
          <a:p>
            <a:pPr algn="ctr"/>
            <a:r>
              <a:rPr lang="en-IN" dirty="0"/>
              <a:t>Screen shots</a:t>
            </a:r>
            <a:endParaRPr lang="en-IN" dirty="0"/>
          </a:p>
        </p:txBody>
      </p:sp>
      <p:pic>
        <p:nvPicPr>
          <p:cNvPr id="11" name="Picture 10"/>
          <p:cNvPicPr>
            <a:picLocks noChangeAspect="1"/>
          </p:cNvPicPr>
          <p:nvPr/>
        </p:nvPicPr>
        <p:blipFill>
          <a:blip r:embed="rId1"/>
          <a:stretch>
            <a:fillRect/>
          </a:stretch>
        </p:blipFill>
        <p:spPr>
          <a:xfrm>
            <a:off x="229566" y="1717040"/>
            <a:ext cx="5114594" cy="4995196"/>
          </a:xfrm>
          <a:prstGeom prst="rect">
            <a:avLst/>
          </a:prstGeom>
        </p:spPr>
      </p:pic>
      <p:pic>
        <p:nvPicPr>
          <p:cNvPr id="15" name="Picture 14"/>
          <p:cNvPicPr>
            <a:picLocks noChangeAspect="1"/>
          </p:cNvPicPr>
          <p:nvPr/>
        </p:nvPicPr>
        <p:blipFill rotWithShape="1">
          <a:blip r:embed="rId2"/>
          <a:srcRect l="29251" t="85630" r="30083" b="6370"/>
          <a:stretch>
            <a:fillRect/>
          </a:stretch>
        </p:blipFill>
        <p:spPr>
          <a:xfrm>
            <a:off x="6096000" y="2032000"/>
            <a:ext cx="3921760" cy="1293028"/>
          </a:xfrm>
          <a:prstGeom prst="rect">
            <a:avLst/>
          </a:prstGeom>
        </p:spPr>
      </p:pic>
      <p:pic>
        <p:nvPicPr>
          <p:cNvPr id="3" name="Picture 2"/>
          <p:cNvPicPr>
            <a:picLocks noChangeAspect="1"/>
          </p:cNvPicPr>
          <p:nvPr/>
        </p:nvPicPr>
        <p:blipFill>
          <a:blip r:embed="rId3"/>
          <a:stretch>
            <a:fillRect/>
          </a:stretch>
        </p:blipFill>
        <p:spPr>
          <a:xfrm>
            <a:off x="6113780" y="4145280"/>
            <a:ext cx="4314825" cy="1819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future enhancement</a:t>
            </a:r>
            <a:endParaRPr lang="en-IN" dirty="0"/>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This model can be updated to evaluate answers written in other language and mathematical expression whereas the current approach is only limited to one language and only supports text.</a:t>
            </a:r>
            <a:endParaRPr lang="en-US" sz="1800" dirty="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the future, a system can be developed to evaluate diagrams as well as tables, an inbuilt system can also be made to type and make diagrams to shift examinations from handwritten paper based to completely online and also integrate compiler to support </a:t>
            </a:r>
            <a:r>
              <a:rPr lang="en-US" sz="1800">
                <a:effectLst/>
                <a:latin typeface="Times New Roman" panose="02020603050405020304" pitchFamily="18" charset="0"/>
                <a:ea typeface="Times New Roman" panose="02020603050405020304" pitchFamily="18" charset="0"/>
              </a:rPr>
              <a:t>programming language</a:t>
            </a:r>
            <a:endParaRPr lang="en-US" sz="180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2"/>
          <p:cNvSpPr txBox="1"/>
          <p:nvPr/>
        </p:nvSpPr>
        <p:spPr>
          <a:xfrm>
            <a:off x="742200" y="2431827"/>
            <a:ext cx="10707600" cy="3970277"/>
          </a:xfrm>
          <a:prstGeom prst="rect">
            <a:avLst/>
          </a:prstGeom>
          <a:noFill/>
          <a:ln>
            <a:noFill/>
          </a:ln>
        </p:spPr>
        <p:txBody>
          <a:bodyPr spcFirstLastPara="1" wrap="square" lIns="91425" tIns="45700" rIns="91425" bIns="45700" anchor="t" anchorCtr="0">
            <a:spAutoFit/>
          </a:bodyPr>
          <a:lstStyle/>
          <a:p>
            <a:pPr marL="457200" lvl="0" indent="-381000" algn="just">
              <a:buClr>
                <a:schemeClr val="accent1"/>
              </a:buClr>
              <a:buSzPts val="2400"/>
              <a:buFont typeface="Times New Roman" panose="02020603050405020304"/>
              <a:buChar char="➢"/>
            </a:pPr>
            <a:r>
              <a:rPr lang="en-US" sz="2800" dirty="0">
                <a:latin typeface="Times New Roman" panose="02020603050405020304" pitchFamily="18" charset="0"/>
                <a:cs typeface="Times New Roman" panose="02020603050405020304" pitchFamily="18" charset="0"/>
              </a:rPr>
              <a:t>In this Model for Evaluating Subjective Answers using AI project, the system which have been proposed shows that there are various different techniques for the evaluation of subjective answer sheets. </a:t>
            </a:r>
            <a:endParaRPr lang="en-US" sz="2800" dirty="0">
              <a:latin typeface="Times New Roman" panose="02020603050405020304" pitchFamily="18" charset="0"/>
              <a:cs typeface="Times New Roman" panose="02020603050405020304" pitchFamily="18" charset="0"/>
            </a:endParaRPr>
          </a:p>
          <a:p>
            <a:pPr marL="457200" lvl="0" indent="-381000" algn="just">
              <a:buClr>
                <a:schemeClr val="accent1"/>
              </a:buClr>
              <a:buSzPts val="2400"/>
              <a:buFont typeface="Times New Roman" panose="02020603050405020304"/>
              <a:buChar char="➢"/>
            </a:pPr>
            <a:endParaRPr lang="en-US" sz="2800" dirty="0">
              <a:latin typeface="Times New Roman" panose="02020603050405020304" pitchFamily="18" charset="0"/>
              <a:cs typeface="Times New Roman" panose="02020603050405020304" pitchFamily="18" charset="0"/>
            </a:endParaRPr>
          </a:p>
          <a:p>
            <a:pPr marL="457200" lvl="0" indent="-381000" algn="just">
              <a:buClr>
                <a:schemeClr val="accent1"/>
              </a:buClr>
              <a:buSzPts val="2400"/>
              <a:buFont typeface="Times New Roman" panose="02020603050405020304"/>
              <a:buChar char="➢"/>
            </a:pPr>
            <a:r>
              <a:rPr lang="en-US" sz="2800" dirty="0">
                <a:latin typeface="Times New Roman" panose="02020603050405020304" pitchFamily="18" charset="0"/>
                <a:cs typeface="Times New Roman" panose="02020603050405020304" pitchFamily="18" charset="0"/>
              </a:rPr>
              <a:t>This Model is a systematic and reliable system which eases the role of evaluators and provides faster and more efficient outputs. </a:t>
            </a:r>
            <a:endParaRPr lang="en-US" sz="2800" dirty="0">
              <a:latin typeface="Times New Roman" panose="02020603050405020304" pitchFamily="18" charset="0"/>
              <a:cs typeface="Times New Roman" panose="02020603050405020304" pitchFamily="18" charset="0"/>
            </a:endParaRPr>
          </a:p>
          <a:p>
            <a:pPr marL="457200" lvl="0" indent="-381000" algn="just">
              <a:buClr>
                <a:schemeClr val="accent1"/>
              </a:buClr>
              <a:buSzPts val="2400"/>
              <a:buFont typeface="Times New Roman" panose="02020603050405020304"/>
              <a:buChar char="➢"/>
            </a:pPr>
            <a:endParaRPr lang="en-US" sz="2800" dirty="0">
              <a:latin typeface="Times New Roman" panose="02020603050405020304" pitchFamily="18" charset="0"/>
              <a:cs typeface="Times New Roman" panose="02020603050405020304" pitchFamily="18" charset="0"/>
            </a:endParaRPr>
          </a:p>
          <a:p>
            <a:pPr marL="457200" lvl="0" indent="-381000" algn="just">
              <a:buClr>
                <a:schemeClr val="accent1"/>
              </a:buClr>
              <a:buSzPts val="2400"/>
              <a:buFont typeface="Times New Roman" panose="02020603050405020304"/>
              <a:buChar char="➢"/>
            </a:pPr>
            <a:r>
              <a:rPr lang="en-US" sz="2800" dirty="0">
                <a:latin typeface="Times New Roman" panose="02020603050405020304" pitchFamily="18" charset="0"/>
                <a:cs typeface="Times New Roman" panose="02020603050405020304" pitchFamily="18" charset="0"/>
              </a:rPr>
              <a:t>This system offers a reliable, robust, and obvious short response time result </a:t>
            </a:r>
            <a:endParaRPr lang="en-US" sz="2800" dirty="0">
              <a:latin typeface="Times New Roman" panose="02020603050405020304" pitchFamily="18" charset="0"/>
              <a:cs typeface="Times New Roman" panose="02020603050405020304" pitchFamily="18" charset="0"/>
            </a:endParaRPr>
          </a:p>
        </p:txBody>
      </p:sp>
      <p:sp>
        <p:nvSpPr>
          <p:cNvPr id="266" name="Google Shape;266;p32"/>
          <p:cNvSpPr txBox="1">
            <a:spLocks noGrp="1"/>
          </p:cNvSpPr>
          <p:nvPr>
            <p:ph type="title"/>
          </p:nvPr>
        </p:nvSpPr>
        <p:spPr>
          <a:xfrm>
            <a:off x="1444150" y="784338"/>
            <a:ext cx="9601200" cy="1303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4000" b="1" dirty="0">
                <a:latin typeface="Times New Roman" panose="02020603050405020304"/>
                <a:ea typeface="Times New Roman" panose="02020603050405020304"/>
                <a:cs typeface="Times New Roman" panose="02020603050405020304"/>
                <a:sym typeface="Times New Roman" panose="02020603050405020304"/>
              </a:rPr>
              <a:t>Conclusion</a:t>
            </a:r>
            <a:endParaRPr sz="4000" b="1"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idx="4294967295"/>
          </p:nvPr>
        </p:nvSpPr>
        <p:spPr>
          <a:xfrm>
            <a:off x="0" y="1435100"/>
            <a:ext cx="9955213" cy="45243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8000" i="1" dirty="0">
                <a:latin typeface="Times New Roman" panose="02020603050405020304"/>
                <a:ea typeface="Times New Roman" panose="02020603050405020304"/>
                <a:cs typeface="Times New Roman" panose="02020603050405020304"/>
                <a:sym typeface="Times New Roman" panose="02020603050405020304"/>
              </a:rPr>
              <a:t>       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21"/>
          <p:cNvSpPr txBox="1">
            <a:spLocks noGrp="1"/>
          </p:cNvSpPr>
          <p:nvPr>
            <p:ph type="title"/>
          </p:nvPr>
        </p:nvSpPr>
        <p:spPr>
          <a:xfrm>
            <a:off x="1640156" y="624110"/>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panose="02020603050405020304"/>
                <a:ea typeface="Times New Roman" panose="02020603050405020304"/>
                <a:cs typeface="Times New Roman" panose="02020603050405020304"/>
                <a:sym typeface="Times New Roman" panose="02020603050405020304"/>
              </a:rPr>
              <a:t>ABSTRACT</a:t>
            </a:r>
            <a:endParaRPr dirty="0"/>
          </a:p>
        </p:txBody>
      </p:sp>
      <p:sp>
        <p:nvSpPr>
          <p:cNvPr id="193" name="Google Shape;193;p21"/>
          <p:cNvSpPr txBox="1">
            <a:spLocks noGrp="1"/>
          </p:cNvSpPr>
          <p:nvPr>
            <p:ph idx="1"/>
          </p:nvPr>
        </p:nvSpPr>
        <p:spPr>
          <a:xfrm>
            <a:off x="1295400" y="2211186"/>
            <a:ext cx="9601200" cy="4305992"/>
          </a:xfrm>
          <a:prstGeom prst="rect">
            <a:avLst/>
          </a:prstGeom>
          <a:noFill/>
          <a:ln>
            <a:noFill/>
          </a:ln>
        </p:spPr>
        <p:txBody>
          <a:bodyPr spcFirstLastPara="1" wrap="square" lIns="91425" tIns="45700" rIns="91425" bIns="45700" anchor="t" anchorCtr="0">
            <a:normAutofit fontScale="32500" lnSpcReduction="20000"/>
          </a:bodyPr>
          <a:lstStyle/>
          <a:p>
            <a:pPr marL="0" lvl="0" indent="0" algn="just" rtl="0">
              <a:lnSpc>
                <a:spcPct val="100000"/>
              </a:lnSpc>
              <a:spcBef>
                <a:spcPts val="0"/>
              </a:spcBef>
              <a:spcAft>
                <a:spcPts val="0"/>
              </a:spcAft>
              <a:buSzPct val="115000"/>
              <a:buFont typeface="Arial" panose="020B0604020202020204"/>
              <a:buNone/>
            </a:pPr>
            <a:r>
              <a:rPr lang="en-IN" dirty="0">
                <a:solidFill>
                  <a:srgbClr val="262626"/>
                </a:solidFill>
                <a:latin typeface="Times New Roman" panose="02020603050405020304"/>
                <a:ea typeface="Times New Roman" panose="02020603050405020304"/>
                <a:cs typeface="Times New Roman" panose="02020603050405020304"/>
                <a:sym typeface="Times New Roman" panose="02020603050405020304"/>
              </a:rPr>
              <a:t> </a:t>
            </a:r>
            <a:endParaRPr dirty="0"/>
          </a:p>
          <a:p>
            <a:pPr marL="285750" lvl="0" indent="-240665" algn="just" rtl="0">
              <a:lnSpc>
                <a:spcPct val="100000"/>
              </a:lnSpc>
              <a:spcBef>
                <a:spcPts val="1080"/>
              </a:spcBef>
              <a:spcAft>
                <a:spcPts val="0"/>
              </a:spcAft>
              <a:buSzPct val="100000"/>
              <a:buFont typeface="Noto Sans Symbols"/>
              <a:buChar char="⮚"/>
            </a:pPr>
            <a:r>
              <a:rPr lang="en-US" sz="7400" dirty="0">
                <a:latin typeface="Times New Roman" panose="02020603050405020304" pitchFamily="18" charset="0"/>
                <a:cs typeface="Times New Roman" panose="02020603050405020304" pitchFamily="18" charset="0"/>
              </a:rPr>
              <a:t>Modes of evaluation can be bifurcated into two main types, namely, objective answer evaluation and subjective answer evaluation</a:t>
            </a:r>
            <a:endParaRPr lang="en-US" sz="7400" dirty="0">
              <a:latin typeface="Times New Roman" panose="02020603050405020304" pitchFamily="18" charset="0"/>
              <a:cs typeface="Times New Roman" panose="02020603050405020304" pitchFamily="18" charset="0"/>
            </a:endParaRPr>
          </a:p>
          <a:p>
            <a:pPr marL="45085" lvl="0" indent="0" algn="just" rtl="0">
              <a:lnSpc>
                <a:spcPct val="100000"/>
              </a:lnSpc>
              <a:spcBef>
                <a:spcPts val="1080"/>
              </a:spcBef>
              <a:spcAft>
                <a:spcPts val="0"/>
              </a:spcAft>
              <a:buSzPct val="100000"/>
              <a:buNone/>
            </a:pPr>
            <a:endParaRPr sz="7400" dirty="0">
              <a:latin typeface="Times New Roman" panose="02020603050405020304" pitchFamily="18" charset="0"/>
              <a:cs typeface="Times New Roman" panose="02020603050405020304" pitchFamily="18" charset="0"/>
            </a:endParaRPr>
          </a:p>
          <a:p>
            <a:pPr marL="285750" lvl="0" indent="-240665" algn="just" rtl="0">
              <a:lnSpc>
                <a:spcPct val="100000"/>
              </a:lnSpc>
              <a:spcBef>
                <a:spcPts val="1080"/>
              </a:spcBef>
              <a:spcAft>
                <a:spcPts val="0"/>
              </a:spcAft>
              <a:buSzPct val="100000"/>
              <a:buFont typeface="Noto Sans Symbols"/>
              <a:buChar char="⮚"/>
            </a:pPr>
            <a:r>
              <a:rPr lang="en-IN" sz="7400" dirty="0">
                <a:latin typeface="Times New Roman" panose="02020603050405020304"/>
                <a:ea typeface="Times New Roman" panose="02020603050405020304"/>
                <a:cs typeface="Times New Roman" panose="02020603050405020304"/>
                <a:sym typeface="Times New Roman" panose="02020603050405020304"/>
              </a:rPr>
              <a:t>In this project, we will build a framework using Artificial Intelligence approach to evaluate subjective answers </a:t>
            </a:r>
            <a:endParaRPr lang="en-IN" sz="7400" dirty="0">
              <a:latin typeface="Times New Roman" panose="02020603050405020304"/>
              <a:ea typeface="Times New Roman" panose="02020603050405020304"/>
              <a:cs typeface="Times New Roman" panose="02020603050405020304"/>
              <a:sym typeface="Times New Roman" panose="02020603050405020304"/>
            </a:endParaRPr>
          </a:p>
          <a:p>
            <a:pPr marL="45085" lvl="0" indent="0" algn="just" rtl="0">
              <a:lnSpc>
                <a:spcPct val="100000"/>
              </a:lnSpc>
              <a:spcBef>
                <a:spcPts val="1080"/>
              </a:spcBef>
              <a:spcAft>
                <a:spcPts val="0"/>
              </a:spcAft>
              <a:buSzPct val="100000"/>
              <a:buNone/>
            </a:pPr>
            <a:endParaRPr lang="en-IN" sz="8000" dirty="0">
              <a:latin typeface="Times New Roman" panose="02020603050405020304"/>
              <a:ea typeface="Times New Roman" panose="02020603050405020304"/>
              <a:cs typeface="Times New Roman" panose="02020603050405020304"/>
              <a:sym typeface="Times New Roman" panose="02020603050405020304"/>
            </a:endParaRPr>
          </a:p>
          <a:p>
            <a:pPr marL="285750" lvl="0" indent="-240665" algn="just" rtl="0">
              <a:lnSpc>
                <a:spcPct val="100000"/>
              </a:lnSpc>
              <a:spcBef>
                <a:spcPts val="1080"/>
              </a:spcBef>
              <a:spcAft>
                <a:spcPts val="0"/>
              </a:spcAft>
              <a:buSzPct val="100000"/>
              <a:buFont typeface="Noto Sans Symbols"/>
              <a:buChar char="⮚"/>
            </a:pPr>
            <a:r>
              <a:rPr lang="en-IN" sz="7400" dirty="0">
                <a:latin typeface="Times New Roman" panose="02020603050405020304"/>
                <a:ea typeface="Times New Roman" panose="02020603050405020304"/>
                <a:cs typeface="Times New Roman" panose="02020603050405020304"/>
                <a:sym typeface="Times New Roman" panose="02020603050405020304"/>
              </a:rPr>
              <a:t>The framework </a:t>
            </a:r>
            <a:r>
              <a:rPr lang="en-US" sz="7400" dirty="0">
                <a:latin typeface="Times New Roman" panose="02020603050405020304" pitchFamily="18" charset="0"/>
                <a:cs typeface="Times New Roman" panose="02020603050405020304" pitchFamily="18" charset="0"/>
              </a:rPr>
              <a:t>has come up with a reliable system based on previous work that formulates the marks scored by the student based on the sentence similarity, Jaccard similarity, and grammar of the model answer and student answer.</a:t>
            </a:r>
            <a:endParaRPr sz="7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l" rtl="0">
              <a:lnSpc>
                <a:spcPct val="100000"/>
              </a:lnSpc>
              <a:spcBef>
                <a:spcPts val="1080"/>
              </a:spcBef>
              <a:spcAft>
                <a:spcPts val="0"/>
              </a:spcAft>
              <a:buSzPct val="115000"/>
              <a:buFont typeface="Arial" panose="020B0604020202020204"/>
              <a:buNone/>
            </a:pPr>
            <a:endParaRPr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22"/>
          <p:cNvSpPr txBox="1">
            <a:spLocks noGrp="1"/>
          </p:cNvSpPr>
          <p:nvPr>
            <p:ph type="title"/>
          </p:nvPr>
        </p:nvSpPr>
        <p:spPr>
          <a:xfrm>
            <a:off x="1640156" y="584781"/>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panose="02020603050405020304"/>
                <a:ea typeface="Times New Roman" panose="02020603050405020304"/>
                <a:cs typeface="Times New Roman" panose="02020603050405020304"/>
                <a:sym typeface="Times New Roman" panose="02020603050405020304"/>
              </a:rPr>
              <a:t> EXISTING SYSTEM:</a:t>
            </a:r>
            <a:endParaRPr sz="3200" b="1" dirty="0"/>
          </a:p>
        </p:txBody>
      </p:sp>
      <p:sp>
        <p:nvSpPr>
          <p:cNvPr id="200" name="Google Shape;200;p22"/>
          <p:cNvSpPr txBox="1">
            <a:spLocks noGrp="1"/>
          </p:cNvSpPr>
          <p:nvPr>
            <p:ph idx="1"/>
          </p:nvPr>
        </p:nvSpPr>
        <p:spPr>
          <a:xfrm>
            <a:off x="1295400" y="2557477"/>
            <a:ext cx="9601200" cy="3920400"/>
          </a:xfrm>
          <a:prstGeom prst="rect">
            <a:avLst/>
          </a:prstGeom>
          <a:noFill/>
          <a:ln>
            <a:noFill/>
          </a:ln>
        </p:spPr>
        <p:txBody>
          <a:bodyPr spcFirstLastPara="1" wrap="square" lIns="91425" tIns="45700" rIns="91425" bIns="45700" anchor="t" anchorCtr="0">
            <a:normAutofit/>
          </a:bodyPr>
          <a:lstStyle/>
          <a:p>
            <a:pPr marL="0" lvl="0" indent="-175260" algn="just" rtl="0">
              <a:lnSpc>
                <a:spcPct val="100000"/>
              </a:lnSpc>
              <a:spcBef>
                <a:spcPts val="1080"/>
              </a:spcBef>
              <a:spcAft>
                <a:spcPts val="0"/>
              </a:spcAft>
              <a:buSzPts val="2760"/>
              <a:buFont typeface="Noto Sans Symbols"/>
              <a:buChar char="⮚"/>
            </a:pPr>
            <a:r>
              <a:rPr lang="en-US" sz="2400" dirty="0">
                <a:latin typeface="Times New Roman" panose="02020603050405020304" pitchFamily="18" charset="0"/>
                <a:cs typeface="Times New Roman" panose="02020603050405020304" pitchFamily="18" charset="0"/>
              </a:rPr>
              <a:t>There are many existing evaluating systems which were divided into three main phases which includes prediction of best answers for short questions </a:t>
            </a:r>
            <a:r>
              <a:rPr lang="en-US" sz="2400">
                <a:latin typeface="Times New Roman" panose="02020603050405020304" pitchFamily="18" charset="0"/>
                <a:cs typeface="Times New Roman" panose="02020603050405020304" pitchFamily="18" charset="0"/>
              </a:rPr>
              <a:t>using NLP. </a:t>
            </a:r>
            <a:endParaRPr lang="en-US" sz="2400" dirty="0">
              <a:latin typeface="Times New Roman" panose="02020603050405020304" pitchFamily="18" charset="0"/>
              <a:cs typeface="Times New Roman" panose="02020603050405020304" pitchFamily="18" charset="0"/>
            </a:endParaRPr>
          </a:p>
          <a:p>
            <a:pPr marL="0" lvl="0" indent="-175260" algn="just" rtl="0">
              <a:lnSpc>
                <a:spcPct val="100000"/>
              </a:lnSpc>
              <a:spcBef>
                <a:spcPts val="1080"/>
              </a:spcBef>
              <a:spcAft>
                <a:spcPts val="0"/>
              </a:spcAft>
              <a:buSzPts val="2760"/>
              <a:buFont typeface="Noto Sans Symbols"/>
              <a:buChar char="⮚"/>
            </a:pPr>
            <a:r>
              <a:rPr lang="en-US" sz="2400" dirty="0">
                <a:latin typeface="Times New Roman" panose="02020603050405020304" pitchFamily="18" charset="0"/>
                <a:cs typeface="Times New Roman" panose="02020603050405020304" pitchFamily="18" charset="0"/>
              </a:rPr>
              <a:t>In essay type long answer evaluation using tools and technologies such as sentence splitting, POS tagging, wordnet and tokenizing.</a:t>
            </a:r>
            <a:endParaRPr lang="en-US" sz="2400" dirty="0">
              <a:latin typeface="Times New Roman" panose="02020603050405020304" pitchFamily="18" charset="0"/>
              <a:cs typeface="Times New Roman" panose="02020603050405020304" pitchFamily="18" charset="0"/>
            </a:endParaRPr>
          </a:p>
          <a:p>
            <a:pPr marL="0" lvl="0" indent="-175260" algn="just" rtl="0">
              <a:lnSpc>
                <a:spcPct val="100000"/>
              </a:lnSpc>
              <a:spcBef>
                <a:spcPts val="1080"/>
              </a:spcBef>
              <a:spcAft>
                <a:spcPts val="0"/>
              </a:spcAft>
              <a:buSzPts val="2760"/>
              <a:buFont typeface="Noto Sans Symbols"/>
              <a:buChar char="⮚"/>
            </a:pPr>
            <a:r>
              <a:rPr lang="en-US" sz="2400" dirty="0">
                <a:latin typeface="Times New Roman" panose="02020603050405020304" pitchFamily="18" charset="0"/>
                <a:cs typeface="Times New Roman" panose="02020603050405020304" pitchFamily="18" charset="0"/>
              </a:rPr>
              <a:t> In the final phase, an approach for qualitative evaluation of structured answers using keyword analysis and sentence analysis is explained.</a:t>
            </a:r>
            <a:endParaRPr sz="2400" dirty="0">
              <a:solidFill>
                <a:srgbClr val="262626"/>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874709" y="633943"/>
            <a:ext cx="9223528"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panose="02020603050405020304"/>
                <a:ea typeface="Times New Roman" panose="02020603050405020304"/>
                <a:cs typeface="Times New Roman" panose="02020603050405020304"/>
                <a:sym typeface="Times New Roman" panose="02020603050405020304"/>
              </a:rPr>
              <a:t> DISADVANTAGES</a:t>
            </a:r>
            <a:endParaRPr dirty="0"/>
          </a:p>
        </p:txBody>
      </p:sp>
      <p:sp>
        <p:nvSpPr>
          <p:cNvPr id="207" name="Google Shape;207;p23"/>
          <p:cNvSpPr txBox="1">
            <a:spLocks noGrp="1"/>
          </p:cNvSpPr>
          <p:nvPr>
            <p:ph idx="1"/>
          </p:nvPr>
        </p:nvSpPr>
        <p:spPr>
          <a:xfrm>
            <a:off x="2028773" y="2094271"/>
            <a:ext cx="8915400" cy="4129786"/>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SzPts val="3000"/>
              <a:buFont typeface="Noto Sans Symbols"/>
              <a:buChar char="⮚"/>
            </a:pPr>
            <a:r>
              <a:rPr lang="en-US" sz="2400" dirty="0">
                <a:latin typeface="Times New Roman" panose="02020603050405020304" pitchFamily="18" charset="0"/>
                <a:cs typeface="Times New Roman" panose="02020603050405020304" pitchFamily="18" charset="0"/>
              </a:rPr>
              <a:t>The existing systems are only capable of evaluating MCQ type questions and there is a need for a system to evaluate subjective answers. </a:t>
            </a:r>
            <a:endParaRPr lang="en-US" sz="2400"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3000"/>
              <a:buNone/>
            </a:pP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85750" algn="l" rtl="0">
              <a:lnSpc>
                <a:spcPct val="100000"/>
              </a:lnSpc>
              <a:spcBef>
                <a:spcPts val="0"/>
              </a:spcBef>
              <a:spcAft>
                <a:spcPts val="0"/>
              </a:spcAft>
              <a:buSzPts val="3000"/>
              <a:buFont typeface="Noto Sans Symbols"/>
              <a:buChar char="⮚"/>
            </a:pPr>
            <a:r>
              <a:rPr lang="en-US" sz="2400" dirty="0">
                <a:latin typeface="Times New Roman" panose="02020603050405020304" pitchFamily="18" charset="0"/>
                <a:cs typeface="Times New Roman" panose="02020603050405020304" pitchFamily="18" charset="0"/>
              </a:rPr>
              <a:t>In traditional method human errors are likely to occur since evaluators have to examine numerous answer papers at every term’s end, this can result in inconsistencies in the correction</a:t>
            </a: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2400" dirty="0">
              <a:latin typeface="Times New Roman" panose="02020603050405020304" pitchFamily="18" charset="0"/>
              <a:cs typeface="Times New Roman" panose="02020603050405020304" pitchFamily="18" charset="0"/>
            </a:endParaRPr>
          </a:p>
          <a:p>
            <a:pPr marL="285750" lvl="0" indent="-285750" algn="l" rtl="0">
              <a:lnSpc>
                <a:spcPct val="100000"/>
              </a:lnSpc>
              <a:spcBef>
                <a:spcPts val="0"/>
              </a:spcBef>
              <a:spcAft>
                <a:spcPts val="0"/>
              </a:spcAft>
              <a:buSzPts val="3000"/>
              <a:buNone/>
            </a:pPr>
            <a:endParaRPr sz="2400" dirty="0">
              <a:solidFill>
                <a:srgbClr val="262626"/>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85750" algn="l" rtl="0">
              <a:lnSpc>
                <a:spcPct val="100000"/>
              </a:lnSpc>
              <a:spcBef>
                <a:spcPts val="1080"/>
              </a:spcBef>
              <a:spcAft>
                <a:spcPts val="0"/>
              </a:spcAft>
              <a:buSzPts val="3000"/>
              <a:buFont typeface="Times New Roman" panose="02020603050405020304"/>
              <a:buChar char="⮚"/>
            </a:pPr>
            <a:r>
              <a:rPr lang="en-US" sz="2400" dirty="0">
                <a:latin typeface="Times New Roman" panose="02020603050405020304" pitchFamily="18" charset="0"/>
                <a:cs typeface="Times New Roman" panose="02020603050405020304" pitchFamily="18" charset="0"/>
              </a:rPr>
              <a:t>This fails to take into account the different ways in which the same concept can be explained as it evaluates answer on a text-base only.</a:t>
            </a:r>
            <a:endParaRPr sz="2400" dirty="0">
              <a:solidFill>
                <a:srgbClr val="262626"/>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24"/>
          <p:cNvSpPr txBox="1">
            <a:spLocks noGrp="1"/>
          </p:cNvSpPr>
          <p:nvPr>
            <p:ph type="title"/>
          </p:nvPr>
        </p:nvSpPr>
        <p:spPr>
          <a:xfrm>
            <a:off x="1640156" y="683103"/>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panose="02020603050405020304"/>
                <a:ea typeface="Times New Roman" panose="02020603050405020304"/>
                <a:cs typeface="Times New Roman" panose="02020603050405020304"/>
                <a:sym typeface="Times New Roman" panose="02020603050405020304"/>
              </a:rPr>
              <a:t> PROPOSED SYSTEM</a:t>
            </a:r>
            <a:r>
              <a:rPr lang="en-IN" sz="3200" b="1" dirty="0"/>
              <a:t>         </a:t>
            </a:r>
            <a:endParaRPr dirty="0"/>
          </a:p>
        </p:txBody>
      </p:sp>
      <p:sp>
        <p:nvSpPr>
          <p:cNvPr id="212" name="Google Shape;212;p24"/>
          <p:cNvSpPr txBox="1">
            <a:spLocks noGrp="1"/>
          </p:cNvSpPr>
          <p:nvPr>
            <p:ph idx="1"/>
          </p:nvPr>
        </p:nvSpPr>
        <p:spPr>
          <a:xfrm>
            <a:off x="1295400" y="1769999"/>
            <a:ext cx="9601200" cy="4780429"/>
          </a:xfrm>
          <a:prstGeom prst="rect">
            <a:avLst/>
          </a:prstGeom>
          <a:noFill/>
          <a:ln>
            <a:noFill/>
          </a:ln>
        </p:spPr>
        <p:txBody>
          <a:bodyPr spcFirstLastPara="1" wrap="square" lIns="91425" tIns="45700" rIns="91425" bIns="45700" anchor="t" anchorCtr="0">
            <a:noAutofit/>
          </a:bodyPr>
          <a:lstStyle/>
          <a:p>
            <a:pPr marL="0" lvl="0" indent="-152400" algn="just" rtl="0">
              <a:lnSpc>
                <a:spcPct val="100000"/>
              </a:lnSpc>
              <a:spcBef>
                <a:spcPts val="1080"/>
              </a:spcBef>
              <a:spcAft>
                <a:spcPts val="0"/>
              </a:spcAft>
              <a:buSzPts val="2400"/>
              <a:buFont typeface="Noto Sans Symbols"/>
              <a:buChar char="⮚"/>
            </a:pPr>
            <a:r>
              <a:rPr lang="en-US" sz="2400" dirty="0">
                <a:latin typeface="Times New Roman" panose="02020603050405020304" pitchFamily="18" charset="0"/>
                <a:cs typeface="Times New Roman" panose="02020603050405020304" pitchFamily="18" charset="0"/>
              </a:rPr>
              <a:t>This Model comes with the opportunity of making a tedious and tiresome task in the field of education more efficient and less time consuming using Artificial Intelligence</a:t>
            </a:r>
            <a:endParaRPr lang="en-US" sz="2400" dirty="0">
              <a:latin typeface="Times New Roman" panose="02020603050405020304" pitchFamily="18" charset="0"/>
              <a:cs typeface="Times New Roman" panose="02020603050405020304" pitchFamily="18" charset="0"/>
            </a:endParaRPr>
          </a:p>
          <a:p>
            <a:pPr marL="0" lvl="0" indent="-152400" algn="just" rtl="0">
              <a:lnSpc>
                <a:spcPct val="100000"/>
              </a:lnSpc>
              <a:spcBef>
                <a:spcPts val="1080"/>
              </a:spcBef>
              <a:spcAft>
                <a:spcPts val="0"/>
              </a:spcAft>
              <a:buSzPts val="2400"/>
              <a:buFont typeface="Noto Sans Symbols"/>
              <a:buChar char="⮚"/>
            </a:pP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 this system, </a:t>
            </a:r>
            <a:r>
              <a:rPr lang="en-US" sz="2400" dirty="0">
                <a:latin typeface="Times New Roman" panose="02020603050405020304" pitchFamily="18" charset="0"/>
                <a:cs typeface="Times New Roman" panose="02020603050405020304" pitchFamily="18" charset="0"/>
              </a:rPr>
              <a:t>The input answer sheets of the student will get compared to the model answer sheet by the evaluator and will then generate the final score based on multiple parameters. </a:t>
            </a:r>
            <a:endParaRPr lang="en-US" sz="2400" dirty="0">
              <a:latin typeface="Times New Roman" panose="02020603050405020304" pitchFamily="18" charset="0"/>
              <a:cs typeface="Times New Roman" panose="02020603050405020304" pitchFamily="18" charset="0"/>
            </a:endParaRPr>
          </a:p>
          <a:p>
            <a:pPr marL="0" lvl="0" indent="-152400" algn="just" rtl="0">
              <a:lnSpc>
                <a:spcPct val="100000"/>
              </a:lnSpc>
              <a:spcBef>
                <a:spcPts val="1080"/>
              </a:spcBef>
              <a:spcAft>
                <a:spcPts val="0"/>
              </a:spcAft>
              <a:buSzPts val="2400"/>
              <a:buFont typeface="Noto Sans Symbols"/>
              <a:buChar char="⮚"/>
            </a:pPr>
            <a:r>
              <a:rPr lang="en-US" sz="2400" dirty="0">
                <a:latin typeface="Times New Roman" panose="02020603050405020304" pitchFamily="18" charset="0"/>
                <a:cs typeface="Times New Roman" panose="02020603050405020304" pitchFamily="18" charset="0"/>
              </a:rPr>
              <a:t>In this system OCR will be used to convert handwritten student answers into digital letters. Splitting the model answer and student answer into sentences and then applying Jaccard similarity, grammar checking and algorithm for sentence similarity using BERT on both the texts.</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7" name="Google Shape;227;p26"/>
          <p:cNvSpPr txBox="1">
            <a:spLocks noGrp="1"/>
          </p:cNvSpPr>
          <p:nvPr>
            <p:ph type="title"/>
          </p:nvPr>
        </p:nvSpPr>
        <p:spPr>
          <a:xfrm>
            <a:off x="1323667" y="843833"/>
            <a:ext cx="9544665" cy="132556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panose="02020603050405020304"/>
                <a:ea typeface="Times New Roman" panose="02020603050405020304"/>
                <a:cs typeface="Times New Roman" panose="02020603050405020304"/>
                <a:sym typeface="Times New Roman" panose="02020603050405020304"/>
              </a:rPr>
              <a:t>   ADVANTAGES</a:t>
            </a:r>
            <a:endParaRPr dirty="0"/>
          </a:p>
        </p:txBody>
      </p:sp>
      <p:sp>
        <p:nvSpPr>
          <p:cNvPr id="226" name="Google Shape;226;p26"/>
          <p:cNvSpPr txBox="1">
            <a:spLocks noGrp="1"/>
          </p:cNvSpPr>
          <p:nvPr>
            <p:ph idx="1"/>
          </p:nvPr>
        </p:nvSpPr>
        <p:spPr>
          <a:xfrm>
            <a:off x="1638300" y="2090738"/>
            <a:ext cx="8915400" cy="3777622"/>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SzPts val="3000"/>
              <a:buFont typeface="Noto Sans Symbols"/>
              <a:buChar char="⮚"/>
            </a:pPr>
            <a:r>
              <a:rPr lang="en-US" sz="2400" dirty="0">
                <a:latin typeface="Times New Roman" panose="02020603050405020304" pitchFamily="18" charset="0"/>
                <a:cs typeface="Times New Roman" panose="02020603050405020304" pitchFamily="18" charset="0"/>
              </a:rPr>
              <a:t>Artificial intelligence can help tackle this by not omitting human errors. </a:t>
            </a:r>
            <a:endParaRPr lang="en-US" sz="24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SzPts val="3000"/>
              <a:buNone/>
            </a:pPr>
            <a:endParaRPr lang="en-US" sz="2400" dirty="0">
              <a:latin typeface="Times New Roman" panose="02020603050405020304" pitchFamily="18" charset="0"/>
              <a:cs typeface="Times New Roman" panose="02020603050405020304" pitchFamily="18" charset="0"/>
            </a:endParaRPr>
          </a:p>
          <a:p>
            <a:pPr marL="285750" lvl="0" indent="-285750" algn="just" rtl="0">
              <a:lnSpc>
                <a:spcPct val="100000"/>
              </a:lnSpc>
              <a:spcBef>
                <a:spcPts val="0"/>
              </a:spcBef>
              <a:spcAft>
                <a:spcPts val="0"/>
              </a:spcAft>
              <a:buSzPts val="3000"/>
              <a:buFont typeface="Noto Sans Symbols"/>
              <a:buChar char="⮚"/>
            </a:pPr>
            <a:r>
              <a:rPr lang="en-US" sz="2400" dirty="0">
                <a:latin typeface="Times New Roman" panose="02020603050405020304" pitchFamily="18" charset="0"/>
                <a:cs typeface="Times New Roman" panose="02020603050405020304" pitchFamily="18" charset="0"/>
              </a:rPr>
              <a:t>It uses a weighted average of the closest to accurate techniques to provide the most optimized result. </a:t>
            </a: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1640156" y="604446"/>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panose="02020603050405020304"/>
                <a:ea typeface="Times New Roman" panose="02020603050405020304"/>
                <a:cs typeface="Times New Roman" panose="02020603050405020304"/>
                <a:sym typeface="Times New Roman" panose="02020603050405020304"/>
              </a:rPr>
              <a:t>        HARDWARE REQUIREMENTS</a:t>
            </a:r>
            <a:r>
              <a:rPr lang="en-IN" sz="3200" b="1" dirty="0"/>
              <a:t> </a:t>
            </a:r>
            <a:endParaRPr dirty="0"/>
          </a:p>
        </p:txBody>
      </p:sp>
      <p:sp>
        <p:nvSpPr>
          <p:cNvPr id="233" name="Google Shape;233;p27"/>
          <p:cNvSpPr txBox="1">
            <a:spLocks noGrp="1"/>
          </p:cNvSpPr>
          <p:nvPr>
            <p:ph idx="1"/>
          </p:nvPr>
        </p:nvSpPr>
        <p:spPr>
          <a:xfrm>
            <a:off x="3252019" y="2115902"/>
            <a:ext cx="6816213" cy="4024125"/>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SzPts val="2760"/>
              <a:buFont typeface="Noto Sans Symbols"/>
              <a:buChar char="⮚"/>
            </a:pP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System	 		 : 	i5 processor.</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85750" algn="just" rtl="0">
              <a:lnSpc>
                <a:spcPct val="150000"/>
              </a:lnSpc>
              <a:spcBef>
                <a:spcPts val="1080"/>
              </a:spcBef>
              <a:spcAft>
                <a:spcPts val="0"/>
              </a:spcAft>
              <a:buSzPts val="2760"/>
              <a:buFont typeface="Noto Sans Symbols"/>
              <a:buChar char="⮚"/>
            </a:pP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Hard Disk                            : 	100 GB.</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85750" algn="just" rtl="0">
              <a:lnSpc>
                <a:spcPct val="150000"/>
              </a:lnSpc>
              <a:spcBef>
                <a:spcPts val="1080"/>
              </a:spcBef>
              <a:spcAft>
                <a:spcPts val="0"/>
              </a:spcAft>
              <a:buSzPts val="2760"/>
              <a:buFont typeface="Noto Sans Symbols"/>
              <a:buChar char="⮚"/>
            </a:pP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Ram				 : 	4GB</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1640156" y="653606"/>
            <a:ext cx="8911687" cy="128089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sz="3200" b="1" dirty="0">
                <a:latin typeface="Times New Roman" panose="02020603050405020304"/>
                <a:ea typeface="Times New Roman" panose="02020603050405020304"/>
                <a:cs typeface="Times New Roman" panose="02020603050405020304"/>
                <a:sym typeface="Times New Roman" panose="02020603050405020304"/>
              </a:rPr>
              <a:t> SOFTWARE REQUIREMENTS</a:t>
            </a:r>
            <a:endParaRPr sz="32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39" name="Google Shape;239;p28"/>
          <p:cNvSpPr txBox="1">
            <a:spLocks noGrp="1"/>
          </p:cNvSpPr>
          <p:nvPr>
            <p:ph idx="1"/>
          </p:nvPr>
        </p:nvSpPr>
        <p:spPr>
          <a:xfrm>
            <a:off x="2117264" y="2094271"/>
            <a:ext cx="8915400" cy="3777622"/>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SzPts val="2760"/>
              <a:buFont typeface="Noto Sans Symbols"/>
              <a:buChar char="⮚"/>
            </a:pPr>
            <a:r>
              <a:rPr lang="en-IN" sz="24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Operating system 		:   </a:t>
            </a: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Windows 7 or Above.</a:t>
            </a:r>
            <a:endParaRPr sz="2400" dirty="0">
              <a:latin typeface="Times New Roman" panose="02020603050405020304" pitchFamily="18" charset="0"/>
              <a:cs typeface="Times New Roman" panose="02020603050405020304" pitchFamily="18" charset="0"/>
            </a:endParaRPr>
          </a:p>
          <a:p>
            <a:pPr marL="285750" lvl="0" indent="-285750" algn="just" rtl="0">
              <a:lnSpc>
                <a:spcPct val="150000"/>
              </a:lnSpc>
              <a:spcBef>
                <a:spcPts val="1080"/>
              </a:spcBef>
              <a:spcAft>
                <a:spcPts val="0"/>
              </a:spcAft>
              <a:buSzPts val="2760"/>
              <a:buFont typeface="Noto Sans Symbols"/>
              <a:buChar char="⮚"/>
            </a:pPr>
            <a:r>
              <a:rPr lang="en-IN" sz="24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Coding Language		:   </a:t>
            </a: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Python.</a:t>
            </a:r>
            <a:endParaRPr sz="2400" dirty="0">
              <a:latin typeface="Times New Roman" panose="02020603050405020304" pitchFamily="18" charset="0"/>
              <a:cs typeface="Times New Roman" panose="02020603050405020304" pitchFamily="18" charset="0"/>
            </a:endParaRPr>
          </a:p>
          <a:p>
            <a:pPr marL="285750" lvl="0" indent="-285750" algn="just" rtl="0">
              <a:lnSpc>
                <a:spcPct val="150000"/>
              </a:lnSpc>
              <a:spcBef>
                <a:spcPts val="1080"/>
              </a:spcBef>
              <a:spcAft>
                <a:spcPts val="0"/>
              </a:spcAft>
              <a:buSzPts val="2760"/>
              <a:buFont typeface="Noto Sans Symbols"/>
              <a:buChar char="⮚"/>
            </a:pPr>
            <a:r>
              <a:rPr lang="en-IN" sz="24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Tool			            :   </a:t>
            </a: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python ide, </a:t>
            </a:r>
            <a:r>
              <a:rPr lang="en-IN" sz="2400"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Colab</a:t>
            </a:r>
            <a:r>
              <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Flask(</a:t>
            </a:r>
            <a:r>
              <a:rPr lang="en-IN" sz="2400">
                <a:latin typeface="Times New Roman" panose="02020603050405020304" pitchFamily="18" charset="0"/>
                <a:ea typeface="Times New Roman" panose="02020603050405020304"/>
                <a:cs typeface="Times New Roman" panose="02020603050405020304" pitchFamily="18" charset="0"/>
                <a:sym typeface="Times New Roman" panose="02020603050405020304"/>
              </a:rPr>
              <a:t>Framework).</a:t>
            </a:r>
            <a:endParaRPr lang="en-IN"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lvl="0" indent="-285750" algn="just" rtl="0">
              <a:lnSpc>
                <a:spcPct val="150000"/>
              </a:lnSpc>
              <a:spcBef>
                <a:spcPts val="1080"/>
              </a:spcBef>
              <a:spcAft>
                <a:spcPts val="0"/>
              </a:spcAft>
              <a:buSzPts val="2760"/>
              <a:buFont typeface="Noto Sans Symbols"/>
              <a:buChar char="⮚"/>
            </a:pPr>
            <a:r>
              <a:rPr lang="en-IN" sz="2400" dirty="0">
                <a:latin typeface="Times New Roman" panose="02020603050405020304" pitchFamily="18" charset="0"/>
                <a:cs typeface="Times New Roman" panose="02020603050405020304" pitchFamily="18" charset="0"/>
                <a:sym typeface="Times New Roman" panose="02020603050405020304"/>
              </a:rPr>
              <a:t>Database                             </a:t>
            </a:r>
            <a:r>
              <a:rPr lang="en-IN" sz="2400" b="1" dirty="0">
                <a:latin typeface="Times New Roman" panose="02020603050405020304" pitchFamily="18" charset="0"/>
                <a:cs typeface="Times New Roman" panose="02020603050405020304" pitchFamily="18" charset="0"/>
                <a:sym typeface="Times New Roman" panose="02020603050405020304"/>
              </a:rPr>
              <a:t>:   </a:t>
            </a:r>
            <a:r>
              <a:rPr lang="en-IN" sz="2400" dirty="0">
                <a:latin typeface="Times New Roman" panose="02020603050405020304" pitchFamily="18" charset="0"/>
                <a:cs typeface="Times New Roman" panose="02020603050405020304" pitchFamily="18" charset="0"/>
                <a:sym typeface="Times New Roman" panose="02020603050405020304"/>
              </a:rPr>
              <a:t>Firebase DB.</a:t>
            </a:r>
            <a:endParaRPr sz="2400" dirty="0">
              <a:latin typeface="Times New Roman" panose="02020603050405020304" pitchFamily="18" charset="0"/>
              <a:cs typeface="Times New Roman" panose="02020603050405020304" pitchFamily="18" charset="0"/>
            </a:endParaRPr>
          </a:p>
          <a:p>
            <a:pPr marL="285750" lvl="0" indent="-110490" algn="l" rtl="0">
              <a:lnSpc>
                <a:spcPct val="100000"/>
              </a:lnSpc>
              <a:spcBef>
                <a:spcPts val="1080"/>
              </a:spcBef>
              <a:spcAft>
                <a:spcPts val="0"/>
              </a:spcAft>
              <a:buSzPts val="2760"/>
              <a:buFont typeface="Noto Sans Symbols"/>
              <a:buNone/>
            </a:pP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l" rtl="0">
              <a:lnSpc>
                <a:spcPct val="100000"/>
              </a:lnSpc>
              <a:spcBef>
                <a:spcPts val="1080"/>
              </a:spcBef>
              <a:spcAft>
                <a:spcPts val="0"/>
              </a:spcAft>
              <a:buSzPts val="2760"/>
              <a:buFont typeface="Arial" panose="020B0604020202020204"/>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8542</Words>
  <Application>WPS Presentation</Application>
  <PresentationFormat>Widescreen</PresentationFormat>
  <Paragraphs>295</Paragraphs>
  <Slides>23</Slides>
  <Notes>12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SimSun</vt:lpstr>
      <vt:lpstr>Wingdings</vt:lpstr>
      <vt:lpstr>Arial</vt:lpstr>
      <vt:lpstr>Calibri</vt:lpstr>
      <vt:lpstr>Garamond</vt:lpstr>
      <vt:lpstr>Times New Roman</vt:lpstr>
      <vt:lpstr>Jacques Francois Shadow</vt:lpstr>
      <vt:lpstr>Liberation Mono</vt:lpstr>
      <vt:lpstr>Times New Roman</vt:lpstr>
      <vt:lpstr>Noto Sans Symbols</vt:lpstr>
      <vt:lpstr>Noto Sans</vt:lpstr>
      <vt:lpstr>Microsoft YaHei</vt:lpstr>
      <vt:lpstr>Arial Unicode MS</vt:lpstr>
      <vt:lpstr>Century Gothic</vt:lpstr>
      <vt:lpstr>Wingdings</vt:lpstr>
      <vt:lpstr>Vapor Trail</vt:lpstr>
      <vt:lpstr>PowerPoint 演示文稿</vt:lpstr>
      <vt:lpstr>Contents</vt:lpstr>
      <vt:lpstr>ABSTRACT</vt:lpstr>
      <vt:lpstr> EXISTING SYSTEM:</vt:lpstr>
      <vt:lpstr> DISADVANTAGES</vt:lpstr>
      <vt:lpstr> PROPOSED SYSTEM         </vt:lpstr>
      <vt:lpstr>   ADVANTAGES</vt:lpstr>
      <vt:lpstr>        HARDWARE REQUIREMENTS </vt:lpstr>
      <vt:lpstr> SOFTWARE REQUIREMENTS</vt:lpstr>
      <vt:lpstr>Architecture</vt:lpstr>
      <vt:lpstr>Module description</vt:lpstr>
      <vt:lpstr>UML DIAGRAMS  use case diagram </vt:lpstr>
      <vt:lpstr>CLASS DIAGRAM</vt:lpstr>
      <vt:lpstr>Sequence diagram</vt:lpstr>
      <vt:lpstr>activity diagram</vt:lpstr>
      <vt:lpstr>Data flow diagram</vt:lpstr>
      <vt:lpstr>Samplecode  givval</vt:lpstr>
      <vt:lpstr>   Sample code  Data set collection     </vt:lpstr>
      <vt:lpstr>Sample code </vt:lpstr>
      <vt:lpstr>Screen shots</vt:lpstr>
      <vt:lpstr>future enhancement</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dc:creator>
  <cp:lastModifiedBy>HEMANTH</cp:lastModifiedBy>
  <cp:revision>38</cp:revision>
  <dcterms:created xsi:type="dcterms:W3CDTF">2022-06-26T18:17:34Z</dcterms:created>
  <dcterms:modified xsi:type="dcterms:W3CDTF">2022-06-26T18:24:10Z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DA20DC8EE1564EBE9D60C5735913EBBB</vt:lpwstr>
  </property>
  <property fmtid="{D5CDD505-2E9C-101B-9397-08002B2CF9AE}" pid="3" name="KSOProductBuildVer">
    <vt:lpwstr>1033-11.2.0.11156</vt:lpwstr>
  </property>
</Properties>
</file>