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"/>
          <p:cNvSpPr/>
          <p:nvPr/>
        </p:nvSpPr>
        <p:spPr>
          <a:xfrm>
            <a:off x="0" y="4657725"/>
            <a:ext cx="9150350" cy="12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7592"/>
              </a:gs>
              <a:gs pos="55000">
                <a:srgbClr val="48BBE0"/>
              </a:gs>
              <a:gs pos="100000">
                <a:srgbClr val="007592"/>
              </a:gs>
            </a:gsLst>
            <a:lin ang="30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" name="Group 15"/>
          <p:cNvGrpSpPr/>
          <p:nvPr/>
        </p:nvGrpSpPr>
        <p:grpSpPr>
          <a:xfrm>
            <a:off x="-3175" y="4952999"/>
            <a:ext cx="9147176" cy="1911351"/>
            <a:chOff x="0" y="0"/>
            <a:chExt cx="9147175" cy="1911349"/>
          </a:xfrm>
        </p:grpSpPr>
        <p:sp>
          <p:nvSpPr>
            <p:cNvPr id="16" name="Freeform 16"/>
            <p:cNvSpPr/>
            <p:nvPr/>
          </p:nvSpPr>
          <p:spPr>
            <a:xfrm>
              <a:off x="1690687" y="-1"/>
              <a:ext cx="7456489" cy="48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28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AD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" name="Freeform 18"/>
            <p:cNvSpPr/>
            <p:nvPr/>
          </p:nvSpPr>
          <p:spPr>
            <a:xfrm>
              <a:off x="39687" y="284163"/>
              <a:ext cx="9107488" cy="788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3764" y="47959"/>
              <a:ext cx="9143411" cy="1863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Straight Connector 6"/>
            <p:cNvSpPr/>
            <p:nvPr/>
          </p:nvSpPr>
          <p:spPr>
            <a:xfrm>
              <a:off x="-1" y="44654"/>
              <a:ext cx="9147177" cy="789996"/>
            </a:xfrm>
            <a:prstGeom prst="line">
              <a:avLst/>
            </a:prstGeom>
            <a:noFill/>
            <a:ln w="12065" cap="flat">
              <a:solidFill>
                <a:srgbClr val="5699A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85800" y="1752600"/>
            <a:ext cx="7772400" cy="1829762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85800" y="3611607"/>
            <a:ext cx="7772400" cy="1199705"/>
          </a:xfrm>
          <a:prstGeom prst="rect">
            <a:avLst/>
          </a:prstGeom>
        </p:spPr>
        <p:txBody>
          <a:bodyPr/>
          <a:lstStyle>
            <a:lvl1pPr marL="0" marR="64135" indent="0" algn="r">
              <a:buClrTx/>
              <a:buSzTx/>
              <a:buNone/>
              <a:defRPr>
                <a:solidFill>
                  <a:srgbClr val="464646"/>
                </a:solidFill>
              </a:defRPr>
            </a:lvl1pPr>
            <a:lvl2pPr marL="0" marR="64135" indent="457200" algn="r">
              <a:buClrTx/>
              <a:buSzTx/>
              <a:buNone/>
              <a:defRPr>
                <a:solidFill>
                  <a:srgbClr val="464646"/>
                </a:solidFill>
              </a:defRPr>
            </a:lvl2pPr>
            <a:lvl3pPr marL="0" marR="64135" indent="914400" algn="r">
              <a:buClrTx/>
              <a:buSzTx/>
              <a:buNone/>
              <a:defRPr>
                <a:solidFill>
                  <a:srgbClr val="464646"/>
                </a:solidFill>
              </a:defRPr>
            </a:lvl3pPr>
            <a:lvl4pPr marL="0" marR="64135" indent="1371600" algn="r">
              <a:buClrTx/>
              <a:buSzTx/>
              <a:buNone/>
              <a:defRPr>
                <a:solidFill>
                  <a:srgbClr val="464646"/>
                </a:solidFill>
              </a:defRPr>
            </a:lvl4pPr>
            <a:lvl5pPr marL="0" marR="64135" indent="1828800" algn="r">
              <a:buClrTx/>
              <a:buSzTx/>
              <a:buNone/>
              <a:defRPr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hevron 10"/>
          <p:cNvSpPr/>
          <p:nvPr/>
        </p:nvSpPr>
        <p:spPr>
          <a:xfrm>
            <a:off x="3636962" y="3005138"/>
            <a:ext cx="182563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Chevron 15"/>
          <p:cNvSpPr/>
          <p:nvPr/>
        </p:nvSpPr>
        <p:spPr>
          <a:xfrm>
            <a:off x="3449637" y="3005138"/>
            <a:ext cx="18415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722376" y="1059711"/>
            <a:ext cx="7772401" cy="1828801"/>
          </a:xfrm>
          <a:prstGeom prst="rect">
            <a:avLst/>
          </a:prstGeom>
        </p:spPr>
        <p:txBody>
          <a:bodyPr anchor="b"/>
          <a:lstStyle>
            <a:lvl1pPr algn="r">
              <a:defRPr sz="4800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3922712" y="2931711"/>
            <a:ext cx="4572001" cy="145488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300">
                <a:solidFill>
                  <a:srgbClr val="FFFFFF"/>
                </a:solidFill>
              </a:defRPr>
            </a:lvl1pPr>
            <a:lvl2pPr marL="0" indent="392430">
              <a:buClrTx/>
              <a:buSzTx/>
              <a:buNone/>
              <a:defRPr sz="2300">
                <a:solidFill>
                  <a:srgbClr val="FFFFFF"/>
                </a:solidFill>
              </a:defRPr>
            </a:lvl2pPr>
            <a:lvl3pPr marL="0" indent="630555">
              <a:buClrTx/>
              <a:buSzTx/>
              <a:buNone/>
              <a:defRPr sz="2300">
                <a:solidFill>
                  <a:srgbClr val="FFFFFF"/>
                </a:solidFill>
              </a:defRPr>
            </a:lvl3pPr>
            <a:lvl4pPr marL="0" indent="914400">
              <a:buClrTx/>
              <a:buSzTx/>
              <a:buNone/>
              <a:defRPr sz="2300">
                <a:solidFill>
                  <a:srgbClr val="FFFFFF"/>
                </a:solidFill>
              </a:defRPr>
            </a:lvl4pPr>
            <a:lvl5pPr marL="0" indent="1143000">
              <a:buClrTx/>
              <a:buSzTx/>
              <a:buNone/>
              <a:defRPr sz="23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457200" y="1481327"/>
            <a:ext cx="4038600" cy="45259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 marL="659130" indent="-266700">
              <a:defRPr sz="2800">
                <a:solidFill>
                  <a:srgbClr val="FFFFFF"/>
                </a:solidFill>
              </a:defRPr>
            </a:lvl2pPr>
            <a:lvl3pPr marL="950594" indent="-320039">
              <a:defRPr sz="2800">
                <a:solidFill>
                  <a:srgbClr val="FFFFFF"/>
                </a:solidFill>
              </a:defRPr>
            </a:lvl3pPr>
            <a:lvl4pPr marL="1270000" indent="-355600">
              <a:defRPr sz="2800">
                <a:solidFill>
                  <a:srgbClr val="FFFFFF"/>
                </a:solidFill>
              </a:defRPr>
            </a:lvl4pPr>
            <a:lvl5pPr marL="1498600" indent="-355600"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392430">
              <a:buClrTx/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630555">
              <a:buClrTx/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914400">
              <a:buClrTx/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143000">
              <a:buClrTx/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3"/>
          <p:cNvSpPr/>
          <p:nvPr>
            <p:ph type="body" sz="quarter" idx="21"/>
          </p:nvPr>
        </p:nvSpPr>
        <p:spPr>
          <a:xfrm>
            <a:off x="4645026" y="5410200"/>
            <a:ext cx="4041776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</p:spPr>
        <p:txBody>
          <a:bodyPr anchor="t"/>
          <a:lstStyle>
            <a:lvl1pPr algn="r">
              <a:defRPr b="0" sz="2500">
                <a:solidFill>
                  <a:schemeClr val="accent1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419600" y="5355101"/>
            <a:ext cx="3974592" cy="9144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1600"/>
            </a:lvl1pPr>
            <a:lvl2pPr marL="0" indent="392430" algn="r">
              <a:buClrTx/>
              <a:buSzTx/>
              <a:buNone/>
              <a:defRPr sz="1600"/>
            </a:lvl2pPr>
            <a:lvl3pPr marL="0" indent="630555" algn="r">
              <a:buClrTx/>
              <a:buSzTx/>
              <a:buNone/>
              <a:defRPr sz="1600"/>
            </a:lvl3pPr>
            <a:lvl4pPr marL="0" indent="914400" algn="r">
              <a:buClrTx/>
              <a:buSzTx/>
              <a:buNone/>
              <a:defRPr sz="1600"/>
            </a:lvl4pPr>
            <a:lvl5pPr marL="0" indent="1143000" algn="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1141231" y="5443401"/>
            <a:ext cx="7162801" cy="648233"/>
          </a:xfrm>
          <a:prstGeom prst="rect">
            <a:avLst/>
          </a:prstGeom>
        </p:spPr>
        <p:txBody>
          <a:bodyPr lIns="0" tIns="0" rIns="0" bIns="0"/>
          <a:lstStyle>
            <a:lvl1pPr marL="0" marR="18415" indent="0" algn="r"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659130" marR="18415" indent="-266700" algn="r">
              <a:buClrTx/>
              <a:defRPr sz="1400">
                <a:solidFill>
                  <a:srgbClr val="FFFFFF"/>
                </a:solidFill>
              </a:defRPr>
            </a:lvl2pPr>
            <a:lvl3pPr marL="950594" marR="18415" indent="-320039" algn="r">
              <a:buClrTx/>
              <a:defRPr sz="1400">
                <a:solidFill>
                  <a:srgbClr val="FFFFFF"/>
                </a:solidFill>
              </a:defRPr>
            </a:lvl3pPr>
            <a:lvl4pPr marL="1270000" marR="18415" indent="-355600" algn="r">
              <a:buClrTx/>
              <a:defRPr sz="1400">
                <a:solidFill>
                  <a:srgbClr val="FFFFFF"/>
                </a:solidFill>
              </a:defRPr>
            </a:lvl4pPr>
            <a:lvl5pPr marL="1498600" marR="18415" indent="-355600" algn="r">
              <a:buClrTx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icture Placeholder 2"/>
          <p:cNvSpPr/>
          <p:nvPr>
            <p:ph type="pic" idx="21"/>
          </p:nvPr>
        </p:nvSpPr>
        <p:spPr>
          <a:xfrm>
            <a:off x="228600" y="189967"/>
            <a:ext cx="8686800" cy="438912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228600" y="4865122"/>
            <a:ext cx="8075432" cy="562673"/>
          </a:xfrm>
          <a:prstGeom prst="rect">
            <a:avLst/>
          </a:prstGeom>
        </p:spPr>
        <p:txBody>
          <a:bodyPr anchor="t"/>
          <a:lstStyle>
            <a:lvl1pPr algn="r">
              <a:defRPr b="0" sz="3000">
                <a:solidFill>
                  <a:schemeClr val="accent1"/>
                </a:solidFill>
                <a:effectLst>
                  <a:outerShdw sx="100000" sy="100000" kx="0" ky="0" algn="b" rotWithShape="0" blurRad="50800" dist="25000" dir="5400000">
                    <a:srgbClr val="000000">
                      <a:alpha val="4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/>
          <p:cNvSpPr/>
          <p:nvPr/>
        </p:nvSpPr>
        <p:spPr>
          <a:xfrm>
            <a:off x="498796" y="5945106"/>
            <a:ext cx="4940701" cy="921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Freeform 11"/>
          <p:cNvSpPr/>
          <p:nvPr/>
        </p:nvSpPr>
        <p:spPr>
          <a:xfrm>
            <a:off x="485310" y="5938837"/>
            <a:ext cx="3690511" cy="933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Right Triangle 13"/>
          <p:cNvSpPr/>
          <p:nvPr/>
        </p:nvSpPr>
        <p:spPr>
          <a:xfrm>
            <a:off x="-6043" y="5791253"/>
            <a:ext cx="3402316" cy="108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traight Connector 14"/>
          <p:cNvSpPr/>
          <p:nvPr/>
        </p:nvSpPr>
        <p:spPr>
          <a:xfrm>
            <a:off x="-9238" y="5787737"/>
            <a:ext cx="3405511" cy="1084384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68422" y="6546877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65125" marR="0" indent="-255904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Char char="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660786" marR="0" indent="-26835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◦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924469" marR="0" indent="-293914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1239252" marR="0" indent="-32485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1451610" marR="0" indent="-30861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17145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19859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2145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24431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3"/>
          <p:cNvSpPr txBox="1"/>
          <p:nvPr/>
        </p:nvSpPr>
        <p:spPr>
          <a:xfrm>
            <a:off x="1042987" y="260350"/>
            <a:ext cx="8315326" cy="192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500"/>
              </a:spcBef>
              <a:defRPr b="1" sz="14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RN SHETTY TRUST®</a:t>
            </a:r>
          </a:p>
          <a:p>
            <a:pPr algn="ctr">
              <a:spcBef>
                <a:spcPts val="500"/>
              </a:spcBef>
              <a:defRPr b="1" sz="14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RNS INSTITUTE OF TECHNOLOGY</a:t>
            </a:r>
          </a:p>
          <a:p>
            <a:pPr algn="ctr">
              <a:spcBef>
                <a:spcPts val="500"/>
              </a:spcBef>
              <a:defRPr b="1" sz="14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Autonomous Institution Affiliated to VTU, Recognized by GOK, Approved by AICTE</a:t>
            </a:r>
          </a:p>
          <a:p>
            <a:pPr algn="ctr">
              <a:spcBef>
                <a:spcPts val="500"/>
              </a:spcBef>
              <a:defRPr b="1" sz="14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(NAAC ‘A+ Grade’ Accredited, NBA Accredited (UG - CSE, ECE, ISE, EIE and EEE)</a:t>
            </a:r>
          </a:p>
          <a:p>
            <a:pPr algn="ctr">
              <a:spcBef>
                <a:spcPts val="500"/>
              </a:spcBef>
              <a:defRPr b="1" sz="14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Channasandra, Dr. Vishnuvardhan Road, Bengaluru - 560 098</a:t>
            </a:r>
          </a:p>
          <a:p>
            <a:pPr algn="ctr">
              <a:spcBef>
                <a:spcPts val="500"/>
              </a:spcBef>
              <a:defRPr b="1" sz="14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Ph:(080)28611880,28611881 URL: www.rnsit.ac.in</a:t>
            </a:r>
          </a:p>
          <a:p>
            <a:pPr algn="ctr">
              <a:defRPr b="1" sz="2800">
                <a:solidFill>
                  <a:srgbClr val="C00000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43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structures Laboratory-BCSL305 </a:t>
            </a:r>
          </a:p>
        </p:txBody>
      </p:sp>
      <p:sp>
        <p:nvSpPr>
          <p:cNvPr id="108" name="object 4"/>
          <p:cNvSpPr/>
          <p:nvPr/>
        </p:nvSpPr>
        <p:spPr>
          <a:xfrm>
            <a:off x="0" y="0"/>
            <a:ext cx="1225550" cy="12350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" name="Slide Number Placeholder 5"/>
          <p:cNvSpPr txBox="1"/>
          <p:nvPr>
            <p:ph type="sldNum" sz="quarter" idx="2"/>
          </p:nvPr>
        </p:nvSpPr>
        <p:spPr>
          <a:xfrm>
            <a:off x="8377091" y="6152589"/>
            <a:ext cx="212873" cy="2402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lnSpc>
                <a:spcPts val="1200"/>
              </a:lnSpc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Title 1"/>
          <p:cNvSpPr txBox="1"/>
          <p:nvPr/>
        </p:nvSpPr>
        <p:spPr>
          <a:xfrm>
            <a:off x="571472" y="2991472"/>
            <a:ext cx="837013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3600">
                <a:effectLst>
                  <a:outerShdw sx="100000" sy="100000" kx="0" ky="0" algn="b" rotWithShape="0" blurRad="38100" dist="25400" dir="5400000">
                    <a:srgbClr val="000000">
                      <a:alpha val="43000"/>
                    </a:srgbClr>
                  </a:outerShdw>
                </a:effectLst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Social Networking</a:t>
            </a:r>
          </a:p>
        </p:txBody>
      </p:sp>
      <p:sp>
        <p:nvSpPr>
          <p:cNvPr id="111" name="Rectangle 9"/>
          <p:cNvSpPr txBox="1"/>
          <p:nvPr/>
        </p:nvSpPr>
        <p:spPr>
          <a:xfrm>
            <a:off x="260033" y="4572000"/>
            <a:ext cx="3623310" cy="563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0000"/>
              </a:lnSpc>
              <a:defRPr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Staff in Charge:</a:t>
            </a:r>
            <a:r>
              <a:rPr>
                <a:solidFill>
                  <a:srgbClr val="C00000"/>
                </a:solidFill>
              </a:rPr>
              <a:t> Dr. Sunitha K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defRPr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Designation</a:t>
            </a:r>
            <a:r>
              <a:rPr b="0"/>
              <a:t>:</a:t>
            </a:r>
            <a:r>
              <a:rPr b="0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C00000"/>
                </a:solidFill>
              </a:rPr>
              <a:t>Assistant Professor</a:t>
            </a:r>
          </a:p>
        </p:txBody>
      </p:sp>
      <p:sp>
        <p:nvSpPr>
          <p:cNvPr id="112" name="Rectangle 9"/>
          <p:cNvSpPr txBox="1"/>
          <p:nvPr/>
        </p:nvSpPr>
        <p:spPr>
          <a:xfrm>
            <a:off x="5801995" y="4506912"/>
            <a:ext cx="3112136" cy="114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Carried out by:</a:t>
            </a:r>
          </a:p>
          <a:p>
            <a:pPr>
              <a:defRPr b="1">
                <a:solidFill>
                  <a:srgbClr val="B54A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Chetan N Joshi (1RN22IS029)</a:t>
            </a:r>
          </a:p>
          <a:p>
            <a:pPr>
              <a:defRPr b="1">
                <a:solidFill>
                  <a:srgbClr val="B54A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Hemanth T (1RN22IS050)</a:t>
            </a:r>
          </a:p>
          <a:p>
            <a:pPr>
              <a:defRPr b="1">
                <a:solidFill>
                  <a:srgbClr val="B54A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Moksh A N</a:t>
            </a:r>
            <a:r>
              <a:t> (1RN22IS191)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A screenshot of a computerDescription automatically generated" descr="A screenshot of a computerDescription automatically generat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041" y="244875"/>
            <a:ext cx="7419918" cy="3028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A screenshot of a computerDescription automatically generated" descr="A screenshot of a computerDescription automatically generate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699" y="3476469"/>
            <a:ext cx="7530602" cy="3028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76" name="Title 1"/>
          <p:cNvSpPr txBox="1"/>
          <p:nvPr>
            <p:ph type="title"/>
          </p:nvPr>
        </p:nvSpPr>
        <p:spPr>
          <a:xfrm>
            <a:off x="928662" y="325"/>
            <a:ext cx="8215339" cy="725489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77" name="Slide Number Placeholder 4"/>
          <p:cNvSpPr txBox="1"/>
          <p:nvPr>
            <p:ph type="sldNum" sz="quarter" idx="2"/>
          </p:nvPr>
        </p:nvSpPr>
        <p:spPr>
          <a:xfrm>
            <a:off x="8545453" y="6582534"/>
            <a:ext cx="250886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8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0" name="Content Placeholder 7"/>
          <p:cNvSpPr txBox="1"/>
          <p:nvPr>
            <p:ph type="body" idx="1"/>
          </p:nvPr>
        </p:nvSpPr>
        <p:spPr>
          <a:xfrm>
            <a:off x="401324" y="1346362"/>
            <a:ext cx="8229601" cy="4525963"/>
          </a:xfrm>
          <a:prstGeom prst="rect">
            <a:avLst/>
          </a:prstGeom>
        </p:spPr>
        <p:txBody>
          <a:bodyPr/>
          <a:lstStyle/>
          <a:p>
            <a:pPr marL="346868" indent="-243109" defTabSz="868680">
              <a:lnSpc>
                <a:spcPct val="150000"/>
              </a:lnSpc>
              <a:spcBef>
                <a:spcPts val="300"/>
              </a:spcBef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Linked lists offer a flexible and efficient way to manage connections and user data in social networks, facilitating quick access and modification operations.</a:t>
            </a:r>
          </a:p>
          <a:p>
            <a:pPr marL="346868" indent="-243109" defTabSz="868680">
              <a:lnSpc>
                <a:spcPct val="150000"/>
              </a:lnSpc>
              <a:spcBef>
                <a:spcPts val="300"/>
              </a:spcBef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Despite their simplicity, linked lists can scale effectively with growing networks, providing a foundation for future expansion and adaptation to changing user needs.</a:t>
            </a:r>
          </a:p>
          <a:p>
            <a:pPr marL="346868" indent="-243109" defTabSz="868680">
              <a:lnSpc>
                <a:spcPct val="150000"/>
              </a:lnSpc>
              <a:spcBef>
                <a:spcPts val="300"/>
              </a:spcBef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 leveraging the strengths of linked lists, social networking platforms can achieve optimized performance, ensuring smooth user experiences and seamless interactions.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83" name="Title 1"/>
          <p:cNvSpPr txBox="1"/>
          <p:nvPr>
            <p:ph type="title"/>
          </p:nvPr>
        </p:nvSpPr>
        <p:spPr>
          <a:xfrm>
            <a:off x="928662" y="325"/>
            <a:ext cx="8215339" cy="725489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Future enhancements</a:t>
            </a:r>
          </a:p>
        </p:txBody>
      </p:sp>
      <p:sp>
        <p:nvSpPr>
          <p:cNvPr id="184" name="Slide Number Placeholder 4"/>
          <p:cNvSpPr txBox="1"/>
          <p:nvPr>
            <p:ph type="sldNum" sz="quarter" idx="2"/>
          </p:nvPr>
        </p:nvSpPr>
        <p:spPr>
          <a:xfrm>
            <a:off x="8539798" y="6582534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5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7" name="Content Placeholder 7"/>
          <p:cNvSpPr txBox="1"/>
          <p:nvPr>
            <p:ph type="body" idx="1"/>
          </p:nvPr>
        </p:nvSpPr>
        <p:spPr>
          <a:xfrm>
            <a:off x="401324" y="985674"/>
            <a:ext cx="8522122" cy="5184224"/>
          </a:xfrm>
          <a:prstGeom prst="rect">
            <a:avLst/>
          </a:prstGeom>
        </p:spPr>
        <p:txBody>
          <a:bodyPr/>
          <a:lstStyle/>
          <a:p>
            <a:pPr marL="0" indent="0" defTabSz="576072">
              <a:spcBef>
                <a:spcPts val="200"/>
              </a:spcBef>
              <a:buClrTx/>
              <a:buSzTx/>
              <a:buNone/>
              <a:defRPr sz="189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*Integration of Hash Tables for Faster Search*: Implement hash tables to optimize search operations, such as finding connections or user profiles, for improved performance.</a:t>
            </a:r>
          </a:p>
          <a:p>
            <a:pPr marL="0" indent="0" defTabSz="576072">
              <a:spcBef>
                <a:spcPts val="200"/>
              </a:spcBef>
              <a:buClrTx/>
              <a:buSzTx/>
              <a:buNone/>
              <a:defRPr sz="189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576072">
              <a:spcBef>
                <a:spcPts val="200"/>
              </a:spcBef>
              <a:buClrTx/>
              <a:buSzTx/>
              <a:buNone/>
              <a:defRPr sz="189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*Implementation of Graph Data Structures*: Integrate graph data structures to represent more complex relationships beyond simple friendships, such as group memberships, follower-followee relationships, or hierarchical connections.</a:t>
            </a:r>
          </a:p>
          <a:p>
            <a:pPr marL="0" indent="0" defTabSz="576072">
              <a:spcBef>
                <a:spcPts val="200"/>
              </a:spcBef>
              <a:buClrTx/>
              <a:buSzTx/>
              <a:buNone/>
              <a:defRPr sz="189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576072">
              <a:spcBef>
                <a:spcPts val="200"/>
              </a:spcBef>
              <a:buClrTx/>
              <a:buSzTx/>
              <a:buNone/>
              <a:defRPr sz="189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*Incorporation of Machine Learning Algorithms*: Utilize machine learning algorithms to analyze user behavior, preferences, and interactions, enabling personalized content recommendations, targeted advertisements, or sentiment analysis.</a:t>
            </a:r>
          </a:p>
          <a:p>
            <a:pPr marL="0" indent="0" defTabSz="576072">
              <a:spcBef>
                <a:spcPts val="200"/>
              </a:spcBef>
              <a:buClrTx/>
              <a:buSzTx/>
              <a:buNone/>
              <a:defRPr sz="189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576072">
              <a:spcBef>
                <a:spcPts val="200"/>
              </a:spcBef>
              <a:buClrTx/>
              <a:buSzTx/>
              <a:buNone/>
              <a:defRPr sz="189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*Enhanced Security Features*: Implement robust security measures, such as encryption techniques, access controls, and anomaly detection algorithms, to protect user data and prevent unauthorized access or malicious activities.</a:t>
            </a:r>
          </a:p>
          <a:p>
            <a:pPr marL="0" indent="0" defTabSz="576072">
              <a:spcBef>
                <a:spcPts val="200"/>
              </a:spcBef>
              <a:buClrTx/>
              <a:buSzTx/>
              <a:buNone/>
              <a:defRPr sz="189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These future enhancements can contribute to the continuous improvement and evolution of the social networking application, making it more versatile, engaging,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References"/>
          <p:cNvSpPr txBox="1"/>
          <p:nvPr/>
        </p:nvSpPr>
        <p:spPr>
          <a:xfrm>
            <a:off x="3155627" y="416629"/>
            <a:ext cx="2832746" cy="677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4000">
                <a:solidFill>
                  <a:schemeClr val="accent2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91" name="object 4"/>
          <p:cNvSpPr/>
          <p:nvPr/>
        </p:nvSpPr>
        <p:spPr>
          <a:xfrm>
            <a:off x="0" y="-1"/>
            <a:ext cx="1207163" cy="9210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https://www.geeksforgeeks.org/…"/>
          <p:cNvSpPr txBox="1"/>
          <p:nvPr/>
        </p:nvSpPr>
        <p:spPr>
          <a:xfrm>
            <a:off x="692833" y="1759380"/>
            <a:ext cx="6439482" cy="154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80736" indent="-280736">
              <a:buSzPct val="100000"/>
              <a:buChar char="•"/>
              <a:defRPr b="1" sz="3000"/>
            </a:pPr>
            <a:r>
              <a:t>https://www.geeksforgeeks.org/</a:t>
            </a:r>
          </a:p>
          <a:p>
            <a:pPr marL="280736" indent="-280736">
              <a:buSzPct val="100000"/>
              <a:buChar char="•"/>
              <a:defRPr b="1" sz="3000"/>
            </a:pPr>
            <a:r>
              <a:t>https://www.github.com</a:t>
            </a:r>
          </a:p>
          <a:p>
            <a:pPr marL="280736" indent="-280736">
              <a:buSzPct val="100000"/>
              <a:buChar char="•"/>
              <a:defRPr b="1" sz="3000"/>
            </a:pPr>
            <a:r>
              <a:t>https://code-projects.org/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4"/>
          <p:cNvSpPr txBox="1"/>
          <p:nvPr/>
        </p:nvSpPr>
        <p:spPr>
          <a:xfrm>
            <a:off x="4425632" y="6546877"/>
            <a:ext cx="225964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Department of ISE,RNSIT</a:t>
            </a:r>
          </a:p>
        </p:txBody>
      </p:sp>
      <p:sp>
        <p:nvSpPr>
          <p:cNvPr id="195" name="Title 6"/>
          <p:cNvSpPr txBox="1"/>
          <p:nvPr>
            <p:ph type="title"/>
          </p:nvPr>
        </p:nvSpPr>
        <p:spPr>
          <a:xfrm>
            <a:off x="467543" y="2276872"/>
            <a:ext cx="8305801" cy="1143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  <p:sp>
        <p:nvSpPr>
          <p:cNvPr id="196" name="Date Placeholder 2"/>
          <p:cNvSpPr txBox="1"/>
          <p:nvPr/>
        </p:nvSpPr>
        <p:spPr>
          <a:xfrm>
            <a:off x="6773544" y="6546877"/>
            <a:ext cx="1827849" cy="22698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Slide Number Placeholder 3"/>
          <p:cNvSpPr txBox="1"/>
          <p:nvPr>
            <p:ph type="sldNum" sz="quarter" idx="2"/>
          </p:nvPr>
        </p:nvSpPr>
        <p:spPr>
          <a:xfrm>
            <a:off x="8768422" y="6546877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15" name="Title 1"/>
          <p:cNvSpPr txBox="1"/>
          <p:nvPr>
            <p:ph type="title"/>
          </p:nvPr>
        </p:nvSpPr>
        <p:spPr>
          <a:xfrm>
            <a:off x="1143000" y="325"/>
            <a:ext cx="7467600" cy="72548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214312" y="844550"/>
            <a:ext cx="8929689" cy="5299075"/>
          </a:xfrm>
          <a:prstGeom prst="rect">
            <a:avLst/>
          </a:prstGeom>
        </p:spPr>
        <p:txBody>
          <a:bodyPr/>
          <a:lstStyle/>
          <a:p>
            <a:pPr marL="274320" indent="-274320">
              <a:buSzTx/>
              <a:buFont typeface="Wingdings 3"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Abstract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structures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flowchart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Implementation modules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Enhancements</a:t>
            </a:r>
          </a:p>
          <a:p>
            <a:pPr marL="274320" indent="-274320">
              <a:buClr>
                <a:schemeClr val="accent3"/>
              </a:buClr>
              <a:buChar char="●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</p:txBody>
      </p:sp>
      <p:sp>
        <p:nvSpPr>
          <p:cNvPr id="117" name="Slide Number Placeholder 4"/>
          <p:cNvSpPr txBox="1"/>
          <p:nvPr>
            <p:ph type="sldNum" sz="quarter" idx="2"/>
          </p:nvPr>
        </p:nvSpPr>
        <p:spPr>
          <a:xfrm>
            <a:off x="8615998" y="6582534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object 4"/>
          <p:cNvSpPr/>
          <p:nvPr/>
        </p:nvSpPr>
        <p:spPr>
          <a:xfrm>
            <a:off x="0" y="-1"/>
            <a:ext cx="1000125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22" name="Title 1"/>
          <p:cNvSpPr txBox="1"/>
          <p:nvPr>
            <p:ph type="title"/>
          </p:nvPr>
        </p:nvSpPr>
        <p:spPr>
          <a:xfrm>
            <a:off x="1143000" y="325"/>
            <a:ext cx="7467600" cy="725489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282576" y="779462"/>
            <a:ext cx="8643936" cy="5299076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spcBef>
                <a:spcPts val="300"/>
              </a:spcBef>
              <a:buClr>
                <a:schemeClr val="accent3"/>
              </a:buClr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25754" indent="-325754" defTabSz="868680">
              <a:spcBef>
                <a:spcPts val="300"/>
              </a:spcBef>
              <a:buClr>
                <a:schemeClr val="accent3"/>
              </a:buClr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Optimizing Data Structures</a:t>
            </a:r>
            <a:r>
              <a:t>: This presentation explores the utilization of linked lists in the context of social networking platforms, emphasizing the efficiency and flexibility they offer for managing connections and user data.</a:t>
            </a:r>
          </a:p>
          <a:p>
            <a:pPr marL="325754" indent="-325754" defTabSz="868680">
              <a:spcBef>
                <a:spcPts val="300"/>
              </a:spcBef>
              <a:buClr>
                <a:schemeClr val="accent3"/>
              </a:buClr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25754" indent="-325754" defTabSz="868680">
              <a:spcBef>
                <a:spcPts val="300"/>
              </a:spcBef>
              <a:buClr>
                <a:schemeClr val="accent3"/>
              </a:buClr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Scalable Social Connectivity</a:t>
            </a:r>
            <a:r>
              <a:t>: By employing linked lists, social networks can efficiently handle dynamic relationships, facilitating the addition and removal of connections without significant performance overhead.</a:t>
            </a:r>
          </a:p>
          <a:p>
            <a:pPr marL="325754" indent="-325754" defTabSz="868680">
              <a:spcBef>
                <a:spcPts val="300"/>
              </a:spcBef>
              <a:buClr>
                <a:schemeClr val="accent3"/>
              </a:buClr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25754" indent="-325754" defTabSz="868680">
              <a:spcBef>
                <a:spcPts val="300"/>
              </a:spcBef>
              <a:buClr>
                <a:schemeClr val="accent3"/>
              </a:buClr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Performance Analysis and Enhancement</a:t>
            </a:r>
            <a:r>
              <a:t>: We delve into the performance considerations of linked lists, discussing strategies for optimizing operations and addressing scalability challenges as social networks expand.</a:t>
            </a:r>
          </a:p>
        </p:txBody>
      </p:sp>
      <p:sp>
        <p:nvSpPr>
          <p:cNvPr id="124" name="Slide Number Placeholder 4"/>
          <p:cNvSpPr txBox="1"/>
          <p:nvPr>
            <p:ph type="sldNum" sz="quarter" idx="2"/>
          </p:nvPr>
        </p:nvSpPr>
        <p:spPr>
          <a:xfrm>
            <a:off x="8615998" y="6582534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143000" y="325"/>
            <a:ext cx="7467600" cy="725489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30" name="Slide Number Placeholder 4"/>
          <p:cNvSpPr txBox="1"/>
          <p:nvPr>
            <p:ph type="sldNum" sz="quarter" idx="2"/>
          </p:nvPr>
        </p:nvSpPr>
        <p:spPr>
          <a:xfrm>
            <a:off x="8615998" y="6582534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2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3" name="Content Placeholder 7"/>
          <p:cNvSpPr txBox="1"/>
          <p:nvPr>
            <p:ph type="body" idx="1"/>
          </p:nvPr>
        </p:nvSpPr>
        <p:spPr>
          <a:xfrm>
            <a:off x="566737" y="978938"/>
            <a:ext cx="8229601" cy="4713044"/>
          </a:xfrm>
          <a:prstGeom prst="rect">
            <a:avLst/>
          </a:prstGeom>
        </p:spPr>
        <p:txBody>
          <a:bodyPr/>
          <a:lstStyle/>
          <a:p>
            <a:pPr marL="220578" indent="-220578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 the age of digital connectedness, social networking platforms have become an essential part of our everyday lives, changing the way we interact, exchange information, and connect with others. </a:t>
            </a:r>
          </a:p>
          <a:p>
            <a:pPr marL="220578" indent="-220578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As the demand for fast and scalable social networking systems grows, Data Structures and Algorithms (DSA) play an increasingly important role in developing robust and feature-rich platforms.</a:t>
            </a:r>
          </a:p>
          <a:p>
            <a:pPr marL="220578" indent="-220578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20578" indent="-220578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Our research focuses on developing a Social Networking System with Linked Lists, a basic data structure in computer science. </a:t>
            </a:r>
          </a:p>
          <a:p>
            <a:pPr marL="220578" indent="-220578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20578" indent="-220578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Linked Lists offer a dynamic and flexible approach to organise and handle data, making them an excellent choice for modelling user relationships, postings, and interactions in a social network.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36" name="Title 1"/>
          <p:cNvSpPr txBox="1"/>
          <p:nvPr>
            <p:ph type="title"/>
          </p:nvPr>
        </p:nvSpPr>
        <p:spPr>
          <a:xfrm>
            <a:off x="1143000" y="325"/>
            <a:ext cx="7467600" cy="725489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Objective of the project</a:t>
            </a:r>
          </a:p>
        </p:txBody>
      </p:sp>
      <p:sp>
        <p:nvSpPr>
          <p:cNvPr id="137" name="Slide Number Placeholder 4"/>
          <p:cNvSpPr txBox="1"/>
          <p:nvPr>
            <p:ph type="sldNum" sz="quarter" idx="2"/>
          </p:nvPr>
        </p:nvSpPr>
        <p:spPr>
          <a:xfrm>
            <a:off x="8615998" y="6582534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8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0" name="Content Placeholder 7"/>
          <p:cNvSpPr txBox="1"/>
          <p:nvPr>
            <p:ph type="body" idx="1"/>
          </p:nvPr>
        </p:nvSpPr>
        <p:spPr>
          <a:xfrm>
            <a:off x="457200" y="1481137"/>
            <a:ext cx="8229600" cy="4525963"/>
          </a:xfrm>
          <a:prstGeom prst="rect">
            <a:avLst/>
          </a:prstGeom>
        </p:spPr>
        <p:txBody>
          <a:bodyPr/>
          <a:lstStyle/>
          <a:p>
            <a:pPr marL="365125" indent="-255905">
              <a:lnSpc>
                <a:spcPct val="120000"/>
              </a:lnSpc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Demonstrate the utility of linked lists in social network development.</a:t>
            </a:r>
          </a:p>
          <a:p>
            <a:pPr marL="365125" indent="-255905">
              <a:lnSpc>
                <a:spcPct val="120000"/>
              </a:lnSpc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Illustrate how linked lists efficiently manage user connections and data.</a:t>
            </a:r>
          </a:p>
          <a:p>
            <a:pPr marL="365125" indent="-255905">
              <a:lnSpc>
                <a:spcPct val="120000"/>
              </a:lnSpc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Provide insights into the implementation of basic social networking features using linked lists, emphasizing simplicity and scalability.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43" name="Title 1"/>
          <p:cNvSpPr txBox="1"/>
          <p:nvPr>
            <p:ph type="title"/>
          </p:nvPr>
        </p:nvSpPr>
        <p:spPr>
          <a:xfrm>
            <a:off x="1143000" y="325"/>
            <a:ext cx="7467600" cy="725489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 Structure - Linked list</a:t>
            </a:r>
          </a:p>
        </p:txBody>
      </p:sp>
      <p:sp>
        <p:nvSpPr>
          <p:cNvPr id="144" name="Slide Number Placeholder 4"/>
          <p:cNvSpPr txBox="1"/>
          <p:nvPr>
            <p:ph type="sldNum" sz="quarter" idx="2"/>
          </p:nvPr>
        </p:nvSpPr>
        <p:spPr>
          <a:xfrm>
            <a:off x="8615998" y="6582534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7" name="Content Placeholder 7"/>
          <p:cNvSpPr txBox="1"/>
          <p:nvPr>
            <p:ph type="body" idx="1"/>
          </p:nvPr>
        </p:nvSpPr>
        <p:spPr>
          <a:xfrm>
            <a:off x="457200" y="1481137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0" indent="228600">
              <a:buClrTx/>
              <a:buSzTx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Linked list is a linear data structure consisting of nodes where each node points to the next node in the sequence. In social networking, linked lists are useful for:</a:t>
            </a:r>
          </a:p>
          <a:p>
            <a:pPr lvl="1" marL="641684" indent="-260684">
              <a:buClrTx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Efficiently managing user connections and friend lists.</a:t>
            </a:r>
          </a:p>
          <a:p>
            <a:pPr lvl="1" marL="641684" indent="-260684">
              <a:buClrTx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Facilitating dynamic updates such as adding or removing friends.</a:t>
            </a:r>
          </a:p>
          <a:p>
            <a:pPr lvl="1" marL="661736" indent="-280736">
              <a:buClrTx/>
              <a:buChar char="•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/>
              <a:t>Optimizing memory usage by allocating space as needed for varying numbers of connections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50" name="Title 1"/>
          <p:cNvSpPr txBox="1"/>
          <p:nvPr>
            <p:ph type="title"/>
          </p:nvPr>
        </p:nvSpPr>
        <p:spPr>
          <a:xfrm>
            <a:off x="1143000" y="325"/>
            <a:ext cx="7467600" cy="725489"/>
          </a:xfrm>
          <a:prstGeom prst="rect">
            <a:avLst/>
          </a:prstGeom>
        </p:spPr>
        <p:txBody>
          <a:bodyPr/>
          <a:lstStyle>
            <a:lvl1pPr marL="274320" indent="-274320"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Project flowchart</a:t>
            </a:r>
          </a:p>
        </p:txBody>
      </p:sp>
      <p:sp>
        <p:nvSpPr>
          <p:cNvPr id="151" name="Slide Number Placeholder 4"/>
          <p:cNvSpPr txBox="1"/>
          <p:nvPr>
            <p:ph type="sldNum" sz="quarter" idx="2"/>
          </p:nvPr>
        </p:nvSpPr>
        <p:spPr>
          <a:xfrm>
            <a:off x="8615998" y="6582534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54" name="social.png" descr="soci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71" y="2695702"/>
            <a:ext cx="8704039" cy="2126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57" name="Title 1"/>
          <p:cNvSpPr txBox="1"/>
          <p:nvPr>
            <p:ph type="title"/>
          </p:nvPr>
        </p:nvSpPr>
        <p:spPr>
          <a:xfrm>
            <a:off x="1143000" y="325"/>
            <a:ext cx="7467600" cy="725489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Implementation modules</a:t>
            </a:r>
          </a:p>
        </p:txBody>
      </p:sp>
      <p:sp>
        <p:nvSpPr>
          <p:cNvPr id="158" name="Slide Number Placeholder 4"/>
          <p:cNvSpPr txBox="1"/>
          <p:nvPr>
            <p:ph type="sldNum" sz="quarter" idx="2"/>
          </p:nvPr>
        </p:nvSpPr>
        <p:spPr>
          <a:xfrm>
            <a:off x="8615998" y="6582534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1" name="Content Placeholder 7"/>
          <p:cNvSpPr txBox="1"/>
          <p:nvPr>
            <p:ph type="body" idx="1"/>
          </p:nvPr>
        </p:nvSpPr>
        <p:spPr>
          <a:xfrm>
            <a:off x="489743" y="1166018"/>
            <a:ext cx="8229601" cy="4525964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stdio header file</a:t>
            </a:r>
          </a:p>
          <a:p>
            <a:pPr marL="0" indent="109220">
              <a:buSzTx/>
              <a:buFont typeface="Wingdings 3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stdlib</a:t>
            </a:r>
            <a:r>
              <a:t> header file</a:t>
            </a:r>
          </a:p>
          <a:p>
            <a:pPr marL="0" indent="109220">
              <a:buSzTx/>
              <a:buFont typeface="Wingdings 3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string header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oter Placeholder 6"/>
          <p:cNvSpPr txBox="1"/>
          <p:nvPr/>
        </p:nvSpPr>
        <p:spPr>
          <a:xfrm>
            <a:off x="3474720" y="6582534"/>
            <a:ext cx="225964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t>of ISE,RNSIT</a:t>
            </a:r>
          </a:p>
        </p:txBody>
      </p:sp>
      <p:sp>
        <p:nvSpPr>
          <p:cNvPr id="164" name="Title 1"/>
          <p:cNvSpPr txBox="1"/>
          <p:nvPr>
            <p:ph type="title"/>
          </p:nvPr>
        </p:nvSpPr>
        <p:spPr>
          <a:xfrm>
            <a:off x="1143000" y="325"/>
            <a:ext cx="7467600" cy="725489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65" name="Slide Number Placeholder 4"/>
          <p:cNvSpPr txBox="1"/>
          <p:nvPr>
            <p:ph type="sldNum" sz="quarter" idx="2"/>
          </p:nvPr>
        </p:nvSpPr>
        <p:spPr>
          <a:xfrm>
            <a:off x="8615998" y="6582534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6" name="object 4"/>
          <p:cNvSpPr/>
          <p:nvPr/>
        </p:nvSpPr>
        <p:spPr>
          <a:xfrm>
            <a:off x="0" y="-1"/>
            <a:ext cx="1071563" cy="7858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Date Placeholder 5"/>
          <p:cNvSpPr txBox="1"/>
          <p:nvPr/>
        </p:nvSpPr>
        <p:spPr>
          <a:xfrm>
            <a:off x="474344" y="6582534"/>
            <a:ext cx="182785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68" name="A screenshot of a computerDescription automatically generated" descr="A screenshot of a computerDescription automatically generate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7290" y="968020"/>
            <a:ext cx="6354508" cy="2567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A screenshot of a computerDescription automatically generated" descr="A screenshot of a computerDescription automatically generate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1652" y="3985222"/>
            <a:ext cx="6520696" cy="2634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