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79" r:id="rId6"/>
    <p:sldId id="280" r:id="rId7"/>
    <p:sldId id="282" r:id="rId8"/>
    <p:sldId id="283" r:id="rId9"/>
    <p:sldId id="284" r:id="rId10"/>
    <p:sldId id="285" r:id="rId11"/>
    <p:sldId id="281" r:id="rId12"/>
    <p:sldId id="286" r:id="rId13"/>
    <p:sldId id="287" r:id="rId14"/>
    <p:sldId id="288" r:id="rId15"/>
    <p:sldId id="290" r:id="rId16"/>
    <p:sldId id="291" r:id="rId17"/>
    <p:sldId id="289"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517027"/>
            <a:ext cx="3485073" cy="1770801"/>
          </a:xfrm>
        </p:spPr>
        <p:txBody>
          <a:bodyPr>
            <a:normAutofit/>
          </a:bodyPr>
          <a:lstStyle/>
          <a:p>
            <a:pPr algn="l"/>
            <a:r>
              <a:rPr lang="en-US" sz="4000" dirty="0"/>
              <a:t>CREDIT CARD FRAUD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287828"/>
            <a:ext cx="3485072" cy="2164070"/>
          </a:xfrm>
        </p:spPr>
        <p:txBody>
          <a:bodyPr>
            <a:normAutofit fontScale="70000" lnSpcReduction="20000"/>
          </a:bodyPr>
          <a:lstStyle/>
          <a:p>
            <a:pPr algn="l"/>
            <a:r>
              <a:rPr lang="en-US" dirty="0"/>
              <a:t>Harshit Prakash</a:t>
            </a:r>
          </a:p>
          <a:p>
            <a:pPr algn="l"/>
            <a:r>
              <a:rPr lang="en-US" dirty="0"/>
              <a:t>PES2UG20CS137</a:t>
            </a:r>
          </a:p>
          <a:p>
            <a:pPr algn="l"/>
            <a:r>
              <a:rPr lang="en-US" dirty="0"/>
              <a:t>Hemanth GA </a:t>
            </a:r>
          </a:p>
          <a:p>
            <a:pPr algn="l"/>
            <a:r>
              <a:rPr lang="en-US" dirty="0"/>
              <a:t>PES2UG20CS140</a:t>
            </a:r>
          </a:p>
          <a:p>
            <a:pPr algn="l"/>
            <a:r>
              <a:rPr lang="en-US" sz="2300" dirty="0"/>
              <a:t>Hemanth Reddy</a:t>
            </a:r>
          </a:p>
          <a:p>
            <a:pPr algn="l"/>
            <a:r>
              <a:rPr lang="en-US" dirty="0"/>
              <a:t>PES2UG20CS141</a:t>
            </a:r>
            <a:endParaRPr lang="en-US" sz="2300" dirty="0"/>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1040AEE7-98E7-B693-7ECD-7F6CF92DA764}"/>
              </a:ext>
            </a:extLst>
          </p:cNvPr>
          <p:cNvGraphicFramePr>
            <a:graphicFrameLocks noGrp="1"/>
          </p:cNvGraphicFramePr>
          <p:nvPr>
            <p:ph idx="1"/>
            <p:extLst>
              <p:ext uri="{D42A27DB-BD31-4B8C-83A1-F6EECF244321}">
                <p14:modId xmlns:p14="http://schemas.microsoft.com/office/powerpoint/2010/main" val="1669463861"/>
              </p:ext>
            </p:extLst>
          </p:nvPr>
        </p:nvGraphicFramePr>
        <p:xfrm>
          <a:off x="1038686" y="941032"/>
          <a:ext cx="10156055" cy="5729945"/>
        </p:xfrm>
        <a:graphic>
          <a:graphicData uri="http://schemas.openxmlformats.org/drawingml/2006/table">
            <a:tbl>
              <a:tblPr firstRow="1" bandRow="1">
                <a:tableStyleId>{5C22544A-7EE6-4342-B048-85BDC9FD1C3A}</a:tableStyleId>
              </a:tblPr>
              <a:tblGrid>
                <a:gridCol w="2031211">
                  <a:extLst>
                    <a:ext uri="{9D8B030D-6E8A-4147-A177-3AD203B41FA5}">
                      <a16:colId xmlns:a16="http://schemas.microsoft.com/office/drawing/2014/main" val="1111254410"/>
                    </a:ext>
                  </a:extLst>
                </a:gridCol>
                <a:gridCol w="2031211">
                  <a:extLst>
                    <a:ext uri="{9D8B030D-6E8A-4147-A177-3AD203B41FA5}">
                      <a16:colId xmlns:a16="http://schemas.microsoft.com/office/drawing/2014/main" val="1968346851"/>
                    </a:ext>
                  </a:extLst>
                </a:gridCol>
                <a:gridCol w="2031211">
                  <a:extLst>
                    <a:ext uri="{9D8B030D-6E8A-4147-A177-3AD203B41FA5}">
                      <a16:colId xmlns:a16="http://schemas.microsoft.com/office/drawing/2014/main" val="798510908"/>
                    </a:ext>
                  </a:extLst>
                </a:gridCol>
                <a:gridCol w="2031211">
                  <a:extLst>
                    <a:ext uri="{9D8B030D-6E8A-4147-A177-3AD203B41FA5}">
                      <a16:colId xmlns:a16="http://schemas.microsoft.com/office/drawing/2014/main" val="3570415204"/>
                    </a:ext>
                  </a:extLst>
                </a:gridCol>
                <a:gridCol w="2031211">
                  <a:extLst>
                    <a:ext uri="{9D8B030D-6E8A-4147-A177-3AD203B41FA5}">
                      <a16:colId xmlns:a16="http://schemas.microsoft.com/office/drawing/2014/main" val="1399293989"/>
                    </a:ext>
                  </a:extLst>
                </a:gridCol>
              </a:tblGrid>
              <a:tr h="1127465">
                <a:tc>
                  <a:txBody>
                    <a:bodyPr/>
                    <a:lstStyle/>
                    <a:p>
                      <a:r>
                        <a:rPr lang="en-US" dirty="0"/>
                        <a:t>Title of the paper</a:t>
                      </a:r>
                    </a:p>
                  </a:txBody>
                  <a:tcPr/>
                </a:tc>
                <a:tc>
                  <a:txBody>
                    <a:bodyPr/>
                    <a:lstStyle/>
                    <a:p>
                      <a:r>
                        <a:rPr lang="en-US" dirty="0"/>
                        <a:t>Year of Publication</a:t>
                      </a:r>
                    </a:p>
                  </a:txBody>
                  <a:tcPr/>
                </a:tc>
                <a:tc>
                  <a:txBody>
                    <a:bodyPr/>
                    <a:lstStyle/>
                    <a:p>
                      <a:r>
                        <a:rPr lang="en-US" dirty="0"/>
                        <a:t>Journal/Conference Name</a:t>
                      </a:r>
                    </a:p>
                  </a:txBody>
                  <a:tcPr/>
                </a:tc>
                <a:tc>
                  <a:txBody>
                    <a:bodyPr/>
                    <a:lstStyle/>
                    <a:p>
                      <a:r>
                        <a:rPr lang="en-US" dirty="0"/>
                        <a:t>Advantages</a:t>
                      </a:r>
                    </a:p>
                  </a:txBody>
                  <a:tcPr/>
                </a:tc>
                <a:tc>
                  <a:txBody>
                    <a:bodyPr/>
                    <a:lstStyle/>
                    <a:p>
                      <a:r>
                        <a:rPr lang="en-US" dirty="0"/>
                        <a:t>Limitations</a:t>
                      </a:r>
                    </a:p>
                  </a:txBody>
                  <a:tcPr/>
                </a:tc>
                <a:extLst>
                  <a:ext uri="{0D108BD9-81ED-4DB2-BD59-A6C34878D82A}">
                    <a16:rowId xmlns:a16="http://schemas.microsoft.com/office/drawing/2014/main" val="1424224"/>
                  </a:ext>
                </a:extLst>
              </a:tr>
              <a:tr h="1353867">
                <a:tc>
                  <a:txBody>
                    <a:bodyPr/>
                    <a:lstStyle/>
                    <a:p>
                      <a:r>
                        <a:rPr lang="en-US" sz="1400" dirty="0"/>
                        <a:t>AN EFFICIENT TECHNIQUES FOR FRAUDULENT DETECTION IN CREDIT CARD DATASET</a:t>
                      </a:r>
                    </a:p>
                  </a:txBody>
                  <a:tcPr/>
                </a:tc>
                <a:tc>
                  <a:txBody>
                    <a:bodyPr/>
                    <a:lstStyle/>
                    <a:p>
                      <a:r>
                        <a:rPr lang="en-US" dirty="0"/>
                        <a:t>2016</a:t>
                      </a:r>
                    </a:p>
                  </a:txBody>
                  <a:tcPr/>
                </a:tc>
                <a:tc>
                  <a:txBody>
                    <a:bodyPr/>
                    <a:lstStyle/>
                    <a:p>
                      <a:r>
                        <a:rPr lang="en-US" sz="1400" dirty="0"/>
                        <a:t>A COMPREHENSIVE STUDY Akanksha Bansal and </a:t>
                      </a:r>
                      <a:r>
                        <a:rPr lang="en-US" sz="1400" dirty="0" err="1"/>
                        <a:t>Hitendra</a:t>
                      </a:r>
                      <a:r>
                        <a:rPr lang="en-US" sz="1400" dirty="0"/>
                        <a:t> Garg Department of Computer Engineering &amp; Applications, GLA University</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47681876"/>
                  </a:ext>
                </a:extLst>
              </a:tr>
              <a:tr h="1353867">
                <a:tc>
                  <a:txBody>
                    <a:bodyPr/>
                    <a:lstStyle/>
                    <a:p>
                      <a:r>
                        <a:rPr lang="en-US" sz="1600" dirty="0"/>
                        <a:t>CREDIT CARD FRAUD DETECTION USING MACHINE LEARNING AND DATA SCIENCE S</a:t>
                      </a:r>
                    </a:p>
                  </a:txBody>
                  <a:tcPr/>
                </a:tc>
                <a:tc>
                  <a:txBody>
                    <a:bodyPr/>
                    <a:lstStyle/>
                    <a:p>
                      <a:r>
                        <a:rPr lang="en-US" dirty="0"/>
                        <a:t>2015</a:t>
                      </a:r>
                    </a:p>
                  </a:txBody>
                  <a:tcPr/>
                </a:tc>
                <a:tc>
                  <a:txBody>
                    <a:bodyPr/>
                    <a:lstStyle/>
                    <a:p>
                      <a:r>
                        <a:rPr lang="en-US" sz="1000" dirty="0"/>
                        <a:t>Department of Computer Science and Engineering SRM Institute of Science and Technology Aditya Saini, Swarna Deep Sarkar Shadab Ahmed Department of Computer Science and Engineering SRM Institute of Science and Technology International Journal of Engineering Research &amp; Technology (IJERT)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0578425"/>
                  </a:ext>
                </a:extLst>
              </a:tr>
              <a:tr h="1353867">
                <a:tc>
                  <a:txBody>
                    <a:bodyPr/>
                    <a:lstStyle/>
                    <a:p>
                      <a:r>
                        <a:rPr lang="en-US" dirty="0"/>
                        <a:t>ADVERSARIAL LEARNING IN CREDIT CARD FRAUD DETECTION </a:t>
                      </a:r>
                    </a:p>
                  </a:txBody>
                  <a:tcPr/>
                </a:tc>
                <a:tc>
                  <a:txBody>
                    <a:bodyPr/>
                    <a:lstStyle/>
                    <a:p>
                      <a:r>
                        <a:rPr lang="en-US" dirty="0"/>
                        <a:t>2016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5169866"/>
                  </a:ext>
                </a:extLst>
              </a:tr>
            </a:tbl>
          </a:graphicData>
        </a:graphic>
      </p:graphicFrame>
    </p:spTree>
    <p:extLst>
      <p:ext uri="{BB962C8B-B14F-4D97-AF65-F5344CB8AC3E}">
        <p14:creationId xmlns:p14="http://schemas.microsoft.com/office/powerpoint/2010/main" val="406841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02EB-458B-F7A3-DB98-F6016BDD1AAD}"/>
              </a:ext>
            </a:extLst>
          </p:cNvPr>
          <p:cNvSpPr>
            <a:spLocks noGrp="1"/>
          </p:cNvSpPr>
          <p:nvPr>
            <p:ph type="title"/>
          </p:nvPr>
        </p:nvSpPr>
        <p:spPr/>
        <p:txBody>
          <a:bodyPr/>
          <a:lstStyle/>
          <a:p>
            <a:r>
              <a:rPr lang="en-IN" dirty="0"/>
              <a:t>Proposed Model</a:t>
            </a:r>
          </a:p>
        </p:txBody>
      </p:sp>
      <p:sp>
        <p:nvSpPr>
          <p:cNvPr id="3" name="Content Placeholder 2">
            <a:extLst>
              <a:ext uri="{FF2B5EF4-FFF2-40B4-BE49-F238E27FC236}">
                <a16:creationId xmlns:a16="http://schemas.microsoft.com/office/drawing/2014/main" id="{411804DB-E325-D04C-56A7-4C3BFE6B9483}"/>
              </a:ext>
            </a:extLst>
          </p:cNvPr>
          <p:cNvSpPr>
            <a:spLocks noGrp="1"/>
          </p:cNvSpPr>
          <p:nvPr>
            <p:ph idx="1"/>
          </p:nvPr>
        </p:nvSpPr>
        <p:spPr/>
        <p:txBody>
          <a:bodyPr>
            <a:normAutofit fontScale="92500" lnSpcReduction="20000"/>
          </a:bodyPr>
          <a:lstStyle/>
          <a:p>
            <a:r>
              <a:rPr lang="en-US" dirty="0">
                <a:latin typeface="Bahnschrift SemiBold" panose="020B0502040204020203" pitchFamily="34" charset="0"/>
              </a:rPr>
              <a:t>This project proposes a fraud detection model whose performance is evaluated with an anonymized dataset and it is found that the proposed model works well with this kind of data since it is independent of attribute values. The second feature of the proposed model is its ability to </a:t>
            </a:r>
            <a:r>
              <a:rPr lang="en-IN" dirty="0">
                <a:latin typeface="Bahnschrift SemiBold" panose="020B0502040204020203" pitchFamily="34" charset="0"/>
              </a:rPr>
              <a:t>handle class imbalance.</a:t>
            </a:r>
          </a:p>
          <a:p>
            <a:r>
              <a:rPr lang="en-IN" dirty="0">
                <a:latin typeface="Bahnschrift SemiBold" panose="020B0502040204020203" pitchFamily="34" charset="0"/>
              </a:rPr>
              <a:t>EDA is first performed on the dataset to draw inference about the dataset. </a:t>
            </a:r>
          </a:p>
          <a:p>
            <a:r>
              <a:rPr lang="en-IN" dirty="0">
                <a:latin typeface="Bahnschrift SemiBold" panose="020B0502040204020203" pitchFamily="34" charset="0"/>
              </a:rPr>
              <a:t>The project is built on 3 machine learning models namely Logistic Regression, Random Forest Classifier and </a:t>
            </a:r>
            <a:r>
              <a:rPr lang="en-IN" dirty="0" err="1">
                <a:latin typeface="Bahnschrift SemiBold" panose="020B0502040204020203" pitchFamily="34" charset="0"/>
              </a:rPr>
              <a:t>XGBoost</a:t>
            </a:r>
            <a:r>
              <a:rPr lang="en-IN" dirty="0">
                <a:latin typeface="Bahnschrift SemiBold" panose="020B0502040204020203" pitchFamily="34" charset="0"/>
              </a:rPr>
              <a:t>. The model evaluates the 3 models and uses the best model to predict the output for a transaction.</a:t>
            </a:r>
          </a:p>
          <a:p>
            <a:r>
              <a:rPr lang="en-IN" dirty="0">
                <a:latin typeface="Bahnschrift SemiBold" panose="020B0502040204020203" pitchFamily="34" charset="0"/>
              </a:rPr>
              <a:t>The first model used is the logistic regression. </a:t>
            </a:r>
            <a:r>
              <a:rPr lang="en-US" dirty="0">
                <a:effectLst/>
                <a:latin typeface="Bahnschrift SemiBold" panose="020B0502040204020203" pitchFamily="34" charset="0"/>
              </a:rPr>
              <a:t>It </a:t>
            </a:r>
            <a:r>
              <a:rPr lang="en-US" dirty="0" err="1">
                <a:effectLst/>
                <a:latin typeface="Bahnschrift SemiBold" panose="020B0502040204020203" pitchFamily="34" charset="0"/>
              </a:rPr>
              <a:t>doesent</a:t>
            </a:r>
            <a:r>
              <a:rPr lang="en-US" dirty="0">
                <a:effectLst/>
                <a:latin typeface="Bahnschrift SemiBold" panose="020B0502040204020203" pitchFamily="34" charset="0"/>
              </a:rPr>
              <a:t> prove to be a</a:t>
            </a:r>
            <a:r>
              <a:rPr lang="en-US" b="0" i="0" dirty="0">
                <a:effectLst/>
                <a:latin typeface="Bahnschrift SemiBold" panose="020B0502040204020203" pitchFamily="34" charset="0"/>
              </a:rPr>
              <a:t> good model, because it is biased towards majority class and the recall in minority class is not as high as desired.</a:t>
            </a:r>
            <a:endParaRPr lang="en-IN" dirty="0">
              <a:latin typeface="Bahnschrift SemiBold" panose="020B0502040204020203" pitchFamily="34" charset="0"/>
            </a:endParaRPr>
          </a:p>
        </p:txBody>
      </p:sp>
    </p:spTree>
    <p:extLst>
      <p:ext uri="{BB962C8B-B14F-4D97-AF65-F5344CB8AC3E}">
        <p14:creationId xmlns:p14="http://schemas.microsoft.com/office/powerpoint/2010/main" val="413061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54A69-01CE-C769-52F7-A1AC608FCDBB}"/>
              </a:ext>
            </a:extLst>
          </p:cNvPr>
          <p:cNvSpPr>
            <a:spLocks noGrp="1"/>
          </p:cNvSpPr>
          <p:nvPr>
            <p:ph idx="1"/>
          </p:nvPr>
        </p:nvSpPr>
        <p:spPr>
          <a:xfrm>
            <a:off x="913795" y="727970"/>
            <a:ext cx="10353762" cy="5063230"/>
          </a:xfrm>
        </p:spPr>
        <p:txBody>
          <a:bodyPr>
            <a:normAutofit/>
          </a:bodyPr>
          <a:lstStyle/>
          <a:p>
            <a:r>
              <a:rPr lang="en-IN" dirty="0">
                <a:latin typeface="Bahnschrift SemiBold" panose="020B0502040204020203" pitchFamily="34" charset="0"/>
              </a:rPr>
              <a:t>Logistic Regression is used again as the model but with SMOTE (</a:t>
            </a:r>
            <a:r>
              <a:rPr lang="en-IN" b="1" i="0" dirty="0">
                <a:effectLst/>
                <a:latin typeface="Bahnschrift SemiBold" panose="020B0502040204020203" pitchFamily="34" charset="0"/>
              </a:rPr>
              <a:t>Synthetic Minority Over-sampling Technique). </a:t>
            </a:r>
            <a:r>
              <a:rPr lang="en-US" b="0" i="0" dirty="0">
                <a:effectLst/>
                <a:latin typeface="Bahnschrift SemiBold" panose="020B0502040204020203" pitchFamily="34" charset="0"/>
              </a:rPr>
              <a:t>SMOTE is an algorithm that performs data augmentation by creating </a:t>
            </a:r>
            <a:r>
              <a:rPr lang="en-US" b="1" i="0" dirty="0">
                <a:effectLst/>
                <a:latin typeface="Bahnschrift SemiBold" panose="020B0502040204020203" pitchFamily="34" charset="0"/>
              </a:rPr>
              <a:t>synthetic data points</a:t>
            </a:r>
            <a:r>
              <a:rPr lang="en-US" b="0" i="0" dirty="0">
                <a:effectLst/>
                <a:latin typeface="Bahnschrift SemiBold" panose="020B0502040204020203" pitchFamily="34" charset="0"/>
              </a:rPr>
              <a:t> based on the original data points. SMOTE can be seen as an advanced version of oversampling, or as a specific algorithm for data augmentation. The advantage of SMOTE is that you are </a:t>
            </a:r>
            <a:r>
              <a:rPr lang="en-US" b="1" i="0" dirty="0">
                <a:effectLst/>
                <a:latin typeface="Bahnschrift SemiBold" panose="020B0502040204020203" pitchFamily="34" charset="0"/>
              </a:rPr>
              <a:t>not generating duplicates</a:t>
            </a:r>
            <a:r>
              <a:rPr lang="en-US" b="0" i="0" dirty="0">
                <a:effectLst/>
                <a:latin typeface="Bahnschrift SemiBold" panose="020B0502040204020203" pitchFamily="34" charset="0"/>
              </a:rPr>
              <a:t>, but rather creating synthetic data points that are </a:t>
            </a:r>
            <a:r>
              <a:rPr lang="en-US" b="1" i="0" dirty="0">
                <a:effectLst/>
                <a:latin typeface="Bahnschrift SemiBold" panose="020B0502040204020203" pitchFamily="34" charset="0"/>
              </a:rPr>
              <a:t>slightly different</a:t>
            </a:r>
            <a:r>
              <a:rPr lang="en-US" b="0" i="0" dirty="0">
                <a:effectLst/>
                <a:latin typeface="Bahnschrift SemiBold" panose="020B0502040204020203" pitchFamily="34" charset="0"/>
              </a:rPr>
              <a:t> from the original data points. We get a high recall which means our model is able to detect the highest number of fraud transactions, while the precision is very low which is not good because it means that the model classifies a lot of non-fraud transactions as fraud. </a:t>
            </a:r>
          </a:p>
        </p:txBody>
      </p:sp>
    </p:spTree>
    <p:extLst>
      <p:ext uri="{BB962C8B-B14F-4D97-AF65-F5344CB8AC3E}">
        <p14:creationId xmlns:p14="http://schemas.microsoft.com/office/powerpoint/2010/main" val="223126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DF7A8-CBA8-20A0-2685-B80E2E994316}"/>
              </a:ext>
            </a:extLst>
          </p:cNvPr>
          <p:cNvSpPr>
            <a:spLocks noGrp="1"/>
          </p:cNvSpPr>
          <p:nvPr>
            <p:ph idx="1"/>
          </p:nvPr>
        </p:nvSpPr>
        <p:spPr>
          <a:xfrm>
            <a:off x="919119" y="656948"/>
            <a:ext cx="10353762" cy="5134251"/>
          </a:xfrm>
        </p:spPr>
        <p:txBody>
          <a:bodyPr/>
          <a:lstStyle/>
          <a:p>
            <a:r>
              <a:rPr lang="en-IN" dirty="0"/>
              <a:t>Random Forest With SMOTE</a:t>
            </a:r>
          </a:p>
          <a:p>
            <a:pPr marL="36900" indent="0">
              <a:buNone/>
            </a:pPr>
            <a:r>
              <a:rPr lang="en-US" b="0" i="0" dirty="0">
                <a:effectLst/>
                <a:latin typeface="Inter"/>
              </a:rPr>
              <a:t> 	</a:t>
            </a:r>
            <a:r>
              <a:rPr lang="en-US" b="0" i="0" dirty="0">
                <a:effectLst/>
                <a:latin typeface="Bahnschrift SemiBold" panose="020B0502040204020203" pitchFamily="34" charset="0"/>
              </a:rPr>
              <a:t>Random Forest with SMOTE </a:t>
            </a:r>
            <a:r>
              <a:rPr lang="en-US" b="0" i="0" dirty="0" err="1">
                <a:effectLst/>
                <a:latin typeface="Bahnschrift SemiBold" panose="020B0502040204020203" pitchFamily="34" charset="0"/>
              </a:rPr>
              <a:t>performes</a:t>
            </a:r>
            <a:r>
              <a:rPr lang="en-US" b="0" i="0" dirty="0">
                <a:effectLst/>
                <a:latin typeface="Bahnschrift SemiBold" panose="020B0502040204020203" pitchFamily="34" charset="0"/>
              </a:rPr>
              <a:t> better than Logistic Regression       	overall allowing us to get high recall and high precision at the same time. 	Even though the recall has decreased a little bit, we were able to increase 	the precision significantly, which means a lot in the case of fraud 	detection and as we know it is a trade-off.</a:t>
            </a:r>
          </a:p>
          <a:p>
            <a:r>
              <a:rPr lang="en-US" b="0" i="0" dirty="0" err="1">
                <a:effectLst/>
                <a:latin typeface="Bahnschrift SemiBold" panose="020B0502040204020203" pitchFamily="34" charset="0"/>
              </a:rPr>
              <a:t>XGBoost</a:t>
            </a:r>
            <a:r>
              <a:rPr lang="en-US" b="0" i="0" dirty="0">
                <a:effectLst/>
                <a:latin typeface="Bahnschrift SemiBold" panose="020B0502040204020203" pitchFamily="34" charset="0"/>
              </a:rPr>
              <a:t> Classifiers is the used which gives us the best results and is able   to detect more than 80% fraud transactions and at the same time not classifying a lot of non-fraud transactions as fraud.</a:t>
            </a:r>
            <a:endParaRPr lang="en-IN" dirty="0">
              <a:latin typeface="Bahnschrift SemiBold" panose="020B0502040204020203" pitchFamily="34" charset="0"/>
            </a:endParaRPr>
          </a:p>
        </p:txBody>
      </p:sp>
    </p:spTree>
    <p:extLst>
      <p:ext uri="{BB962C8B-B14F-4D97-AF65-F5344CB8AC3E}">
        <p14:creationId xmlns:p14="http://schemas.microsoft.com/office/powerpoint/2010/main" val="392758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B5BD-C150-7EB0-969F-0E9AA66767C1}"/>
              </a:ext>
            </a:extLst>
          </p:cNvPr>
          <p:cNvSpPr>
            <a:spLocks noGrp="1"/>
          </p:cNvSpPr>
          <p:nvPr>
            <p:ph type="title"/>
          </p:nvPr>
        </p:nvSpPr>
        <p:spPr/>
        <p:txBody>
          <a:bodyPr/>
          <a:lstStyle/>
          <a:p>
            <a:r>
              <a:rPr lang="en-IN" dirty="0"/>
              <a:t>Results And Discussions</a:t>
            </a:r>
          </a:p>
        </p:txBody>
      </p:sp>
      <p:sp>
        <p:nvSpPr>
          <p:cNvPr id="3" name="Content Placeholder 2">
            <a:extLst>
              <a:ext uri="{FF2B5EF4-FFF2-40B4-BE49-F238E27FC236}">
                <a16:creationId xmlns:a16="http://schemas.microsoft.com/office/drawing/2014/main" id="{643172FA-41B7-F487-EC7F-3DDD417234A2}"/>
              </a:ext>
            </a:extLst>
          </p:cNvPr>
          <p:cNvSpPr>
            <a:spLocks noGrp="1"/>
          </p:cNvSpPr>
          <p:nvPr>
            <p:ph idx="1"/>
          </p:nvPr>
        </p:nvSpPr>
        <p:spPr/>
        <p:txBody>
          <a:bodyPr/>
          <a:lstStyle/>
          <a:p>
            <a:r>
              <a:rPr lang="en-US" b="0" i="0" dirty="0">
                <a:effectLst/>
                <a:latin typeface="Bahnschrift SemiBold" panose="020B0502040204020203" pitchFamily="34" charset="0"/>
              </a:rPr>
              <a:t>Good prediction results can be achieved with imbalanced datasets as well as with balanced ones.</a:t>
            </a:r>
          </a:p>
          <a:p>
            <a:r>
              <a:rPr lang="en-US" b="0" i="0" dirty="0">
                <a:effectLst/>
                <a:latin typeface="Bahnschrift SemiBold" panose="020B0502040204020203" pitchFamily="34" charset="0"/>
              </a:rPr>
              <a:t>Random Forest and </a:t>
            </a:r>
            <a:r>
              <a:rPr lang="en-US" b="0" i="0" dirty="0" err="1">
                <a:effectLst/>
                <a:latin typeface="Bahnschrift SemiBold" panose="020B0502040204020203" pitchFamily="34" charset="0"/>
              </a:rPr>
              <a:t>XGBoost</a:t>
            </a:r>
            <a:r>
              <a:rPr lang="en-US" b="0" i="0" dirty="0">
                <a:effectLst/>
                <a:latin typeface="Bahnschrift SemiBold" panose="020B0502040204020203" pitchFamily="34" charset="0"/>
              </a:rPr>
              <a:t> Classifiers gave us the best results being able to detect more than 80% fraud transactions and at the same time not classifying a lot of non-fraud transactions as fraud</a:t>
            </a:r>
          </a:p>
          <a:p>
            <a:r>
              <a:rPr lang="en-US" b="0" i="0" dirty="0">
                <a:effectLst/>
                <a:latin typeface="Bahnschrift SemiBold" panose="020B0502040204020203" pitchFamily="34" charset="0"/>
              </a:rPr>
              <a:t>There is no perfect model and there will always be a trade-off between precision and recall. It is up to the company and its objectives to decide which approach is the best in each particular situation</a:t>
            </a:r>
          </a:p>
          <a:p>
            <a:endParaRPr lang="en-US" b="0" i="0" dirty="0">
              <a:effectLst/>
              <a:latin typeface="Inter"/>
            </a:endParaRPr>
          </a:p>
          <a:p>
            <a:endParaRPr lang="en-IN" dirty="0"/>
          </a:p>
        </p:txBody>
      </p:sp>
    </p:spTree>
    <p:extLst>
      <p:ext uri="{BB962C8B-B14F-4D97-AF65-F5344CB8AC3E}">
        <p14:creationId xmlns:p14="http://schemas.microsoft.com/office/powerpoint/2010/main" val="3863931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84B3-8B88-112C-F545-309FB0933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B8D8F6-AD82-04BA-0D89-CBCB4805D7E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208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lnSpcReduction="10000"/>
          </a:bodyPr>
          <a:lstStyle/>
          <a:p>
            <a:r>
              <a:rPr lang="en-US" sz="2400" dirty="0"/>
              <a:t>PROBLEM STATEMENT</a:t>
            </a:r>
          </a:p>
          <a:p>
            <a:r>
              <a:rPr lang="en-US" sz="2400" dirty="0"/>
              <a:t>APPLICATION AND USES</a:t>
            </a:r>
          </a:p>
          <a:p>
            <a:r>
              <a:rPr lang="en-US" sz="2400" dirty="0"/>
              <a:t>HIGH LEVEL </a:t>
            </a:r>
            <a:r>
              <a:rPr lang="en-US" sz="2400" b="0" i="0" u="none" strike="noStrike" cap="none" dirty="0">
                <a:latin typeface="+mj-lt"/>
                <a:ea typeface="Calibri"/>
                <a:cs typeface="Calibri"/>
                <a:sym typeface="Calibri"/>
              </a:rPr>
              <a:t>ARCHITECTURE</a:t>
            </a:r>
            <a:endParaRPr lang="en-US" sz="2400" dirty="0">
              <a:latin typeface="+mj-lt"/>
            </a:endParaRPr>
          </a:p>
          <a:p>
            <a:r>
              <a:rPr lang="en-US" sz="2400" dirty="0"/>
              <a:t>LITERATURE SURVEY</a:t>
            </a:r>
          </a:p>
          <a:p>
            <a:r>
              <a:rPr lang="en-US" sz="2400" dirty="0"/>
              <a:t>PROPOSED APPROACH</a:t>
            </a:r>
          </a:p>
          <a:p>
            <a:r>
              <a:rPr lang="en-US" sz="2400" dirty="0"/>
              <a:t>RESULT AND DISCUSSION</a:t>
            </a:r>
          </a:p>
          <a:p>
            <a:r>
              <a:rPr lang="en-US" sz="2400" dirty="0"/>
              <a:t>REFRECNES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5E3B-3B67-EE1F-8BA9-13A188364D0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6C1401-CD48-7C0A-995F-AEB846CD7188}"/>
              </a:ext>
            </a:extLst>
          </p:cNvPr>
          <p:cNvSpPr>
            <a:spLocks noGrp="1"/>
          </p:cNvSpPr>
          <p:nvPr>
            <p:ph idx="1"/>
          </p:nvPr>
        </p:nvSpPr>
        <p:spPr/>
        <p:txBody>
          <a:bodyPr/>
          <a:lstStyle/>
          <a:p>
            <a:pPr marL="36900" indent="0">
              <a:buNone/>
            </a:pPr>
            <a:r>
              <a:rPr lang="en-US" b="1" i="0" dirty="0">
                <a:effectLst/>
                <a:latin typeface="Bahnschrift SemiBold" panose="020B0502040204020203" pitchFamily="34" charset="0"/>
              </a:rPr>
              <a:t>Credit card fraud</a:t>
            </a:r>
            <a:r>
              <a:rPr lang="en-US" b="0" i="0" dirty="0">
                <a:effectLst/>
                <a:latin typeface="Bahnschrift SemiBold" panose="020B0502040204020203" pitchFamily="34" charset="0"/>
              </a:rPr>
              <a:t> happens when consumers give their credit card number to unfamiliar individuals, when cards are lost or stolen, when mail is diverted from the intended recipient and taken by criminals, or when employees of a business copy the cards or card numbers of a cardholder.</a:t>
            </a:r>
          </a:p>
          <a:p>
            <a:pPr marL="36900" indent="0">
              <a:buNone/>
            </a:pPr>
            <a:r>
              <a:rPr lang="en-US" b="0" i="0" dirty="0">
                <a:effectLst/>
                <a:latin typeface="Bahnschrift SemiBold" panose="020B0502040204020203" pitchFamily="34" charset="0"/>
              </a:rPr>
              <a:t>The Credit Card Fraud Detection Problem includes modeling past credit card transactions with the knowledge of the ones that turned out to be a fraud. This model is then used to identify whether a new transaction is fraudulent or not. Our aim here is to detect 100% of the fraudulent transactions while minimizing the incorrect fraud classifications.</a:t>
            </a:r>
            <a:endParaRPr lang="en-IN" dirty="0">
              <a:latin typeface="Bahnschrift SemiBold" panose="020B0502040204020203" pitchFamily="34" charset="0"/>
            </a:endParaRPr>
          </a:p>
        </p:txBody>
      </p:sp>
    </p:spTree>
    <p:extLst>
      <p:ext uri="{BB962C8B-B14F-4D97-AF65-F5344CB8AC3E}">
        <p14:creationId xmlns:p14="http://schemas.microsoft.com/office/powerpoint/2010/main" val="28041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695E-048C-B3CB-1EDA-A72C5BCDE173}"/>
              </a:ext>
            </a:extLst>
          </p:cNvPr>
          <p:cNvSpPr>
            <a:spLocks noGrp="1"/>
          </p:cNvSpPr>
          <p:nvPr>
            <p:ph type="title"/>
          </p:nvPr>
        </p:nvSpPr>
        <p:spPr/>
        <p:txBody>
          <a:bodyPr/>
          <a:lstStyle/>
          <a:p>
            <a:r>
              <a:rPr lang="en-US" dirty="0"/>
              <a:t>Application and Uses </a:t>
            </a:r>
            <a:endParaRPr lang="en-IN" dirty="0"/>
          </a:p>
        </p:txBody>
      </p:sp>
      <p:sp>
        <p:nvSpPr>
          <p:cNvPr id="3" name="Content Placeholder 2">
            <a:extLst>
              <a:ext uri="{FF2B5EF4-FFF2-40B4-BE49-F238E27FC236}">
                <a16:creationId xmlns:a16="http://schemas.microsoft.com/office/drawing/2014/main" id="{F2CF565F-F96C-8FE8-CA57-170D60D11B05}"/>
              </a:ext>
            </a:extLst>
          </p:cNvPr>
          <p:cNvSpPr>
            <a:spLocks noGrp="1"/>
          </p:cNvSpPr>
          <p:nvPr>
            <p:ph idx="1"/>
          </p:nvPr>
        </p:nvSpPr>
        <p:spPr/>
        <p:txBody>
          <a:bodyPr>
            <a:noAutofit/>
          </a:bodyPr>
          <a:lstStyle/>
          <a:p>
            <a:r>
              <a:rPr lang="en-US" b="0" i="0" dirty="0">
                <a:effectLst/>
                <a:latin typeface="Bahnschrift SemiBold" panose="020B0502040204020203" pitchFamily="34" charset="0"/>
              </a:rPr>
              <a:t>It is important that credit card companies are able to recognize fraudulent credit card transactions so that customers are not charged for items that they did not purchase .</a:t>
            </a:r>
            <a:r>
              <a:rPr lang="en-US" b="0" i="0" dirty="0">
                <a:solidFill>
                  <a:schemeClr val="accent5">
                    <a:lumMod val="40000"/>
                    <a:lumOff val="60000"/>
                  </a:schemeClr>
                </a:solidFill>
                <a:effectLst/>
                <a:latin typeface="Bahnschrift SemiBold" panose="020B0502040204020203" pitchFamily="34" charset="0"/>
              </a:rPr>
              <a:t>For any bank or financial organization, credit card fraud detection is of utmost importance. We have to spot potential fraud so that consumers can not bill for goods that they haven’t purchased. The aim is, therefore, to create a classifier that indicates whether a requested transaction is a fraud.</a:t>
            </a:r>
            <a:r>
              <a:rPr lang="en-IN" dirty="0">
                <a:solidFill>
                  <a:schemeClr val="accent5">
                    <a:lumMod val="40000"/>
                    <a:lumOff val="60000"/>
                  </a:schemeClr>
                </a:solidFill>
                <a:effectLst/>
                <a:latin typeface="Bahnschrift SemiBold" panose="020B0502040204020203" pitchFamily="34" charset="0"/>
              </a:rPr>
              <a:t> </a:t>
            </a:r>
            <a:r>
              <a:rPr lang="en-US" dirty="0">
                <a:latin typeface="Bahnschrift SemiBold" panose="020B0502040204020203" pitchFamily="34" charset="0"/>
              </a:rPr>
              <a:t>The main objective of this thesis is to perform predictive analysis on credit card transaction dataset using machine learning techniques and detect the fraudulent transactions from the given dataset.</a:t>
            </a:r>
            <a:endParaRPr lang="en-US" b="0" i="0" dirty="0">
              <a:solidFill>
                <a:schemeClr val="accent5">
                  <a:lumMod val="40000"/>
                  <a:lumOff val="60000"/>
                </a:schemeClr>
              </a:solidFill>
              <a:effectLst/>
              <a:latin typeface="Bahnschrift SemiBold" panose="020B0502040204020203" pitchFamily="34" charset="0"/>
            </a:endParaRPr>
          </a:p>
        </p:txBody>
      </p:sp>
    </p:spTree>
    <p:extLst>
      <p:ext uri="{BB962C8B-B14F-4D97-AF65-F5344CB8AC3E}">
        <p14:creationId xmlns:p14="http://schemas.microsoft.com/office/powerpoint/2010/main" val="728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E2BAA-5DC1-0855-7995-E1D03DCB4EAD}"/>
              </a:ext>
            </a:extLst>
          </p:cNvPr>
          <p:cNvSpPr>
            <a:spLocks noGrp="1"/>
          </p:cNvSpPr>
          <p:nvPr>
            <p:ph idx="1"/>
          </p:nvPr>
        </p:nvSpPr>
        <p:spPr>
          <a:xfrm>
            <a:off x="798385" y="1108784"/>
            <a:ext cx="10353762" cy="3714749"/>
          </a:xfrm>
        </p:spPr>
        <p:txBody>
          <a:bodyPr/>
          <a:lstStyle/>
          <a:p>
            <a:r>
              <a:rPr lang="en-US" dirty="0">
                <a:latin typeface="Bahnschrift SemiBold" panose="020B0502040204020203" pitchFamily="34" charset="0"/>
              </a:rPr>
              <a:t>The focus is to identify if a transaction comes under normal class or fraudulent class using predictive models. Different sampling techniques will be implemented to tackle the class imbalance problem and series of machine learning algorithms like logistic regression, random forest and </a:t>
            </a:r>
            <a:r>
              <a:rPr lang="en-US" dirty="0" err="1">
                <a:latin typeface="Bahnschrift SemiBold" panose="020B0502040204020203" pitchFamily="34" charset="0"/>
              </a:rPr>
              <a:t>xgboost</a:t>
            </a:r>
            <a:r>
              <a:rPr lang="en-US" dirty="0">
                <a:latin typeface="Bahnschrift SemiBold" panose="020B0502040204020203" pitchFamily="34" charset="0"/>
              </a:rPr>
              <a:t> will be implemented on the dataset, and the results will be reported.</a:t>
            </a:r>
            <a:endParaRPr lang="en-IN" dirty="0"/>
          </a:p>
          <a:p>
            <a:pPr marL="36900" indent="0">
              <a:buNone/>
            </a:pPr>
            <a:endParaRPr lang="en-IN" dirty="0"/>
          </a:p>
        </p:txBody>
      </p:sp>
      <p:sp>
        <p:nvSpPr>
          <p:cNvPr id="4" name="Content Placeholder 2">
            <a:extLst>
              <a:ext uri="{FF2B5EF4-FFF2-40B4-BE49-F238E27FC236}">
                <a16:creationId xmlns:a16="http://schemas.microsoft.com/office/drawing/2014/main" id="{F8352ACC-F6B5-E617-AC1A-3154B483CAE2}"/>
              </a:ext>
            </a:extLst>
          </p:cNvPr>
          <p:cNvSpPr txBox="1">
            <a:spLocks/>
          </p:cNvSpPr>
          <p:nvPr/>
        </p:nvSpPr>
        <p:spPr>
          <a:xfrm>
            <a:off x="825018" y="1082151"/>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en-IN" dirty="0"/>
          </a:p>
        </p:txBody>
      </p:sp>
    </p:spTree>
    <p:extLst>
      <p:ext uri="{BB962C8B-B14F-4D97-AF65-F5344CB8AC3E}">
        <p14:creationId xmlns:p14="http://schemas.microsoft.com/office/powerpoint/2010/main" val="55451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04B9-CF39-5DE3-09B6-A03E5A22B7D1}"/>
              </a:ext>
            </a:extLst>
          </p:cNvPr>
          <p:cNvSpPr>
            <a:spLocks noGrp="1"/>
          </p:cNvSpPr>
          <p:nvPr>
            <p:ph type="title"/>
          </p:nvPr>
        </p:nvSpPr>
        <p:spPr/>
        <p:txBody>
          <a:bodyPr>
            <a:normAutofit fontScale="90000"/>
          </a:bodyPr>
          <a:lstStyle/>
          <a:p>
            <a:r>
              <a:rPr lang="en-US" sz="4800" dirty="0"/>
              <a:t>HIGH LEVEL </a:t>
            </a:r>
            <a:r>
              <a:rPr lang="en-US" sz="4800" b="0" i="0" u="none" strike="noStrike" cap="none" dirty="0">
                <a:latin typeface="+mj-lt"/>
                <a:ea typeface="Calibri"/>
                <a:cs typeface="Calibri"/>
                <a:sym typeface="Calibri"/>
              </a:rPr>
              <a:t>ARCHITECTURE</a:t>
            </a:r>
            <a:br>
              <a:rPr lang="en-US" sz="4800" dirty="0">
                <a:latin typeface="+mj-lt"/>
              </a:rPr>
            </a:br>
            <a:endParaRPr lang="en-IN" dirty="0"/>
          </a:p>
        </p:txBody>
      </p:sp>
      <p:sp>
        <p:nvSpPr>
          <p:cNvPr id="4" name="Title 1">
            <a:extLst>
              <a:ext uri="{FF2B5EF4-FFF2-40B4-BE49-F238E27FC236}">
                <a16:creationId xmlns:a16="http://schemas.microsoft.com/office/drawing/2014/main" id="{7CCAA445-1C47-3672-E58B-97EC7FFBC80F}"/>
              </a:ext>
            </a:extLst>
          </p:cNvPr>
          <p:cNvSpPr>
            <a:spLocks noGrp="1"/>
          </p:cNvSpPr>
          <p:nvPr>
            <p:ph idx="1"/>
          </p:nvPr>
        </p:nvSpPr>
        <p:spPr>
          <a:xfrm>
            <a:off x="914400" y="1358899"/>
            <a:ext cx="10353675" cy="5024145"/>
          </a:xfrm>
        </p:spPr>
        <p:txBody>
          <a:bodyPr>
            <a:normAutofit fontScale="77500" lnSpcReduction="20000"/>
          </a:bodyPr>
          <a:lstStyle/>
          <a:p>
            <a:pPr marL="36900" indent="0">
              <a:buNone/>
            </a:pPr>
            <a:r>
              <a:rPr lang="en-US" sz="4600" dirty="0"/>
              <a:t>Observations about the data set</a:t>
            </a:r>
          </a:p>
          <a:p>
            <a:r>
              <a:rPr lang="en-US" sz="3200" b="0" i="0" dirty="0">
                <a:effectLst/>
                <a:latin typeface="Bahnschrift SemiBold" panose="020B0502040204020203" pitchFamily="34" charset="0"/>
              </a:rPr>
              <a:t>Very few transactions are actually fraudulent (less than 1%). The data set is highly skewed, consisting of 492 frauds in a total of 284,807 observations. This resulted in only 0.172% fraud cases. This skewed set is justified by the low number of fraudulent transactions.</a:t>
            </a:r>
          </a:p>
          <a:p>
            <a:r>
              <a:rPr lang="en-US" sz="3200" b="0" i="0" dirty="0">
                <a:effectLst/>
                <a:latin typeface="Bahnschrift SemiBold" panose="020B0502040204020203" pitchFamily="34" charset="0"/>
              </a:rPr>
              <a:t>The dataset consists of numerical values from the</a:t>
            </a:r>
            <a:r>
              <a:rPr lang="en-US" sz="3200" dirty="0">
                <a:effectLst/>
                <a:latin typeface="Bahnschrift SemiBold" panose="020B0502040204020203" pitchFamily="34" charset="0"/>
              </a:rPr>
              <a:t> 28 </a:t>
            </a:r>
            <a:r>
              <a:rPr lang="en-US" sz="3200" b="0" i="0" dirty="0">
                <a:effectLst/>
                <a:latin typeface="Bahnschrift SemiBold" panose="020B0502040204020203" pitchFamily="34" charset="0"/>
              </a:rPr>
              <a:t>‘Principal Component Analysis (PCA)’ transformed features, namely V1 to V28. Furthermore, there is no metadata about the original features provided, so pre-analysis or feature study could not be done.</a:t>
            </a:r>
          </a:p>
          <a:p>
            <a:r>
              <a:rPr lang="en-US" sz="3200" b="0" i="0" dirty="0">
                <a:effectLst/>
                <a:latin typeface="Bahnschrift SemiBold" panose="020B0502040204020203" pitchFamily="34" charset="0"/>
              </a:rPr>
              <a:t>The ‘Time’ and ‘Amount’ features are not transformed data.</a:t>
            </a:r>
          </a:p>
          <a:p>
            <a:r>
              <a:rPr lang="en-US" sz="3200" b="0" i="0" dirty="0">
                <a:effectLst/>
                <a:latin typeface="Bahnschrift SemiBold" panose="020B0502040204020203" pitchFamily="34" charset="0"/>
              </a:rPr>
              <a:t>There is no missing value in the dataset.</a:t>
            </a:r>
          </a:p>
          <a:p>
            <a:pPr marL="36900" indent="0">
              <a:buNone/>
            </a:pPr>
            <a:endParaRPr lang="en-IN" sz="3200" dirty="0"/>
          </a:p>
        </p:txBody>
      </p:sp>
    </p:spTree>
    <p:extLst>
      <p:ext uri="{BB962C8B-B14F-4D97-AF65-F5344CB8AC3E}">
        <p14:creationId xmlns:p14="http://schemas.microsoft.com/office/powerpoint/2010/main" val="36347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75004-0261-53EE-03EF-CB5C72AB6707}"/>
              </a:ext>
            </a:extLst>
          </p:cNvPr>
          <p:cNvSpPr>
            <a:spLocks noGrp="1"/>
          </p:cNvSpPr>
          <p:nvPr>
            <p:ph idx="1"/>
          </p:nvPr>
        </p:nvSpPr>
        <p:spPr>
          <a:xfrm>
            <a:off x="913795" y="727968"/>
            <a:ext cx="10353762" cy="5788242"/>
          </a:xfrm>
        </p:spPr>
        <p:txBody>
          <a:bodyPr>
            <a:normAutofit/>
          </a:bodyPr>
          <a:lstStyle/>
          <a:p>
            <a:pPr marL="36900" indent="0">
              <a:buNone/>
            </a:pPr>
            <a:r>
              <a:rPr lang="en-US" dirty="0">
                <a:latin typeface="Bahnschrift SemiBold" panose="020B0502040204020203" pitchFamily="34" charset="0"/>
              </a:rPr>
              <a:t>The data set given is a imbalanced data set. When providing input data of a highly unbalanced class distribution to the predictive model, the model tends to be biased towards the majority samples. As a result, it tends to misrepresent a fraudulent transaction as a genuine transaction. To tackle this problem, data-level approach, where different resampling methods such as </a:t>
            </a:r>
            <a:r>
              <a:rPr lang="en-US" dirty="0" err="1">
                <a:latin typeface="Bahnschrift SemiBold" panose="020B0502040204020203" pitchFamily="34" charset="0"/>
              </a:rPr>
              <a:t>undersampling</a:t>
            </a:r>
            <a:r>
              <a:rPr lang="en-US" dirty="0">
                <a:latin typeface="Bahnschrift SemiBold" panose="020B0502040204020203" pitchFamily="34" charset="0"/>
              </a:rPr>
              <a:t>, oversampling, and hybrid strategies, have been implemented along with an algorithmic approach where ensemble models such as bagging and boosting have been applied to a highly skewed dataset containing 284807 transactions. Out of these transactions, only 492 transactions are labeled as fraudulent. Predictive models such as logistic regression, random forest, and </a:t>
            </a:r>
            <a:r>
              <a:rPr lang="en-US" dirty="0" err="1">
                <a:latin typeface="Bahnschrift SemiBold" panose="020B0502040204020203" pitchFamily="34" charset="0"/>
              </a:rPr>
              <a:t>XGBoost</a:t>
            </a:r>
            <a:r>
              <a:rPr lang="en-US" dirty="0">
                <a:latin typeface="Bahnschrift SemiBold" panose="020B0502040204020203" pitchFamily="34" charset="0"/>
              </a:rPr>
              <a:t> have been applied to predict if a transaction is fraudulent or genuine. The performance of the model is evaluated based on recall, precision, f1-score and precision-recall (PR) curve.</a:t>
            </a:r>
            <a:endParaRPr lang="en-IN" dirty="0">
              <a:latin typeface="Bahnschrift SemiBold" panose="020B0502040204020203" pitchFamily="34" charset="0"/>
            </a:endParaRPr>
          </a:p>
        </p:txBody>
      </p:sp>
    </p:spTree>
    <p:extLst>
      <p:ext uri="{BB962C8B-B14F-4D97-AF65-F5344CB8AC3E}">
        <p14:creationId xmlns:p14="http://schemas.microsoft.com/office/powerpoint/2010/main" val="324676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2">
            <a:extLst>
              <a:ext uri="{FF2B5EF4-FFF2-40B4-BE49-F238E27FC236}">
                <a16:creationId xmlns:a16="http://schemas.microsoft.com/office/drawing/2014/main" id="{3D5132E9-3F6F-DDC1-F911-CE07578EA5BB}"/>
              </a:ext>
            </a:extLst>
          </p:cNvPr>
          <p:cNvGraphicFramePr>
            <a:graphicFrameLocks noGrp="1"/>
          </p:cNvGraphicFramePr>
          <p:nvPr>
            <p:ph idx="1"/>
            <p:extLst>
              <p:ext uri="{D42A27DB-BD31-4B8C-83A1-F6EECF244321}">
                <p14:modId xmlns:p14="http://schemas.microsoft.com/office/powerpoint/2010/main" val="1569941937"/>
              </p:ext>
            </p:extLst>
          </p:nvPr>
        </p:nvGraphicFramePr>
        <p:xfrm>
          <a:off x="887767" y="736847"/>
          <a:ext cx="10280340" cy="5901524"/>
        </p:xfrm>
        <a:graphic>
          <a:graphicData uri="http://schemas.openxmlformats.org/drawingml/2006/table">
            <a:tbl>
              <a:tblPr firstRow="1" bandRow="1">
                <a:tableStyleId>{5C22544A-7EE6-4342-B048-85BDC9FD1C3A}</a:tableStyleId>
              </a:tblPr>
              <a:tblGrid>
                <a:gridCol w="2056068">
                  <a:extLst>
                    <a:ext uri="{9D8B030D-6E8A-4147-A177-3AD203B41FA5}">
                      <a16:colId xmlns:a16="http://schemas.microsoft.com/office/drawing/2014/main" val="1111254410"/>
                    </a:ext>
                  </a:extLst>
                </a:gridCol>
                <a:gridCol w="2056068">
                  <a:extLst>
                    <a:ext uri="{9D8B030D-6E8A-4147-A177-3AD203B41FA5}">
                      <a16:colId xmlns:a16="http://schemas.microsoft.com/office/drawing/2014/main" val="1968346851"/>
                    </a:ext>
                  </a:extLst>
                </a:gridCol>
                <a:gridCol w="2056068">
                  <a:extLst>
                    <a:ext uri="{9D8B030D-6E8A-4147-A177-3AD203B41FA5}">
                      <a16:colId xmlns:a16="http://schemas.microsoft.com/office/drawing/2014/main" val="798510908"/>
                    </a:ext>
                  </a:extLst>
                </a:gridCol>
                <a:gridCol w="2056068">
                  <a:extLst>
                    <a:ext uri="{9D8B030D-6E8A-4147-A177-3AD203B41FA5}">
                      <a16:colId xmlns:a16="http://schemas.microsoft.com/office/drawing/2014/main" val="3570415204"/>
                    </a:ext>
                  </a:extLst>
                </a:gridCol>
                <a:gridCol w="2056068">
                  <a:extLst>
                    <a:ext uri="{9D8B030D-6E8A-4147-A177-3AD203B41FA5}">
                      <a16:colId xmlns:a16="http://schemas.microsoft.com/office/drawing/2014/main" val="1399293989"/>
                    </a:ext>
                  </a:extLst>
                </a:gridCol>
              </a:tblGrid>
              <a:tr h="1034084">
                <a:tc>
                  <a:txBody>
                    <a:bodyPr/>
                    <a:lstStyle/>
                    <a:p>
                      <a:r>
                        <a:rPr lang="en-US" dirty="0"/>
                        <a:t>Title of the paper</a:t>
                      </a:r>
                    </a:p>
                  </a:txBody>
                  <a:tcPr/>
                </a:tc>
                <a:tc>
                  <a:txBody>
                    <a:bodyPr/>
                    <a:lstStyle/>
                    <a:p>
                      <a:r>
                        <a:rPr lang="en-US" dirty="0"/>
                        <a:t>Year of Publication</a:t>
                      </a:r>
                    </a:p>
                  </a:txBody>
                  <a:tcPr/>
                </a:tc>
                <a:tc>
                  <a:txBody>
                    <a:bodyPr/>
                    <a:lstStyle/>
                    <a:p>
                      <a:r>
                        <a:rPr lang="en-US" dirty="0"/>
                        <a:t>Journal/Conference Name</a:t>
                      </a:r>
                    </a:p>
                  </a:txBody>
                  <a:tcPr/>
                </a:tc>
                <a:tc>
                  <a:txBody>
                    <a:bodyPr/>
                    <a:lstStyle/>
                    <a:p>
                      <a:r>
                        <a:rPr lang="en-US" dirty="0"/>
                        <a:t>Advantages</a:t>
                      </a:r>
                    </a:p>
                  </a:txBody>
                  <a:tcPr/>
                </a:tc>
                <a:tc>
                  <a:txBody>
                    <a:bodyPr/>
                    <a:lstStyle/>
                    <a:p>
                      <a:r>
                        <a:rPr lang="en-US" dirty="0"/>
                        <a:t>Limitations</a:t>
                      </a:r>
                    </a:p>
                  </a:txBody>
                  <a:tcPr/>
                </a:tc>
                <a:extLst>
                  <a:ext uri="{0D108BD9-81ED-4DB2-BD59-A6C34878D82A}">
                    <a16:rowId xmlns:a16="http://schemas.microsoft.com/office/drawing/2014/main" val="1424224"/>
                  </a:ext>
                </a:extLst>
              </a:tr>
              <a:tr h="1427880">
                <a:tc>
                  <a:txBody>
                    <a:bodyPr/>
                    <a:lstStyle/>
                    <a:p>
                      <a:r>
                        <a:rPr lang="en-IN" sz="1200" dirty="0"/>
                        <a:t>Analysis on Credit Card Fraud Detection Methods 1 S. Benson Edwin Raj, 2A. Annie Portia 1Assistant Professor (SG), P.G., 2 Scholar Department of CSE </a:t>
                      </a:r>
                      <a:r>
                        <a:rPr lang="en-IN" sz="1200" dirty="0" err="1"/>
                        <a:t>Karunya</a:t>
                      </a:r>
                      <a:r>
                        <a:rPr lang="en-IN" sz="1200" dirty="0"/>
                        <a:t> University, Coimbatore</a:t>
                      </a:r>
                      <a:endParaRPr lang="en-US" sz="1200" dirty="0"/>
                    </a:p>
                  </a:txBody>
                  <a:tcPr/>
                </a:tc>
                <a:tc>
                  <a:txBody>
                    <a:bodyPr/>
                    <a:lstStyle/>
                    <a:p>
                      <a:r>
                        <a:rPr lang="en-US" dirty="0"/>
                        <a:t>2011</a:t>
                      </a:r>
                    </a:p>
                  </a:txBody>
                  <a:tcPr/>
                </a:tc>
                <a:tc>
                  <a:txBody>
                    <a:bodyPr/>
                    <a:lstStyle/>
                    <a:p>
                      <a:r>
                        <a:rPr lang="en-US" dirty="0"/>
                        <a:t>IEEE 152 Analysis on Credit Card Fraud Detection Methods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47681876"/>
                  </a:ext>
                </a:extLst>
              </a:tr>
              <a:tr h="1427880">
                <a:tc>
                  <a:txBody>
                    <a:bodyPr/>
                    <a:lstStyle/>
                    <a:p>
                      <a:r>
                        <a:rPr lang="en-IN" dirty="0"/>
                        <a:t>18th International Symposium INFOTEH-JAHORINA</a:t>
                      </a:r>
                      <a:endParaRPr lang="en-US" dirty="0"/>
                    </a:p>
                  </a:txBody>
                  <a:tcPr/>
                </a:tc>
                <a:tc>
                  <a:txBody>
                    <a:bodyPr/>
                    <a:lstStyle/>
                    <a:p>
                      <a:r>
                        <a:rPr lang="en-US" dirty="0"/>
                        <a:t>2019</a:t>
                      </a:r>
                    </a:p>
                  </a:txBody>
                  <a:tcPr/>
                </a:tc>
                <a:tc>
                  <a:txBody>
                    <a:bodyPr/>
                    <a:lstStyle/>
                    <a:p>
                      <a:r>
                        <a:rPr lang="en-US" dirty="0"/>
                        <a:t>IEEE Credit Card Fraud Detection - Machine Learning methods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63260453"/>
                  </a:ext>
                </a:extLst>
              </a:tr>
              <a:tr h="1427880">
                <a:tc>
                  <a:txBody>
                    <a:bodyPr/>
                    <a:lstStyle/>
                    <a:p>
                      <a:r>
                        <a:rPr lang="en-US" dirty="0"/>
                        <a:t>Real-time Credit Card Fraud Detection Using Machine Learning</a:t>
                      </a:r>
                    </a:p>
                  </a:txBody>
                  <a:tcPr/>
                </a:tc>
                <a:tc>
                  <a:txBody>
                    <a:bodyPr/>
                    <a:lstStyle/>
                    <a:p>
                      <a:r>
                        <a:rPr lang="en-US" dirty="0"/>
                        <a:t>2010</a:t>
                      </a:r>
                    </a:p>
                  </a:txBody>
                  <a:tcPr/>
                </a:tc>
                <a:tc>
                  <a:txBody>
                    <a:bodyPr/>
                    <a:lstStyle/>
                    <a:p>
                      <a:r>
                        <a:rPr lang="en-US" dirty="0"/>
                        <a:t>Study on fraud detection, Faculty of Computing Sri Lanka Institute of Information Technology Colombo, Sri Lanka</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75881643"/>
                  </a:ext>
                </a:extLst>
              </a:tr>
            </a:tbl>
          </a:graphicData>
        </a:graphic>
      </p:graphicFrame>
    </p:spTree>
    <p:extLst>
      <p:ext uri="{BB962C8B-B14F-4D97-AF65-F5344CB8AC3E}">
        <p14:creationId xmlns:p14="http://schemas.microsoft.com/office/powerpoint/2010/main" val="35830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94D978D9-FCC8-4DEA-078A-EE11ED5E3286}"/>
              </a:ext>
            </a:extLst>
          </p:cNvPr>
          <p:cNvGraphicFramePr>
            <a:graphicFrameLocks noGrp="1"/>
          </p:cNvGraphicFramePr>
          <p:nvPr>
            <p:ph idx="1"/>
            <p:extLst>
              <p:ext uri="{D42A27DB-BD31-4B8C-83A1-F6EECF244321}">
                <p14:modId xmlns:p14="http://schemas.microsoft.com/office/powerpoint/2010/main" val="385340444"/>
              </p:ext>
            </p:extLst>
          </p:nvPr>
        </p:nvGraphicFramePr>
        <p:xfrm>
          <a:off x="914401" y="674703"/>
          <a:ext cx="10377995" cy="5628442"/>
        </p:xfrm>
        <a:graphic>
          <a:graphicData uri="http://schemas.openxmlformats.org/drawingml/2006/table">
            <a:tbl>
              <a:tblPr firstRow="1" bandRow="1">
                <a:tableStyleId>{5C22544A-7EE6-4342-B048-85BDC9FD1C3A}</a:tableStyleId>
              </a:tblPr>
              <a:tblGrid>
                <a:gridCol w="2075599">
                  <a:extLst>
                    <a:ext uri="{9D8B030D-6E8A-4147-A177-3AD203B41FA5}">
                      <a16:colId xmlns:a16="http://schemas.microsoft.com/office/drawing/2014/main" val="1111254410"/>
                    </a:ext>
                  </a:extLst>
                </a:gridCol>
                <a:gridCol w="2075599">
                  <a:extLst>
                    <a:ext uri="{9D8B030D-6E8A-4147-A177-3AD203B41FA5}">
                      <a16:colId xmlns:a16="http://schemas.microsoft.com/office/drawing/2014/main" val="1968346851"/>
                    </a:ext>
                  </a:extLst>
                </a:gridCol>
                <a:gridCol w="2075599">
                  <a:extLst>
                    <a:ext uri="{9D8B030D-6E8A-4147-A177-3AD203B41FA5}">
                      <a16:colId xmlns:a16="http://schemas.microsoft.com/office/drawing/2014/main" val="798510908"/>
                    </a:ext>
                  </a:extLst>
                </a:gridCol>
                <a:gridCol w="2075599">
                  <a:extLst>
                    <a:ext uri="{9D8B030D-6E8A-4147-A177-3AD203B41FA5}">
                      <a16:colId xmlns:a16="http://schemas.microsoft.com/office/drawing/2014/main" val="3570415204"/>
                    </a:ext>
                  </a:extLst>
                </a:gridCol>
                <a:gridCol w="2075599">
                  <a:extLst>
                    <a:ext uri="{9D8B030D-6E8A-4147-A177-3AD203B41FA5}">
                      <a16:colId xmlns:a16="http://schemas.microsoft.com/office/drawing/2014/main" val="1399293989"/>
                    </a:ext>
                  </a:extLst>
                </a:gridCol>
              </a:tblGrid>
              <a:tr h="1016092">
                <a:tc>
                  <a:txBody>
                    <a:bodyPr/>
                    <a:lstStyle/>
                    <a:p>
                      <a:r>
                        <a:rPr lang="en-US" dirty="0"/>
                        <a:t>Title of the paper</a:t>
                      </a:r>
                    </a:p>
                  </a:txBody>
                  <a:tcPr/>
                </a:tc>
                <a:tc>
                  <a:txBody>
                    <a:bodyPr/>
                    <a:lstStyle/>
                    <a:p>
                      <a:r>
                        <a:rPr lang="en-US" dirty="0"/>
                        <a:t>Year of Publication</a:t>
                      </a:r>
                    </a:p>
                  </a:txBody>
                  <a:tcPr/>
                </a:tc>
                <a:tc>
                  <a:txBody>
                    <a:bodyPr/>
                    <a:lstStyle/>
                    <a:p>
                      <a:r>
                        <a:rPr lang="en-US" dirty="0"/>
                        <a:t>Journal/Conference Name</a:t>
                      </a:r>
                    </a:p>
                  </a:txBody>
                  <a:tcPr/>
                </a:tc>
                <a:tc>
                  <a:txBody>
                    <a:bodyPr/>
                    <a:lstStyle/>
                    <a:p>
                      <a:r>
                        <a:rPr lang="en-US" dirty="0"/>
                        <a:t>Advantages</a:t>
                      </a:r>
                    </a:p>
                  </a:txBody>
                  <a:tcPr/>
                </a:tc>
                <a:tc>
                  <a:txBody>
                    <a:bodyPr/>
                    <a:lstStyle/>
                    <a:p>
                      <a:r>
                        <a:rPr lang="en-US" dirty="0"/>
                        <a:t>Limitations</a:t>
                      </a:r>
                    </a:p>
                  </a:txBody>
                  <a:tcPr/>
                </a:tc>
                <a:extLst>
                  <a:ext uri="{0D108BD9-81ED-4DB2-BD59-A6C34878D82A}">
                    <a16:rowId xmlns:a16="http://schemas.microsoft.com/office/drawing/2014/main" val="1424224"/>
                  </a:ext>
                </a:extLst>
              </a:tr>
              <a:tr h="1537450">
                <a:tc>
                  <a:txBody>
                    <a:bodyPr/>
                    <a:lstStyle/>
                    <a:p>
                      <a:r>
                        <a:rPr lang="en-US" dirty="0"/>
                        <a:t>Credit Card Fraud Detection Using Machine Learning</a:t>
                      </a:r>
                    </a:p>
                  </a:txBody>
                  <a:tcPr/>
                </a:tc>
                <a:tc>
                  <a:txBody>
                    <a:bodyPr/>
                    <a:lstStyle/>
                    <a:p>
                      <a:r>
                        <a:rPr lang="en-US" dirty="0"/>
                        <a:t>2012</a:t>
                      </a:r>
                    </a:p>
                  </a:txBody>
                  <a:tcPr/>
                </a:tc>
                <a:tc>
                  <a:txBody>
                    <a:bodyPr/>
                    <a:lstStyle/>
                    <a:p>
                      <a:r>
                        <a:rPr lang="en-US" dirty="0"/>
                        <a:t>IEEE 169 Germany conference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47681876"/>
                  </a:ext>
                </a:extLst>
              </a:tr>
              <a:tr h="1537450">
                <a:tc>
                  <a:txBody>
                    <a:bodyPr/>
                    <a:lstStyle/>
                    <a:p>
                      <a:r>
                        <a:rPr lang="en-US" dirty="0"/>
                        <a:t>“Credit Card Fraud Detection Using Machine Learning”</a:t>
                      </a:r>
                    </a:p>
                  </a:txBody>
                  <a:tcPr/>
                </a:tc>
                <a:tc>
                  <a:txBody>
                    <a:bodyPr/>
                    <a:lstStyle/>
                    <a:p>
                      <a:r>
                        <a:rPr lang="en-US" dirty="0"/>
                        <a:t>2014</a:t>
                      </a:r>
                    </a:p>
                  </a:txBody>
                  <a:tcPr/>
                </a:tc>
                <a:tc>
                  <a:txBody>
                    <a:bodyPr/>
                    <a:lstStyle/>
                    <a:p>
                      <a:r>
                        <a:rPr lang="en-US" dirty="0"/>
                        <a:t>IEEE 512 </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24476626"/>
                  </a:ext>
                </a:extLst>
              </a:tr>
              <a:tr h="1537450">
                <a:tc>
                  <a:txBody>
                    <a:bodyPr/>
                    <a:lstStyle/>
                    <a:p>
                      <a:r>
                        <a:rPr lang="en-US" dirty="0"/>
                        <a:t>“Machine Learning for Credit Card Fraud Detection System”</a:t>
                      </a:r>
                    </a:p>
                  </a:txBody>
                  <a:tcPr/>
                </a:tc>
                <a:tc>
                  <a:txBody>
                    <a:bodyPr/>
                    <a:lstStyle/>
                    <a:p>
                      <a:r>
                        <a:rPr lang="en-US" dirty="0"/>
                        <a:t>2018</a:t>
                      </a:r>
                    </a:p>
                  </a:txBody>
                  <a:tcPr/>
                </a:tc>
                <a:tc>
                  <a:txBody>
                    <a:bodyPr/>
                    <a:lstStyle/>
                    <a:p>
                      <a:r>
                        <a:rPr lang="en-US" dirty="0"/>
                        <a:t>Institute of Technology and Sciences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68419853"/>
                  </a:ext>
                </a:extLst>
              </a:tr>
            </a:tbl>
          </a:graphicData>
        </a:graphic>
      </p:graphicFrame>
    </p:spTree>
    <p:extLst>
      <p:ext uri="{BB962C8B-B14F-4D97-AF65-F5344CB8AC3E}">
        <p14:creationId xmlns:p14="http://schemas.microsoft.com/office/powerpoint/2010/main" val="652243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Quadratic collection</Template>
  <TotalTime>298</TotalTime>
  <Words>1342</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SemiBold</vt:lpstr>
      <vt:lpstr>Calibri</vt:lpstr>
      <vt:lpstr>Goudy Old Style</vt:lpstr>
      <vt:lpstr>Inter</vt:lpstr>
      <vt:lpstr>Wingdings 2</vt:lpstr>
      <vt:lpstr>SlateVTI</vt:lpstr>
      <vt:lpstr>CREDIT CARD FRAUD DETECTION</vt:lpstr>
      <vt:lpstr>CONTENTS </vt:lpstr>
      <vt:lpstr>PROBLEM STATEMENT</vt:lpstr>
      <vt:lpstr>Application and Uses </vt:lpstr>
      <vt:lpstr>PowerPoint Presentation</vt:lpstr>
      <vt:lpstr>HIGH LEVEL ARCHITECTURE </vt:lpstr>
      <vt:lpstr>PowerPoint Presentation</vt:lpstr>
      <vt:lpstr>PowerPoint Presentation</vt:lpstr>
      <vt:lpstr>PowerPoint Presentation</vt:lpstr>
      <vt:lpstr>PowerPoint Presentation</vt:lpstr>
      <vt:lpstr>Proposed Model</vt:lpstr>
      <vt:lpstr>PowerPoint Presentation</vt:lpstr>
      <vt:lpstr>PowerPoint Presentation</vt:lpstr>
      <vt:lpstr>Results And Discussions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Harshit Prakash</dc:creator>
  <cp:lastModifiedBy>Harshit Prakash</cp:lastModifiedBy>
  <cp:revision>8</cp:revision>
  <dcterms:created xsi:type="dcterms:W3CDTF">2022-11-13T14:15:39Z</dcterms:created>
  <dcterms:modified xsi:type="dcterms:W3CDTF">2022-11-13T19:14:28Z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