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5" r:id="rId7"/>
    <p:sldId id="266" r:id="rId8"/>
    <p:sldId id="267" r:id="rId9"/>
    <p:sldId id="268" r:id="rId10"/>
    <p:sldId id="26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latin typeface="Arial Rounded MT Bold" panose="020F0704030504030204" pitchFamily="34" charset="0"/>
              </a:rPr>
              <a:t>Lending Club Case Study</a:t>
            </a:r>
            <a:endParaRPr lang="en-IN" sz="4400" dirty="0"/>
          </a:p>
        </p:txBody>
      </p:sp>
      <p:sp>
        <p:nvSpPr>
          <p:cNvPr id="3" name="Subtitle 2"/>
          <p:cNvSpPr>
            <a:spLocks noGrp="1"/>
          </p:cNvSpPr>
          <p:nvPr>
            <p:ph type="subTitle" idx="1"/>
          </p:nvPr>
        </p:nvSpPr>
        <p:spPr>
          <a:xfrm>
            <a:off x="1449977" y="3531204"/>
            <a:ext cx="9604875" cy="977621"/>
          </a:xfrm>
        </p:spPr>
        <p:txBody>
          <a:bodyPr>
            <a:normAutofit/>
          </a:bodyPr>
          <a:lstStyle/>
          <a:p>
            <a:r>
              <a:rPr lang="en-US" sz="1400" dirty="0" smtClean="0"/>
              <a:t>the </a:t>
            </a:r>
            <a:r>
              <a:rPr lang="en-US" sz="1400" dirty="0"/>
              <a:t>objective is to help the investors to </a:t>
            </a:r>
            <a:r>
              <a:rPr lang="en-US" sz="1400" dirty="0" smtClean="0"/>
              <a:t>Make right </a:t>
            </a:r>
            <a:r>
              <a:rPr lang="en-US" sz="1400" dirty="0"/>
              <a:t>decision </a:t>
            </a:r>
            <a:r>
              <a:rPr lang="en-US" sz="1400" dirty="0" smtClean="0"/>
              <a:t>on borrower’s </a:t>
            </a:r>
            <a:r>
              <a:rPr lang="en-US" sz="1400" dirty="0"/>
              <a:t>to lend </a:t>
            </a:r>
            <a:r>
              <a:rPr lang="en-US" sz="1400" dirty="0" smtClean="0"/>
              <a:t>loan to avoid loan Default</a:t>
            </a:r>
            <a:endParaRPr lang="en-IN" sz="1400" dirty="0"/>
          </a:p>
        </p:txBody>
      </p:sp>
      <p:sp>
        <p:nvSpPr>
          <p:cNvPr id="4" name="TextBox 3"/>
          <p:cNvSpPr txBox="1"/>
          <p:nvPr/>
        </p:nvSpPr>
        <p:spPr>
          <a:xfrm>
            <a:off x="1449977" y="4663440"/>
            <a:ext cx="2978332" cy="646331"/>
          </a:xfrm>
          <a:prstGeom prst="rect">
            <a:avLst/>
          </a:prstGeom>
          <a:noFill/>
        </p:spPr>
        <p:txBody>
          <a:bodyPr wrap="square" rtlCol="0">
            <a:spAutoFit/>
          </a:bodyPr>
          <a:lstStyle/>
          <a:p>
            <a:r>
              <a:rPr lang="en-US" dirty="0" smtClean="0"/>
              <a:t>Nancy Bhutani</a:t>
            </a:r>
          </a:p>
          <a:p>
            <a:r>
              <a:rPr lang="en-US" dirty="0" smtClean="0"/>
              <a:t>Hemanth Kumar</a:t>
            </a:r>
            <a:endParaRPr lang="en-IN" dirty="0"/>
          </a:p>
        </p:txBody>
      </p:sp>
    </p:spTree>
    <p:extLst>
      <p:ext uri="{BB962C8B-B14F-4D97-AF65-F5344CB8AC3E}">
        <p14:creationId xmlns:p14="http://schemas.microsoft.com/office/powerpoint/2010/main" val="263153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257" y="1175656"/>
            <a:ext cx="643998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Least </a:t>
            </a:r>
            <a:r>
              <a:rPr lang="en-US" b="1" dirty="0"/>
              <a:t>number of charge offs happen for source verified as the application is verified by a known source and maximum charge offs happen for non verified applications .</a:t>
            </a:r>
          </a:p>
        </p:txBody>
      </p:sp>
      <p:sp>
        <p:nvSpPr>
          <p:cNvPr id="11" name="TextBox 10"/>
          <p:cNvSpPr txBox="1"/>
          <p:nvPr/>
        </p:nvSpPr>
        <p:spPr>
          <a:xfrm>
            <a:off x="261257" y="3631474"/>
            <a:ext cx="6217920" cy="1200329"/>
          </a:xfrm>
          <a:prstGeom prst="rect">
            <a:avLst/>
          </a:prstGeom>
          <a:noFill/>
        </p:spPr>
        <p:txBody>
          <a:bodyPr wrap="square" rtlCol="0">
            <a:spAutoFit/>
          </a:bodyPr>
          <a:lstStyle/>
          <a:p>
            <a:pPr marL="285750" indent="-285750">
              <a:buFont typeface="Arial" panose="020B0604020202020204" pitchFamily="34" charset="0"/>
              <a:buChar char="•"/>
            </a:pPr>
            <a:r>
              <a:rPr lang="en-US" b="1" i="1" dirty="0"/>
              <a:t>Majority of loan has been given for the debt consolidation purpose and has been majorly fully paid</a:t>
            </a:r>
            <a:r>
              <a:rPr lang="en-US" b="1" i="1" dirty="0" smtClean="0"/>
              <a:t>. People </a:t>
            </a:r>
            <a:r>
              <a:rPr lang="en-US" b="1" i="1" dirty="0"/>
              <a:t>having debt </a:t>
            </a:r>
            <a:r>
              <a:rPr lang="en-US" b="1" i="1" dirty="0" smtClean="0"/>
              <a:t>reasonably </a:t>
            </a:r>
            <a:r>
              <a:rPr lang="en-US" b="1" i="1" dirty="0"/>
              <a:t>takes more loans as compared to other purposes.</a:t>
            </a:r>
          </a:p>
        </p:txBody>
      </p:sp>
      <p:pic>
        <p:nvPicPr>
          <p:cNvPr id="6" name="Picture 5"/>
          <p:cNvPicPr>
            <a:picLocks noChangeAspect="1"/>
          </p:cNvPicPr>
          <p:nvPr/>
        </p:nvPicPr>
        <p:blipFill>
          <a:blip r:embed="rId2"/>
          <a:stretch>
            <a:fillRect/>
          </a:stretch>
        </p:blipFill>
        <p:spPr>
          <a:xfrm>
            <a:off x="6949440" y="116838"/>
            <a:ext cx="5056958" cy="2756991"/>
          </a:xfrm>
          <a:prstGeom prst="rect">
            <a:avLst/>
          </a:prstGeom>
        </p:spPr>
      </p:pic>
      <p:pic>
        <p:nvPicPr>
          <p:cNvPr id="9" name="Picture 8"/>
          <p:cNvPicPr>
            <a:picLocks noChangeAspect="1"/>
          </p:cNvPicPr>
          <p:nvPr/>
        </p:nvPicPr>
        <p:blipFill>
          <a:blip r:embed="rId3"/>
          <a:stretch>
            <a:fillRect/>
          </a:stretch>
        </p:blipFill>
        <p:spPr>
          <a:xfrm>
            <a:off x="6949440" y="3095897"/>
            <a:ext cx="5056957" cy="2926080"/>
          </a:xfrm>
          <a:prstGeom prst="rect">
            <a:avLst/>
          </a:prstGeom>
        </p:spPr>
      </p:pic>
    </p:spTree>
    <p:extLst>
      <p:ext uri="{BB962C8B-B14F-4D97-AF65-F5344CB8AC3E}">
        <p14:creationId xmlns:p14="http://schemas.microsoft.com/office/powerpoint/2010/main" val="4946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944" y="313508"/>
            <a:ext cx="1782476" cy="400110"/>
          </a:xfrm>
          <a:prstGeom prst="rect">
            <a:avLst/>
          </a:prstGeom>
          <a:noFill/>
        </p:spPr>
        <p:txBody>
          <a:bodyPr wrap="none" rtlCol="0">
            <a:spAutoFit/>
          </a:bodyPr>
          <a:lstStyle/>
          <a:p>
            <a:r>
              <a:rPr lang="en-US" sz="2000" b="1" dirty="0" smtClean="0"/>
              <a:t>Observations</a:t>
            </a:r>
            <a:endParaRPr lang="en-IN" sz="2000" b="1" dirty="0"/>
          </a:p>
        </p:txBody>
      </p:sp>
      <p:sp>
        <p:nvSpPr>
          <p:cNvPr id="3" name="TextBox 2"/>
          <p:cNvSpPr txBox="1"/>
          <p:nvPr/>
        </p:nvSpPr>
        <p:spPr>
          <a:xfrm>
            <a:off x="352697" y="992777"/>
            <a:ext cx="11678194" cy="6678751"/>
          </a:xfrm>
          <a:prstGeom prst="rect">
            <a:avLst/>
          </a:prstGeom>
          <a:noFill/>
        </p:spPr>
        <p:txBody>
          <a:bodyPr wrap="square" rtlCol="0">
            <a:spAutoFit/>
          </a:bodyPr>
          <a:lstStyle/>
          <a:p>
            <a:pPr marL="285750" indent="-285750">
              <a:buFont typeface="Arial" panose="020B0604020202020204" pitchFamily="34" charset="0"/>
              <a:buChar char="•"/>
            </a:pPr>
            <a:r>
              <a:rPr lang="en-US" b="1" i="1" dirty="0"/>
              <a:t>Most of the loans are fully paid, around 14% of the loans are in charged off </a:t>
            </a:r>
            <a:r>
              <a:rPr lang="en-US" b="1" i="1" dirty="0" smtClean="0"/>
              <a:t>category</a:t>
            </a:r>
          </a:p>
          <a:p>
            <a:pPr marL="285750" indent="-285750">
              <a:buFont typeface="Arial" panose="020B0604020202020204" pitchFamily="34" charset="0"/>
              <a:buChar char="•"/>
            </a:pPr>
            <a:r>
              <a:rPr lang="en-US" b="1" i="1" dirty="0" smtClean="0"/>
              <a:t>People </a:t>
            </a:r>
            <a:r>
              <a:rPr lang="en-US" b="1" i="1" dirty="0"/>
              <a:t>with 36 months as loan </a:t>
            </a:r>
            <a:r>
              <a:rPr lang="en-US" b="1" i="1" dirty="0" smtClean="0"/>
              <a:t>tenure chances to become defaulter.</a:t>
            </a:r>
          </a:p>
          <a:p>
            <a:pPr marL="285750" indent="-285750">
              <a:buFont typeface="Arial" panose="020B0604020202020204" pitchFamily="34" charset="0"/>
              <a:buChar char="•"/>
            </a:pPr>
            <a:r>
              <a:rPr lang="en-US" b="1" i="1" dirty="0" smtClean="0"/>
              <a:t>People with own house </a:t>
            </a:r>
            <a:r>
              <a:rPr lang="en-US" b="1" i="1" dirty="0"/>
              <a:t>have least chances of being </a:t>
            </a:r>
            <a:r>
              <a:rPr lang="en-US" b="1" i="1" dirty="0" smtClean="0"/>
              <a:t>defaulters compare with Borrowers in </a:t>
            </a:r>
            <a:r>
              <a:rPr lang="en-US" b="1" i="1" dirty="0"/>
              <a:t>rental home have highest chances of being defaulter</a:t>
            </a:r>
            <a:r>
              <a:rPr lang="en-US" b="1" i="1" dirty="0" smtClean="0"/>
              <a:t>.</a:t>
            </a:r>
          </a:p>
          <a:p>
            <a:pPr marL="285750" indent="-285750">
              <a:buFont typeface="Arial" panose="020B0604020202020204" pitchFamily="34" charset="0"/>
              <a:buChar char="•"/>
            </a:pPr>
            <a:r>
              <a:rPr lang="en-US" b="1" i="1" dirty="0"/>
              <a:t>Grade B5 has highest number of defaults</a:t>
            </a:r>
          </a:p>
          <a:p>
            <a:pPr marL="285750" indent="-285750">
              <a:buFont typeface="Arial" panose="020B0604020202020204" pitchFamily="34" charset="0"/>
              <a:buChar char="•"/>
            </a:pPr>
            <a:r>
              <a:rPr lang="en-US" b="1" i="1" dirty="0" smtClean="0"/>
              <a:t>The person </a:t>
            </a:r>
            <a:r>
              <a:rPr lang="en-US" b="1" i="1" dirty="0"/>
              <a:t>with 10+ years of experience </a:t>
            </a:r>
            <a:r>
              <a:rPr lang="en-US" b="1" i="1" dirty="0" smtClean="0"/>
              <a:t>have higher chances of loan defaulters.</a:t>
            </a:r>
          </a:p>
          <a:p>
            <a:pPr marL="285750" indent="-285750">
              <a:buFont typeface="Arial" panose="020B0604020202020204" pitchFamily="34" charset="0"/>
              <a:buChar char="•"/>
            </a:pPr>
            <a:r>
              <a:rPr lang="en-US" b="1" dirty="0"/>
              <a:t>Loans with Interest rates in </a:t>
            </a:r>
            <a:r>
              <a:rPr lang="en-US" b="1" dirty="0" smtClean="0"/>
              <a:t>10%-15% range </a:t>
            </a:r>
            <a:r>
              <a:rPr lang="en-US" b="1" dirty="0"/>
              <a:t>have higher </a:t>
            </a:r>
            <a:r>
              <a:rPr lang="en-US" b="1" dirty="0" smtClean="0"/>
              <a:t>defaulters.</a:t>
            </a:r>
          </a:p>
          <a:p>
            <a:pPr marL="285750" indent="-285750">
              <a:buFont typeface="Arial" panose="020B0604020202020204" pitchFamily="34" charset="0"/>
              <a:buChar char="•"/>
            </a:pPr>
            <a:r>
              <a:rPr lang="en-US" b="1" dirty="0"/>
              <a:t>People with annual income in </a:t>
            </a:r>
            <a:r>
              <a:rPr lang="en-US" b="1" dirty="0" smtClean="0"/>
              <a:t>range of </a:t>
            </a:r>
            <a:r>
              <a:rPr lang="en-US" b="1" dirty="0"/>
              <a:t>22k to 76k are more probable to be defaulters</a:t>
            </a:r>
            <a:r>
              <a:rPr lang="en-US" b="1" dirty="0" smtClean="0"/>
              <a:t>.</a:t>
            </a:r>
          </a:p>
          <a:p>
            <a:pPr marL="285750" indent="-285750">
              <a:buFont typeface="Arial" panose="020B0604020202020204" pitchFamily="34" charset="0"/>
              <a:buChar char="•"/>
            </a:pPr>
            <a:r>
              <a:rPr lang="en-US" b="1" dirty="0" smtClean="0"/>
              <a:t>People </a:t>
            </a:r>
            <a:r>
              <a:rPr lang="en-US" b="1" dirty="0"/>
              <a:t>with debt to income ratio in range 6 to 24 have higher chances of being in Charged Off category where 12-18 debt range has the highest chances of being </a:t>
            </a:r>
            <a:r>
              <a:rPr lang="en-US" b="1" dirty="0" smtClean="0"/>
              <a:t>default.</a:t>
            </a:r>
          </a:p>
          <a:p>
            <a:pPr marL="285750" indent="-285750">
              <a:buFont typeface="Arial" panose="020B0604020202020204" pitchFamily="34" charset="0"/>
              <a:buChar char="•"/>
            </a:pPr>
            <a:r>
              <a:rPr lang="en-US" b="1" dirty="0"/>
              <a:t>Least number of charge offs happen for source verified as the application is verified by a known source and maximum charge offs happen for non verified applications .</a:t>
            </a:r>
          </a:p>
          <a:p>
            <a:pPr marL="285750" indent="-285750">
              <a:buFont typeface="Arial" panose="020B0604020202020204" pitchFamily="34" charset="0"/>
              <a:buChar char="•"/>
            </a:pPr>
            <a:r>
              <a:rPr lang="en-US" b="1" dirty="0"/>
              <a:t>Verified loan applications have higher mean loan amount</a:t>
            </a:r>
            <a:r>
              <a:rPr lang="en-US" b="1" dirty="0" smtClean="0"/>
              <a:t>.  This </a:t>
            </a:r>
            <a:r>
              <a:rPr lang="en-US" b="1" dirty="0"/>
              <a:t>implies that the firms are first verifying the loans with higher values</a:t>
            </a:r>
            <a:r>
              <a:rPr lang="en-US" b="1" dirty="0" smtClean="0"/>
              <a:t>.</a:t>
            </a:r>
            <a:endParaRPr lang="en-US" b="1" dirty="0"/>
          </a:p>
          <a:p>
            <a:pPr marL="285750" indent="-285750">
              <a:buFont typeface="Arial" panose="020B0604020202020204" pitchFamily="34" charset="0"/>
              <a:buChar char="•"/>
            </a:pPr>
            <a:r>
              <a:rPr lang="en-US" b="1" i="1" dirty="0"/>
              <a:t>Majority of loan has been given for the debt consolidation purpose and has been majorly fully paid</a:t>
            </a:r>
            <a:r>
              <a:rPr lang="en-US" b="1" i="1" dirty="0" smtClean="0"/>
              <a:t>. People </a:t>
            </a:r>
            <a:r>
              <a:rPr lang="en-US" b="1" i="1" dirty="0"/>
              <a:t>having debt </a:t>
            </a:r>
            <a:r>
              <a:rPr lang="en-US" b="1" i="1" dirty="0" smtClean="0"/>
              <a:t>reasonably </a:t>
            </a:r>
            <a:r>
              <a:rPr lang="en-US" b="1" i="1" dirty="0"/>
              <a:t>takes more loans as compared to other purposes</a:t>
            </a:r>
            <a:r>
              <a:rPr lang="en-US" b="1" i="1" dirty="0" smtClean="0"/>
              <a:t>.</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b="1" i="1" dirty="0"/>
              <a:t> </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endParaRPr lang="en-US" sz="1400" dirty="0" smtClean="0"/>
          </a:p>
        </p:txBody>
      </p:sp>
    </p:spTree>
    <p:extLst>
      <p:ext uri="{BB962C8B-B14F-4D97-AF65-F5344CB8AC3E}">
        <p14:creationId xmlns:p14="http://schemas.microsoft.com/office/powerpoint/2010/main" val="7948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A91D748-E364-8163-5E0C-F83C592BF856}"/>
              </a:ext>
            </a:extLst>
          </p:cNvPr>
          <p:cNvSpPr txBox="1">
            <a:spLocks/>
          </p:cNvSpPr>
          <p:nvPr/>
        </p:nvSpPr>
        <p:spPr>
          <a:xfrm>
            <a:off x="852196" y="351338"/>
            <a:ext cx="10058400" cy="555545"/>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latin typeface="Arial Rounded MT Bold" panose="020F0704030504030204" pitchFamily="34" charset="0"/>
              </a:rPr>
              <a:t>Problem statement</a:t>
            </a:r>
            <a:endParaRPr lang="en-US" sz="2400" dirty="0">
              <a:latin typeface="Arial Rounded MT Bold" panose="020F0704030504030204" pitchFamily="34" charset="0"/>
            </a:endParaRPr>
          </a:p>
        </p:txBody>
      </p:sp>
      <p:sp>
        <p:nvSpPr>
          <p:cNvPr id="4" name="TextBox 3">
            <a:extLst>
              <a:ext uri="{FF2B5EF4-FFF2-40B4-BE49-F238E27FC236}">
                <a16:creationId xmlns:a16="http://schemas.microsoft.com/office/drawing/2014/main" id="{78B910DA-2BB1-E7E4-C5B7-82C50448C450}"/>
              </a:ext>
            </a:extLst>
          </p:cNvPr>
          <p:cNvSpPr txBox="1"/>
          <p:nvPr/>
        </p:nvSpPr>
        <p:spPr>
          <a:xfrm>
            <a:off x="807732" y="1156991"/>
            <a:ext cx="9797143"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Lending Club specializes in lending various types of loans to urban customers. When the company receives a loan application, the company has to make a decision for loan approval based on the applicant’s profile.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Two types of risks are associated with the bank’s decision: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the applicant is </a:t>
            </a:r>
            <a:r>
              <a:rPr lang="en-US" b="1" dirty="0">
                <a:latin typeface="Arial" panose="020B0604020202020204" pitchFamily="34" charset="0"/>
                <a:cs typeface="Arial" panose="020B0604020202020204" pitchFamily="34" charset="0"/>
              </a:rPr>
              <a:t>likely to repay the loan</a:t>
            </a:r>
            <a:r>
              <a:rPr lang="en-US" dirty="0">
                <a:latin typeface="Arial" panose="020B0604020202020204" pitchFamily="34" charset="0"/>
                <a:cs typeface="Arial" panose="020B0604020202020204" pitchFamily="34" charset="0"/>
              </a:rPr>
              <a:t>, then not approving the loan results in </a:t>
            </a:r>
            <a:r>
              <a:rPr lang="en-US" b="1" dirty="0">
                <a:latin typeface="Arial" panose="020B0604020202020204" pitchFamily="34" charset="0"/>
                <a:cs typeface="Arial" panose="020B0604020202020204" pitchFamily="34" charset="0"/>
              </a:rPr>
              <a:t>a loss of business </a:t>
            </a:r>
            <a:r>
              <a:rPr lang="en-US" dirty="0">
                <a:latin typeface="Arial" panose="020B0604020202020204" pitchFamily="34" charset="0"/>
                <a:cs typeface="Arial" panose="020B0604020202020204" pitchFamily="34" charset="0"/>
              </a:rPr>
              <a:t>to the company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If the applicant is </a:t>
            </a:r>
            <a:r>
              <a:rPr lang="en-US" b="1" dirty="0">
                <a:latin typeface="Arial" panose="020B0604020202020204" pitchFamily="34" charset="0"/>
                <a:cs typeface="Arial" panose="020B0604020202020204" pitchFamily="34" charset="0"/>
              </a:rPr>
              <a:t>not likely to repay the loan</a:t>
            </a:r>
            <a:r>
              <a:rPr lang="en-US" dirty="0">
                <a:latin typeface="Arial" panose="020B0604020202020204" pitchFamily="34" charset="0"/>
                <a:cs typeface="Arial" panose="020B0604020202020204" pitchFamily="34" charset="0"/>
              </a:rPr>
              <a:t>, i.e. he/she is likely to default, then approving the loan may lead to a </a:t>
            </a:r>
            <a:r>
              <a:rPr lang="en-US" b="1" dirty="0">
                <a:latin typeface="Arial" panose="020B0604020202020204" pitchFamily="34" charset="0"/>
                <a:cs typeface="Arial" panose="020B0604020202020204" pitchFamily="34" charset="0"/>
              </a:rPr>
              <a:t>financial loss </a:t>
            </a:r>
            <a:r>
              <a:rPr lang="en-US" dirty="0">
                <a:latin typeface="Arial" panose="020B0604020202020204" pitchFamily="34" charset="0"/>
                <a:cs typeface="Arial" panose="020B0604020202020204" pitchFamily="34" charset="0"/>
              </a:rPr>
              <a:t>for the company</a:t>
            </a:r>
          </a:p>
        </p:txBody>
      </p:sp>
    </p:spTree>
    <p:extLst>
      <p:ext uri="{BB962C8B-B14F-4D97-AF65-F5344CB8AC3E}">
        <p14:creationId xmlns:p14="http://schemas.microsoft.com/office/powerpoint/2010/main" val="379892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910DA-2BB1-E7E4-C5B7-82C50448C450}"/>
              </a:ext>
            </a:extLst>
          </p:cNvPr>
          <p:cNvSpPr txBox="1"/>
          <p:nvPr/>
        </p:nvSpPr>
        <p:spPr>
          <a:xfrm>
            <a:off x="808031" y="745888"/>
            <a:ext cx="9797143"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the company approves the loan, there are 3 possible scenarios described below: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Fully paid: Applicant has fully paid the loan (the principal and the interest rate) </a:t>
            </a:r>
          </a:p>
          <a:p>
            <a:r>
              <a:rPr lang="en-US" dirty="0">
                <a:latin typeface="Arial" panose="020B0604020202020204" pitchFamily="34" charset="0"/>
                <a:cs typeface="Arial" panose="020B0604020202020204" pitchFamily="34" charset="0"/>
              </a:rPr>
              <a:t>● Current: Applicant is in the process of paying the instalments, i.e. the tenure of the loan is not yet completed. These candidates are not labelled as 'defaulted’. </a:t>
            </a:r>
          </a:p>
          <a:p>
            <a:r>
              <a:rPr lang="en-US" dirty="0">
                <a:latin typeface="Arial" panose="020B0604020202020204" pitchFamily="34" charset="0"/>
                <a:cs typeface="Arial" panose="020B0604020202020204" pitchFamily="34" charset="0"/>
              </a:rPr>
              <a:t>● Charged-off: Applicant has not paid the instalments in due time for a long period of time, i.e. he/she has defaulted on the loan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-Like most other lending companies, lending loans to ‘risky’ applicants is the largest source of financial loss (called credit loss).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-Company wants to understand the driving factors behind loan default, i.e. the variables which are strong indicators of default. The company can utilize this knowledge for its portfolio and risk assessment.</a:t>
            </a:r>
          </a:p>
          <a:p>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0A91D748-E364-8163-5E0C-F83C592BF856}"/>
              </a:ext>
            </a:extLst>
          </p:cNvPr>
          <p:cNvSpPr txBox="1">
            <a:spLocks/>
          </p:cNvSpPr>
          <p:nvPr/>
        </p:nvSpPr>
        <p:spPr>
          <a:xfrm>
            <a:off x="808031" y="393703"/>
            <a:ext cx="10058400" cy="469751"/>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dirty="0" smtClean="0">
                <a:latin typeface="Arial Rounded MT Bold" panose="020F0704030504030204" pitchFamily="34" charset="0"/>
                <a:cs typeface="Arial" panose="020B0604020202020204" pitchFamily="34" charset="0"/>
              </a:rPr>
              <a:t>Business Objective</a:t>
            </a:r>
            <a:endParaRPr lang="en-US" sz="24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254418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B910DA-2BB1-E7E4-C5B7-82C50448C450}"/>
              </a:ext>
            </a:extLst>
          </p:cNvPr>
          <p:cNvSpPr txBox="1"/>
          <p:nvPr/>
        </p:nvSpPr>
        <p:spPr>
          <a:xfrm>
            <a:off x="808031" y="745888"/>
            <a:ext cx="9797143" cy="36933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1214846" y="261257"/>
            <a:ext cx="7249885" cy="369332"/>
          </a:xfrm>
          <a:prstGeom prst="rect">
            <a:avLst/>
          </a:prstGeom>
          <a:noFill/>
        </p:spPr>
        <p:txBody>
          <a:bodyPr wrap="square" rtlCol="0">
            <a:spAutoFit/>
          </a:bodyPr>
          <a:lstStyle/>
          <a:p>
            <a:r>
              <a:rPr lang="en-US" dirty="0">
                <a:latin typeface="Arial Rounded MT Bold" panose="020F0704030504030204" pitchFamily="34" charset="0"/>
                <a:ea typeface="Segoe UI Black" panose="020B0A02040204020203" pitchFamily="34" charset="0"/>
              </a:rPr>
              <a:t>D</a:t>
            </a:r>
            <a:r>
              <a:rPr lang="en-US" dirty="0" smtClean="0">
                <a:latin typeface="Arial Rounded MT Bold" panose="020F0704030504030204" pitchFamily="34" charset="0"/>
                <a:ea typeface="Segoe UI Black" panose="020B0A02040204020203" pitchFamily="34" charset="0"/>
              </a:rPr>
              <a:t>ataset </a:t>
            </a:r>
            <a:r>
              <a:rPr lang="en-US" dirty="0">
                <a:latin typeface="Arial Rounded MT Bold" panose="020F0704030504030204" pitchFamily="34" charset="0"/>
                <a:ea typeface="Segoe UI Black" panose="020B0A02040204020203" pitchFamily="34" charset="0"/>
              </a:rPr>
              <a:t>after data </a:t>
            </a:r>
            <a:r>
              <a:rPr lang="en-US" dirty="0" smtClean="0">
                <a:latin typeface="Arial Rounded MT Bold" panose="020F0704030504030204" pitchFamily="34" charset="0"/>
                <a:ea typeface="Segoe UI Black" panose="020B0A02040204020203" pitchFamily="34" charset="0"/>
              </a:rPr>
              <a:t>cleaning</a:t>
            </a:r>
            <a:endParaRPr lang="en-IN" dirty="0"/>
          </a:p>
        </p:txBody>
      </p:sp>
      <p:pic>
        <p:nvPicPr>
          <p:cNvPr id="8" name="Picture 7"/>
          <p:cNvPicPr>
            <a:picLocks noChangeAspect="1"/>
          </p:cNvPicPr>
          <p:nvPr/>
        </p:nvPicPr>
        <p:blipFill>
          <a:blip r:embed="rId2"/>
          <a:stretch>
            <a:fillRect/>
          </a:stretch>
        </p:blipFill>
        <p:spPr>
          <a:xfrm>
            <a:off x="808031" y="748331"/>
            <a:ext cx="9524689" cy="5234457"/>
          </a:xfrm>
          <a:prstGeom prst="rect">
            <a:avLst/>
          </a:prstGeom>
        </p:spPr>
      </p:pic>
    </p:spTree>
    <p:extLst>
      <p:ext uri="{BB962C8B-B14F-4D97-AF65-F5344CB8AC3E}">
        <p14:creationId xmlns:p14="http://schemas.microsoft.com/office/powerpoint/2010/main" val="378178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3589" y="391886"/>
            <a:ext cx="4480560" cy="400110"/>
          </a:xfrm>
          <a:prstGeom prst="rect">
            <a:avLst/>
          </a:prstGeom>
          <a:noFill/>
        </p:spPr>
        <p:txBody>
          <a:bodyPr wrap="square" rtlCol="0">
            <a:spAutoFit/>
          </a:bodyPr>
          <a:lstStyle/>
          <a:p>
            <a:r>
              <a:rPr lang="en-IN" sz="2000" b="1" dirty="0"/>
              <a:t>Univariate Analysis</a:t>
            </a:r>
          </a:p>
        </p:txBody>
      </p:sp>
      <p:pic>
        <p:nvPicPr>
          <p:cNvPr id="4" name="Picture 3"/>
          <p:cNvPicPr>
            <a:picLocks noChangeAspect="1"/>
          </p:cNvPicPr>
          <p:nvPr/>
        </p:nvPicPr>
        <p:blipFill>
          <a:blip r:embed="rId2"/>
          <a:stretch>
            <a:fillRect/>
          </a:stretch>
        </p:blipFill>
        <p:spPr>
          <a:xfrm>
            <a:off x="5852161" y="146660"/>
            <a:ext cx="5521336" cy="2518164"/>
          </a:xfrm>
          <a:prstGeom prst="rect">
            <a:avLst/>
          </a:prstGeom>
        </p:spPr>
      </p:pic>
      <p:sp>
        <p:nvSpPr>
          <p:cNvPr id="5" name="TextBox 4"/>
          <p:cNvSpPr txBox="1"/>
          <p:nvPr/>
        </p:nvSpPr>
        <p:spPr>
          <a:xfrm>
            <a:off x="1240971" y="1175656"/>
            <a:ext cx="4036423" cy="646331"/>
          </a:xfrm>
          <a:prstGeom prst="rect">
            <a:avLst/>
          </a:prstGeom>
          <a:noFill/>
        </p:spPr>
        <p:txBody>
          <a:bodyPr wrap="square" rtlCol="0">
            <a:spAutoFit/>
          </a:bodyPr>
          <a:lstStyle/>
          <a:p>
            <a:r>
              <a:rPr lang="en-US" dirty="0"/>
              <a:t>The loan amount varies from 0 to 35,000 having mean of 10,000</a:t>
            </a:r>
            <a:endParaRPr lang="en-IN" dirty="0"/>
          </a:p>
        </p:txBody>
      </p:sp>
      <p:sp>
        <p:nvSpPr>
          <p:cNvPr id="6" name="TextBox 5"/>
          <p:cNvSpPr txBox="1"/>
          <p:nvPr/>
        </p:nvSpPr>
        <p:spPr>
          <a:xfrm>
            <a:off x="1097280" y="3971109"/>
            <a:ext cx="4180114" cy="584775"/>
          </a:xfrm>
          <a:prstGeom prst="rect">
            <a:avLst/>
          </a:prstGeom>
          <a:noFill/>
        </p:spPr>
        <p:txBody>
          <a:bodyPr wrap="square" rtlCol="0">
            <a:spAutoFit/>
          </a:bodyPr>
          <a:lstStyle/>
          <a:p>
            <a:r>
              <a:rPr lang="en-US" sz="1600" b="1" dirty="0"/>
              <a:t>Grade moves from A to G as mean value of interest rate increases</a:t>
            </a:r>
          </a:p>
        </p:txBody>
      </p:sp>
      <p:pic>
        <p:nvPicPr>
          <p:cNvPr id="8" name="Picture 7"/>
          <p:cNvPicPr>
            <a:picLocks noChangeAspect="1"/>
          </p:cNvPicPr>
          <p:nvPr/>
        </p:nvPicPr>
        <p:blipFill>
          <a:blip r:embed="rId3"/>
          <a:stretch>
            <a:fillRect/>
          </a:stretch>
        </p:blipFill>
        <p:spPr>
          <a:xfrm>
            <a:off x="5852160" y="2886892"/>
            <a:ext cx="5643154" cy="2965268"/>
          </a:xfrm>
          <a:prstGeom prst="rect">
            <a:avLst/>
          </a:prstGeom>
        </p:spPr>
      </p:pic>
    </p:spTree>
    <p:extLst>
      <p:ext uri="{BB962C8B-B14F-4D97-AF65-F5344CB8AC3E}">
        <p14:creationId xmlns:p14="http://schemas.microsoft.com/office/powerpoint/2010/main" val="130362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257" y="1175656"/>
            <a:ext cx="5747657" cy="923330"/>
          </a:xfrm>
          <a:prstGeom prst="rect">
            <a:avLst/>
          </a:prstGeom>
          <a:noFill/>
        </p:spPr>
        <p:txBody>
          <a:bodyPr wrap="square" rtlCol="0">
            <a:spAutoFit/>
          </a:bodyPr>
          <a:lstStyle/>
          <a:p>
            <a:pPr marL="285750" indent="-285750">
              <a:buFont typeface="Arial" panose="020B0604020202020204" pitchFamily="34" charset="0"/>
              <a:buChar char="•"/>
            </a:pPr>
            <a:r>
              <a:rPr lang="en-US" b="1" i="1" dirty="0"/>
              <a:t>People with own house have least chances of being defaulters compare with Borrowers in rental home have highest chances of being defaulter.</a:t>
            </a:r>
          </a:p>
        </p:txBody>
      </p:sp>
      <p:pic>
        <p:nvPicPr>
          <p:cNvPr id="7" name="Picture 6"/>
          <p:cNvPicPr>
            <a:picLocks noChangeAspect="1"/>
          </p:cNvPicPr>
          <p:nvPr/>
        </p:nvPicPr>
        <p:blipFill>
          <a:blip r:embed="rId2"/>
          <a:stretch>
            <a:fillRect/>
          </a:stretch>
        </p:blipFill>
        <p:spPr>
          <a:xfrm>
            <a:off x="6387737" y="139171"/>
            <a:ext cx="5514157" cy="2551778"/>
          </a:xfrm>
          <a:prstGeom prst="rect">
            <a:avLst/>
          </a:prstGeom>
        </p:spPr>
      </p:pic>
      <p:pic>
        <p:nvPicPr>
          <p:cNvPr id="10" name="Picture 9"/>
          <p:cNvPicPr>
            <a:picLocks noChangeAspect="1"/>
          </p:cNvPicPr>
          <p:nvPr/>
        </p:nvPicPr>
        <p:blipFill>
          <a:blip r:embed="rId3"/>
          <a:stretch>
            <a:fillRect/>
          </a:stretch>
        </p:blipFill>
        <p:spPr>
          <a:xfrm>
            <a:off x="5434149" y="2873829"/>
            <a:ext cx="6642125" cy="3040557"/>
          </a:xfrm>
          <a:prstGeom prst="rect">
            <a:avLst/>
          </a:prstGeom>
        </p:spPr>
      </p:pic>
      <p:sp>
        <p:nvSpPr>
          <p:cNvPr id="11" name="TextBox 10"/>
          <p:cNvSpPr txBox="1"/>
          <p:nvPr/>
        </p:nvSpPr>
        <p:spPr>
          <a:xfrm>
            <a:off x="261257" y="3631474"/>
            <a:ext cx="4702629" cy="1477328"/>
          </a:xfrm>
          <a:prstGeom prst="rect">
            <a:avLst/>
          </a:prstGeom>
          <a:noFill/>
        </p:spPr>
        <p:txBody>
          <a:bodyPr wrap="square" rtlCol="0">
            <a:spAutoFit/>
          </a:bodyPr>
          <a:lstStyle/>
          <a:p>
            <a:pPr marL="285750" indent="-285750">
              <a:buFont typeface="Arial" panose="020B0604020202020204" pitchFamily="34" charset="0"/>
              <a:buChar char="•"/>
            </a:pPr>
            <a:r>
              <a:rPr lang="en-US" b="1" i="1" dirty="0"/>
              <a:t>Maximum number of defaults </a:t>
            </a:r>
            <a:r>
              <a:rPr lang="en-US" b="1" i="1" dirty="0" smtClean="0"/>
              <a:t>occurred </a:t>
            </a:r>
            <a:r>
              <a:rPr lang="en-US" b="1" i="1" dirty="0"/>
              <a:t>when the loan was sanctioned/issued in Dec. Loan issued in the year 2011 is also compared to other years and have maximum number of defaulters</a:t>
            </a:r>
            <a:r>
              <a:rPr lang="en-US" b="1" i="1" dirty="0" smtClean="0"/>
              <a:t>.</a:t>
            </a:r>
            <a:endParaRPr lang="en-US" b="1" i="1" dirty="0"/>
          </a:p>
        </p:txBody>
      </p:sp>
    </p:spTree>
    <p:extLst>
      <p:ext uri="{BB962C8B-B14F-4D97-AF65-F5344CB8AC3E}">
        <p14:creationId xmlns:p14="http://schemas.microsoft.com/office/powerpoint/2010/main" val="73677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257" y="1175656"/>
            <a:ext cx="5747657" cy="646331"/>
          </a:xfrm>
          <a:prstGeom prst="rect">
            <a:avLst/>
          </a:prstGeom>
          <a:noFill/>
        </p:spPr>
        <p:txBody>
          <a:bodyPr wrap="square" rtlCol="0">
            <a:spAutoFit/>
          </a:bodyPr>
          <a:lstStyle/>
          <a:p>
            <a:pPr marL="285750" indent="-285750">
              <a:buFont typeface="Arial" panose="020B0604020202020204" pitchFamily="34" charset="0"/>
              <a:buChar char="•"/>
            </a:pPr>
            <a:r>
              <a:rPr lang="en-US" b="1" i="1" dirty="0"/>
              <a:t>P</a:t>
            </a:r>
            <a:r>
              <a:rPr lang="en-US" b="1" i="1" dirty="0" smtClean="0"/>
              <a:t>eople </a:t>
            </a:r>
            <a:r>
              <a:rPr lang="en-US" b="1" i="1" dirty="0"/>
              <a:t>with 36 months as loan term tend to default at </a:t>
            </a:r>
            <a:r>
              <a:rPr lang="en-US" b="1" i="1" dirty="0" smtClean="0"/>
              <a:t>higher </a:t>
            </a:r>
            <a:r>
              <a:rPr lang="en-US" b="1" i="1" dirty="0"/>
              <a:t>frequency</a:t>
            </a:r>
            <a:r>
              <a:rPr lang="en-US" b="1" i="1" dirty="0" smtClean="0"/>
              <a:t>.</a:t>
            </a:r>
            <a:endParaRPr lang="en-US" b="1" i="1" dirty="0"/>
          </a:p>
        </p:txBody>
      </p:sp>
      <p:sp>
        <p:nvSpPr>
          <p:cNvPr id="11" name="TextBox 10"/>
          <p:cNvSpPr txBox="1"/>
          <p:nvPr/>
        </p:nvSpPr>
        <p:spPr>
          <a:xfrm>
            <a:off x="261257" y="3631474"/>
            <a:ext cx="4702629" cy="369332"/>
          </a:xfrm>
          <a:prstGeom prst="rect">
            <a:avLst/>
          </a:prstGeom>
          <a:noFill/>
        </p:spPr>
        <p:txBody>
          <a:bodyPr wrap="square" rtlCol="0">
            <a:spAutoFit/>
          </a:bodyPr>
          <a:lstStyle/>
          <a:p>
            <a:pPr marL="285750" indent="-285750">
              <a:buFont typeface="Arial" panose="020B0604020202020204" pitchFamily="34" charset="0"/>
              <a:buChar char="•"/>
            </a:pPr>
            <a:r>
              <a:rPr lang="en-US" b="1" i="1" dirty="0"/>
              <a:t>Grade B5 has highest number of </a:t>
            </a:r>
            <a:r>
              <a:rPr lang="en-US" b="1" i="1" dirty="0" smtClean="0"/>
              <a:t>defaults</a:t>
            </a:r>
            <a:endParaRPr lang="en-US" b="1" i="1" dirty="0"/>
          </a:p>
        </p:txBody>
      </p:sp>
      <p:pic>
        <p:nvPicPr>
          <p:cNvPr id="4" name="Picture 3"/>
          <p:cNvPicPr>
            <a:picLocks noChangeAspect="1"/>
          </p:cNvPicPr>
          <p:nvPr/>
        </p:nvPicPr>
        <p:blipFill>
          <a:blip r:embed="rId2"/>
          <a:stretch>
            <a:fillRect/>
          </a:stretch>
        </p:blipFill>
        <p:spPr>
          <a:xfrm>
            <a:off x="6453051" y="156754"/>
            <a:ext cx="5618662" cy="2664823"/>
          </a:xfrm>
          <a:prstGeom prst="rect">
            <a:avLst/>
          </a:prstGeom>
        </p:spPr>
      </p:pic>
      <p:pic>
        <p:nvPicPr>
          <p:cNvPr id="8" name="Picture 7"/>
          <p:cNvPicPr>
            <a:picLocks noChangeAspect="1"/>
          </p:cNvPicPr>
          <p:nvPr/>
        </p:nvPicPr>
        <p:blipFill>
          <a:blip r:embed="rId3"/>
          <a:stretch>
            <a:fillRect/>
          </a:stretch>
        </p:blipFill>
        <p:spPr>
          <a:xfrm>
            <a:off x="6453051" y="2940912"/>
            <a:ext cx="5618662" cy="3146107"/>
          </a:xfrm>
          <a:prstGeom prst="rect">
            <a:avLst/>
          </a:prstGeom>
        </p:spPr>
      </p:pic>
    </p:spTree>
    <p:extLst>
      <p:ext uri="{BB962C8B-B14F-4D97-AF65-F5344CB8AC3E}">
        <p14:creationId xmlns:p14="http://schemas.microsoft.com/office/powerpoint/2010/main" val="87710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257" y="1175656"/>
            <a:ext cx="6074229" cy="646331"/>
          </a:xfrm>
          <a:prstGeom prst="rect">
            <a:avLst/>
          </a:prstGeom>
          <a:noFill/>
        </p:spPr>
        <p:txBody>
          <a:bodyPr wrap="square" rtlCol="0">
            <a:spAutoFit/>
          </a:bodyPr>
          <a:lstStyle/>
          <a:p>
            <a:pPr marL="285750" indent="-285750">
              <a:buFont typeface="Arial" panose="020B0604020202020204" pitchFamily="34" charset="0"/>
              <a:buChar char="•"/>
            </a:pPr>
            <a:r>
              <a:rPr lang="en-US" b="1" i="1" dirty="0"/>
              <a:t>The person with 10+ years of experience have higher chances of loan defaulters.</a:t>
            </a:r>
          </a:p>
        </p:txBody>
      </p:sp>
      <p:sp>
        <p:nvSpPr>
          <p:cNvPr id="11" name="TextBox 10"/>
          <p:cNvSpPr txBox="1"/>
          <p:nvPr/>
        </p:nvSpPr>
        <p:spPr>
          <a:xfrm>
            <a:off x="261257" y="3631474"/>
            <a:ext cx="470262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Loans with Interest rates in 10%-15% range have higher defaulters.</a:t>
            </a:r>
          </a:p>
        </p:txBody>
      </p:sp>
      <p:pic>
        <p:nvPicPr>
          <p:cNvPr id="6" name="Picture 5"/>
          <p:cNvPicPr>
            <a:picLocks noChangeAspect="1"/>
          </p:cNvPicPr>
          <p:nvPr/>
        </p:nvPicPr>
        <p:blipFill>
          <a:blip r:embed="rId2"/>
          <a:stretch>
            <a:fillRect/>
          </a:stretch>
        </p:blipFill>
        <p:spPr>
          <a:xfrm>
            <a:off x="6844937" y="104503"/>
            <a:ext cx="5239837" cy="2795451"/>
          </a:xfrm>
          <a:prstGeom prst="rect">
            <a:avLst/>
          </a:prstGeom>
        </p:spPr>
      </p:pic>
      <p:pic>
        <p:nvPicPr>
          <p:cNvPr id="9" name="Picture 8"/>
          <p:cNvPicPr>
            <a:picLocks noChangeAspect="1"/>
          </p:cNvPicPr>
          <p:nvPr/>
        </p:nvPicPr>
        <p:blipFill>
          <a:blip r:embed="rId3"/>
          <a:stretch>
            <a:fillRect/>
          </a:stretch>
        </p:blipFill>
        <p:spPr>
          <a:xfrm>
            <a:off x="6849768" y="3056709"/>
            <a:ext cx="5235005" cy="3004457"/>
          </a:xfrm>
          <a:prstGeom prst="rect">
            <a:avLst/>
          </a:prstGeom>
        </p:spPr>
      </p:pic>
    </p:spTree>
    <p:extLst>
      <p:ext uri="{BB962C8B-B14F-4D97-AF65-F5344CB8AC3E}">
        <p14:creationId xmlns:p14="http://schemas.microsoft.com/office/powerpoint/2010/main" val="364429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1257" y="1175656"/>
            <a:ext cx="607422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People with annual income in range 22k to 76k are more probable to be defaulters</a:t>
            </a:r>
            <a:r>
              <a:rPr lang="en-US" b="1" dirty="0" smtClean="0"/>
              <a:t>.</a:t>
            </a:r>
            <a:endParaRPr lang="en-US" b="1" dirty="0"/>
          </a:p>
        </p:txBody>
      </p:sp>
      <p:sp>
        <p:nvSpPr>
          <p:cNvPr id="11" name="TextBox 10"/>
          <p:cNvSpPr txBox="1"/>
          <p:nvPr/>
        </p:nvSpPr>
        <p:spPr>
          <a:xfrm>
            <a:off x="261257" y="3631474"/>
            <a:ext cx="607422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People with debt to income ratio in range 6 to 24 have higher chances of being in Charged Off category where 12-18 debt range has the highest chances of being default </a:t>
            </a:r>
          </a:p>
        </p:txBody>
      </p:sp>
      <p:pic>
        <p:nvPicPr>
          <p:cNvPr id="4" name="Picture 3"/>
          <p:cNvPicPr>
            <a:picLocks noChangeAspect="1"/>
          </p:cNvPicPr>
          <p:nvPr/>
        </p:nvPicPr>
        <p:blipFill>
          <a:blip r:embed="rId2"/>
          <a:stretch>
            <a:fillRect/>
          </a:stretch>
        </p:blipFill>
        <p:spPr>
          <a:xfrm>
            <a:off x="6518367" y="163005"/>
            <a:ext cx="5527220" cy="2736949"/>
          </a:xfrm>
          <a:prstGeom prst="rect">
            <a:avLst/>
          </a:prstGeom>
        </p:spPr>
      </p:pic>
      <p:pic>
        <p:nvPicPr>
          <p:cNvPr id="8" name="Picture 7"/>
          <p:cNvPicPr>
            <a:picLocks noChangeAspect="1"/>
          </p:cNvPicPr>
          <p:nvPr/>
        </p:nvPicPr>
        <p:blipFill>
          <a:blip r:embed="rId3"/>
          <a:stretch>
            <a:fillRect/>
          </a:stretch>
        </p:blipFill>
        <p:spPr>
          <a:xfrm>
            <a:off x="6518366" y="3030584"/>
            <a:ext cx="5592535" cy="2991394"/>
          </a:xfrm>
          <a:prstGeom prst="rect">
            <a:avLst/>
          </a:prstGeom>
        </p:spPr>
      </p:pic>
    </p:spTree>
    <p:extLst>
      <p:ext uri="{BB962C8B-B14F-4D97-AF65-F5344CB8AC3E}">
        <p14:creationId xmlns:p14="http://schemas.microsoft.com/office/powerpoint/2010/main" val="2303351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216</TotalTime>
  <Words>814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Gill Sans MT</vt:lpstr>
      <vt:lpstr>Segoe UI Black</vt:lpstr>
      <vt:lpstr>Gallery</vt:lpstr>
      <vt:lpstr>Lending Club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WELCOME</dc:creator>
  <cp:lastModifiedBy>WELCOME</cp:lastModifiedBy>
  <cp:revision>26</cp:revision>
  <dcterms:created xsi:type="dcterms:W3CDTF">2023-02-07T16:27:51Z</dcterms:created>
  <dcterms:modified xsi:type="dcterms:W3CDTF">2023-02-08T06:57:33Z</dcterms:modified>
</cp:coreProperties>
</file>