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1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67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3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/>
              <a:t>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 </a:t>
            </a:r>
            <a:fld id="{063EED93-DE2A-4537-A40D-FF627E39189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26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8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5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98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8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9D8A0EE-0266-4F53-AFE5-CD33F48B97D6}" type="datetimeFigureOut">
              <a:rPr lang="en-IN" smtClean="0"/>
              <a:t>25-06-2024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63EED93-DE2A-4537-A40D-FF627E391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2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1B32-212B-6419-A97C-E63086854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323B6-C113-4651-A0BC-68B4768D7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Comprehensive Overview</a:t>
            </a:r>
          </a:p>
        </p:txBody>
      </p:sp>
    </p:spTree>
    <p:extLst>
      <p:ext uri="{BB962C8B-B14F-4D97-AF65-F5344CB8AC3E}">
        <p14:creationId xmlns:p14="http://schemas.microsoft.com/office/powerpoint/2010/main" val="212588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2D0F-67E5-099C-2812-DD064C4A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7176-A49D-9726-9923-E61F1E7D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lvl="1"/>
            <a:r>
              <a:rPr lang="en-US" sz="1800" dirty="0"/>
              <a:t> Usage: Allows the program to make multiple decisions based on multiple conditions.</a:t>
            </a:r>
          </a:p>
          <a:p>
            <a:pPr lvl="1"/>
            <a:r>
              <a:rPr lang="en-US" sz="1800" dirty="0"/>
              <a:t>Syntax: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A5B0C-9969-CFA0-689C-1FD368231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15" y="3429000"/>
            <a:ext cx="6230219" cy="2343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D387-F29B-6234-26B3-FD270E63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813D3F-7C0B-86FA-1DC4-A49CAC1F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12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3C3C-ED99-9A8E-CDBB-9627D35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27A2-D5FB-3526-C0B3-4E26EAD0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Loop</a:t>
            </a:r>
          </a:p>
          <a:p>
            <a:pPr lvl="1"/>
            <a:r>
              <a:rPr lang="en-US" sz="1800" dirty="0"/>
              <a:t>Usage: Iterates over a sequence (e.g., list, tuple, string).</a:t>
            </a: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r>
              <a:rPr lang="en-IN" dirty="0"/>
              <a:t>While Loop</a:t>
            </a:r>
          </a:p>
          <a:p>
            <a:pPr lvl="1"/>
            <a:r>
              <a:rPr lang="en-US" sz="1800" dirty="0"/>
              <a:t>Usage: Repeats a block of code as long as a specified condition is `True`.</a:t>
            </a:r>
          </a:p>
          <a:p>
            <a:pPr lvl="1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5D56D-D718-8DE2-3DE0-B4DE6031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7" y="2500257"/>
            <a:ext cx="4839375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593DD-5847-1DA7-D462-C58005D7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16" y="4309884"/>
            <a:ext cx="4810796" cy="12860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E66F-0482-7233-7832-39C8216B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47BF-A66B-2842-6336-D3BAD3D6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440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5EDB-2023-4D37-758C-BD76DBE8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BCD0-06FF-5191-4512-816B5801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  <a:p>
            <a:pPr lvl="1"/>
            <a:r>
              <a:rPr lang="en-US" sz="1800" dirty="0"/>
              <a:t>Definition: Functions are blocks of code that perform a specific task and can be reused.</a:t>
            </a:r>
          </a:p>
          <a:p>
            <a:pPr lvl="1"/>
            <a:r>
              <a:rPr lang="en-US" sz="1800" dirty="0"/>
              <a:t>Syntax: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Packages:</a:t>
            </a:r>
          </a:p>
          <a:p>
            <a:pPr lvl="1"/>
            <a:r>
              <a:rPr lang="en-US" sz="1800" dirty="0"/>
              <a:t>Definition: Packages are directories of</a:t>
            </a:r>
          </a:p>
          <a:p>
            <a:pPr marL="457200" lvl="1" indent="0">
              <a:buNone/>
            </a:pPr>
            <a:r>
              <a:rPr lang="en-US" sz="1800" dirty="0"/>
              <a:t>             Python scripts containing modules.</a:t>
            </a:r>
          </a:p>
          <a:p>
            <a:pPr lvl="1"/>
            <a:r>
              <a:rPr lang="en-US" sz="1800" dirty="0"/>
              <a:t>Usage: Extend Python's functionality by </a:t>
            </a:r>
          </a:p>
          <a:p>
            <a:pPr marL="457200" lvl="1" indent="0">
              <a:buNone/>
            </a:pPr>
            <a:r>
              <a:rPr lang="en-US" sz="1800" dirty="0"/>
              <a:t>            importing modules from packages.</a:t>
            </a:r>
          </a:p>
          <a:p>
            <a:pPr lvl="1"/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8E29F-123E-84A8-5EEB-4DC0D0FF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520" y="4362232"/>
            <a:ext cx="3232380" cy="213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0B846-034F-D78B-00D8-FDDC743C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62" y="2505494"/>
            <a:ext cx="3597538" cy="14989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58BC-BCDD-832D-BF3C-A452070C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1DED07-C965-32DB-E585-8EAD491C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24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CBC6-DF5F-A1DB-165C-F399C993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3644-ED64-29EF-98E9-F94BC201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Definition: File handling allows Python programs to read and write files.</a:t>
            </a:r>
          </a:p>
          <a:p>
            <a:r>
              <a:rPr lang="en-US" dirty="0"/>
              <a:t> Usage: Manipulate external files for data storage and retrieval.</a:t>
            </a:r>
          </a:p>
          <a:p>
            <a:r>
              <a:rPr lang="en-US" dirty="0"/>
              <a:t> Example: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CBF9F-30A7-830E-0FDF-25E69139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6" y="3262787"/>
            <a:ext cx="5605814" cy="29141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01F5-529C-E390-0A06-9011F98A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11A4-777D-6A9F-AA39-BDB28D9E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6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3A74-2A47-AF48-B23A-F67109E8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88BA-6FDC-EF51-3A2E-1AE78C47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Operations:</a:t>
            </a:r>
          </a:p>
          <a:p>
            <a:r>
              <a:rPr lang="en-US" dirty="0"/>
              <a:t>open() function is used to open a file in specified mode ( 'w' for writing, ‘r’ for reading, ).</a:t>
            </a:r>
          </a:p>
          <a:p>
            <a:pPr lvl="1"/>
            <a:r>
              <a:rPr lang="en-US" dirty="0"/>
              <a:t>Other Modes:</a:t>
            </a:r>
          </a:p>
          <a:p>
            <a:pPr lvl="2"/>
            <a:r>
              <a:rPr lang="en-IN" dirty="0"/>
              <a:t>`a`: A</a:t>
            </a:r>
            <a:r>
              <a:rPr lang="en-US" dirty="0" err="1"/>
              <a:t>ppend</a:t>
            </a:r>
            <a:r>
              <a:rPr lang="en-US" dirty="0"/>
              <a:t> mode. Opens a file for appending. Creates a new file if it does not exist.</a:t>
            </a:r>
          </a:p>
          <a:p>
            <a:pPr lvl="2"/>
            <a:r>
              <a:rPr lang="en-US" dirty="0"/>
              <a:t>`b`: Binary mode. Opens a file in binary mode.</a:t>
            </a:r>
          </a:p>
          <a:p>
            <a:pPr lvl="2"/>
            <a:r>
              <a:rPr lang="en-US" dirty="0"/>
              <a:t>`+`: Read and Write mode.</a:t>
            </a:r>
          </a:p>
          <a:p>
            <a:r>
              <a:rPr lang="en-US" dirty="0"/>
              <a:t>Reading: Use `read()` or `</a:t>
            </a:r>
            <a:r>
              <a:rPr lang="en-US" dirty="0" err="1"/>
              <a:t>readline</a:t>
            </a:r>
            <a:r>
              <a:rPr lang="en-US" dirty="0"/>
              <a:t>()` to read file contents.</a:t>
            </a:r>
          </a:p>
          <a:p>
            <a:r>
              <a:rPr lang="en-US" dirty="0"/>
              <a:t>Writing: Use `write()` to write content to a file.</a:t>
            </a:r>
          </a:p>
          <a:p>
            <a:r>
              <a:rPr lang="en-US" dirty="0"/>
              <a:t>Closing Files: Always close files after operations using `close()` or use `with`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35E7-F1D6-1DC0-02F7-F62A98C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0481A2-96E4-AB7E-F19B-4C53F63B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44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791C-B133-72A7-DF9B-E876DEA0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Object-Oriented Programming (OOP)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37B6E-90B0-5540-9DB3-C7CF79C6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Definition: Programming paradigm based on objects representing instances of classes.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• Core Concepts: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60F6E-8CA2-A375-FA60-885342E7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717" y="2449925"/>
            <a:ext cx="6325483" cy="38676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FBA7-77E5-866F-E7A1-6D46E65F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0A45-61CB-45C2-4220-9B91700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34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5791-7BDF-F5C1-8BCC-D48A6F38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3DCE-2FAD-6F02-7376-D2687814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Inheritance: Subclass inherits attributes </a:t>
            </a:r>
          </a:p>
          <a:p>
            <a:pPr marL="0" indent="0">
              <a:buNone/>
            </a:pPr>
            <a:r>
              <a:rPr lang="en-US" dirty="0"/>
              <a:t>      and methods from a superclass.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Polymorphism: Different classes can be </a:t>
            </a:r>
          </a:p>
          <a:p>
            <a:pPr marL="0" indent="0">
              <a:buNone/>
            </a:pPr>
            <a:r>
              <a:rPr lang="en-US" dirty="0"/>
              <a:t>      treated as instances of a common superclass.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5E3B8-268E-11CE-F08E-8DA57B47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83" y="1828800"/>
            <a:ext cx="3648584" cy="48584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315A-DE05-2F12-FBF5-C694C699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26CD-3DA2-C033-5219-AA37721F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2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2C7B-2480-5099-3540-F6472C80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B3E4-58FF-34ED-8364-234441B7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Exceptions are errors detected during execution that disrupt the normal flow of a program.</a:t>
            </a:r>
          </a:p>
          <a:p>
            <a:r>
              <a:rPr lang="en-IN" dirty="0"/>
              <a:t>Try-Except Block: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99729-CC70-CC57-FBED-D4B9F7EB2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50" y="3391694"/>
            <a:ext cx="5191850" cy="19433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0E36-C803-04CF-7B9F-99005F5D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F436-7288-FC64-5BDB-D65E519B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BF6B-2A26-8494-CBE5-A3BCA6AF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Multiple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28C2-A928-BECF-46C7-4B28B6482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Multiple `except` blocks handle different types of exceptions.</a:t>
            </a:r>
          </a:p>
          <a:p>
            <a:r>
              <a:rPr lang="en-US" dirty="0"/>
              <a:t> `finally` block executes cleanup code regardless of whether an exception occurred.</a:t>
            </a:r>
            <a:endParaRPr lang="en-IN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F50260F-DAE6-A4B1-5BA1-5FF695BD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309FC7-B7DA-246D-9194-FDFF52E9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C1D8B-8EB0-652D-1985-8ABDCA63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3205163"/>
            <a:ext cx="6067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2A9D-F9F4-E704-4D42-21FA1B8D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Program: Bike Show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7E0D-38A9-C3FE-9DB9-E3F7B869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r>
              <a:rPr lang="en-US" dirty="0"/>
              <a:t>Guevara Motor Bike Showroom wish to automate the work process for the motor bike sold from their showroom.</a:t>
            </a:r>
          </a:p>
          <a:p>
            <a:r>
              <a:rPr lang="en-US" dirty="0"/>
              <a:t>Whenever a bike is sold, the showroom records the details in a file, named BillDetails.txt. The details stored in the file are: bill number, registration number, customer name, and mobile number. The application needs to retrieve the data from the file and process the data.</a:t>
            </a:r>
          </a:p>
          <a:p>
            <a:r>
              <a:rPr lang="en-US" dirty="0"/>
              <a:t>The file containing bill details is delimited using the comma (,).</a:t>
            </a:r>
          </a:p>
          <a:p>
            <a:r>
              <a:rPr lang="en-US" dirty="0"/>
              <a:t>`[</a:t>
            </a:r>
            <a:r>
              <a:rPr lang="en-US" dirty="0" err="1"/>
              <a:t>bill_number</a:t>
            </a:r>
            <a:r>
              <a:rPr lang="en-US" dirty="0"/>
              <a:t>, </a:t>
            </a:r>
            <a:r>
              <a:rPr lang="en-US" dirty="0" err="1"/>
              <a:t>registration_number</a:t>
            </a:r>
            <a:r>
              <a:rPr lang="en-US" dirty="0"/>
              <a:t>,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mobile_numberl</a:t>
            </a:r>
            <a:r>
              <a:rPr lang="en-US" dirty="0"/>
              <a:t>`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837B-4904-F6B4-B97A-A2F27ACC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DC8C56-B9C9-64CF-ADE4-9F6CE528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33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B863-00F1-31F3-8B17-2E4C4360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E0BD-5BD7-F1B3-1234-9D04D5D1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is Python?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Python is a popular programming language. It was created by Guido van Rossum, and released in 1991.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 is used for:</a:t>
            </a:r>
          </a:p>
          <a:p>
            <a:pPr lvl="2"/>
            <a:r>
              <a:rPr lang="en-US" sz="2000" dirty="0"/>
              <a:t>web development (server-side),</a:t>
            </a:r>
          </a:p>
          <a:p>
            <a:pPr lvl="2"/>
            <a:r>
              <a:rPr lang="en-US" sz="2000" dirty="0"/>
              <a:t>software development,</a:t>
            </a:r>
          </a:p>
          <a:p>
            <a:pPr lvl="2"/>
            <a:r>
              <a:rPr lang="en-US" sz="2000" dirty="0"/>
              <a:t>mathematics,</a:t>
            </a:r>
          </a:p>
          <a:p>
            <a:pPr lvl="2"/>
            <a:r>
              <a:rPr lang="en-US" sz="2000" dirty="0"/>
              <a:t>system scripting.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BEAD-E3B3-E78B-B7A7-33834872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8157"/>
            <a:ext cx="2743200" cy="361510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5B3178-DAE1-E8DD-82AA-DA2F76AC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8157"/>
            <a:ext cx="2743200" cy="36151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2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85B316-A12D-5B2F-03F2-10D1FAD05CC5}"/>
              </a:ext>
            </a:extLst>
          </p:cNvPr>
          <p:cNvSpPr txBox="1"/>
          <p:nvPr/>
        </p:nvSpPr>
        <p:spPr>
          <a:xfrm>
            <a:off x="600075" y="752474"/>
            <a:ext cx="476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2342, KL52AC1251, James, 9568412301</a:t>
            </a:r>
          </a:p>
          <a:p>
            <a:r>
              <a:rPr lang="en-IN" dirty="0"/>
              <a:t>2343, KL52A96547 , Sam, 9658742541</a:t>
            </a:r>
          </a:p>
          <a:p>
            <a:r>
              <a:rPr lang="en-IN" dirty="0"/>
              <a:t>2344, KL52AA5696, Jeeva, 9489093628</a:t>
            </a:r>
          </a:p>
          <a:p>
            <a:r>
              <a:rPr lang="en-IN" dirty="0"/>
              <a:t>2345, KL52AA321, Rajesh, 7852459674</a:t>
            </a:r>
          </a:p>
          <a:p>
            <a:r>
              <a:rPr lang="en-IN" dirty="0"/>
              <a:t>2346, KL52AF694y , Alex, 6352487549</a:t>
            </a:r>
          </a:p>
          <a:p>
            <a:r>
              <a:rPr lang="en-IN" dirty="0"/>
              <a:t>2347, KL96AA3598, Kamesh, 6389754215</a:t>
            </a:r>
          </a:p>
          <a:p>
            <a:r>
              <a:rPr lang="en-IN" dirty="0"/>
              <a:t>2348, MH62AC1251, Peter, 7595864525</a:t>
            </a:r>
          </a:p>
          <a:p>
            <a:r>
              <a:rPr lang="en-IN" dirty="0"/>
              <a:t>2349, KL52AA7377, Oliver, 8524978534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895E-4869-37FB-DA35-4D2BD53B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5" y="228569"/>
            <a:ext cx="2528412" cy="52390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BB5F68-1999-FFD0-BFA7-DD6849FA7D41}"/>
              </a:ext>
            </a:extLst>
          </p:cNvPr>
          <p:cNvCxnSpPr/>
          <p:nvPr/>
        </p:nvCxnSpPr>
        <p:spPr>
          <a:xfrm>
            <a:off x="5238750" y="0"/>
            <a:ext cx="0" cy="766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10FC212-06D4-428F-9DCD-60BDD3D8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55" y="3423909"/>
            <a:ext cx="1495713" cy="5510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839E9E-4B95-DEE4-C62A-E83FD685A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4471879"/>
            <a:ext cx="4620270" cy="15527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C0A021-7816-AF5B-5D2B-FF56CD71B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56" y="570729"/>
            <a:ext cx="5372850" cy="5534797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E9B2DB24-E63E-53DC-946F-D1801509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BCDB70B6-A95D-8721-E6E0-7B51A77A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59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DF5D52-28A1-3B84-4579-79118EB81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49" y="285320"/>
            <a:ext cx="8611802" cy="615400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BD4AE7D-2245-E40C-CC71-2ED4F399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0526B83-B29A-71A0-2BA1-CF78567F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3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28ACC-40EE-8EDE-0308-9FFDC914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0444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7AAD-7598-D6C4-6F21-DC8CC84E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8E1B8B-32A2-B58E-E230-17227357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65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628E8-F2E0-BBE3-12E0-E9AAE0BEEF4E}"/>
              </a:ext>
            </a:extLst>
          </p:cNvPr>
          <p:cNvSpPr txBox="1"/>
          <p:nvPr/>
        </p:nvSpPr>
        <p:spPr>
          <a:xfrm>
            <a:off x="628650" y="2381250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663E4-698A-B697-1758-9EE35A6A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48" y="447675"/>
            <a:ext cx="4815117" cy="5652527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6689CC-78C3-E098-6591-948222DB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3479-863C-6A33-FDFD-C1E54888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59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1B50-60B0-43F1-CC09-F16EC59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5"/>
            <a:ext cx="10515600" cy="1325563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7850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1A18B5-7812-B338-BBE2-B3FFFA6D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9997C-034C-2D9E-9797-7E6E9935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Why Python?</a:t>
            </a:r>
            <a:br>
              <a:rPr lang="en-IN" sz="2000" dirty="0"/>
            </a:br>
            <a:endParaRPr lang="en-IN" sz="2000" dirty="0"/>
          </a:p>
          <a:p>
            <a:pPr lvl="1"/>
            <a:r>
              <a:rPr lang="en-US" sz="2000" dirty="0"/>
              <a:t>Easy to read and write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Interpreted language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Dynamically-typed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Extensive standard library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Supports multiple programming paradigms.</a:t>
            </a:r>
            <a:endParaRPr lang="en-IN" sz="20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8994F21-9B29-2D17-FBBF-D828DAA8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23B1E3D-854D-4652-F796-A1CABE7F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35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C1E0-E8EC-2E4B-E992-9D1249CC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EA9C-A426-7BD6-9193-C42482AC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• Download from python.org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Visit the official Python website at python.org, navigate to the Downloads section, and download the installer for your operating system.</a:t>
            </a:r>
          </a:p>
          <a:p>
            <a:pPr marL="27432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Installation steps for Windows, macOS, and Linux.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Setting up an IDE (e.g., PyCharm, VS Code).</a:t>
            </a:r>
          </a:p>
          <a:p>
            <a:pPr lvl="1"/>
            <a:r>
              <a:rPr lang="en-US" sz="2000" dirty="0"/>
              <a:t> Download and install PyCharm or VS Code from their respective websites. Configure the IDE to use the Python interpreter by setting the Python path in the IDE settings.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2D77-9D7A-76BA-95CC-CB33D82E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D3861F-3574-72A0-02AB-BCA8AECB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61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A5EA-1CCA-3D19-746C-CFA89EFB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Essential Python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6473-E62D-D7FF-D710-93F5044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Statement</a:t>
            </a:r>
          </a:p>
          <a:p>
            <a:pPr lvl="1"/>
            <a:r>
              <a:rPr lang="en-US" sz="1800" dirty="0"/>
              <a:t>print(): Outputs a specified message or variable value to the console.</a:t>
            </a:r>
          </a:p>
          <a:p>
            <a:pPr lvl="1"/>
            <a:r>
              <a:rPr lang="en-US" sz="1800" dirty="0"/>
              <a:t>Ex: print("Hello, World!")</a:t>
            </a:r>
          </a:p>
          <a:p>
            <a:r>
              <a:rPr lang="en-US" dirty="0"/>
              <a:t>Input Function</a:t>
            </a:r>
          </a:p>
          <a:p>
            <a:pPr lvl="1"/>
            <a:r>
              <a:rPr lang="en-US" sz="1800" dirty="0"/>
              <a:t> input(): Reads a line of input from the user as a string.</a:t>
            </a:r>
          </a:p>
          <a:p>
            <a:pPr lvl="1"/>
            <a:r>
              <a:rPr lang="en-US" sz="1800" dirty="0"/>
              <a:t>Ex: name = input("Enter your name: ")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sz="1800" dirty="0"/>
              <a:t> #: Used to add comments within Python code for documentation or clarification.</a:t>
            </a:r>
          </a:p>
          <a:p>
            <a:r>
              <a:rPr lang="en-US" dirty="0"/>
              <a:t>Indentation</a:t>
            </a:r>
          </a:p>
          <a:p>
            <a:pPr lvl="1"/>
            <a:r>
              <a:rPr lang="en-US" sz="1800" dirty="0"/>
              <a:t> Whitespace: Indentation is crucial in Python for defining blocks of code, such as in loops or function definitions.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3ACD-FB43-8646-30B3-D6402042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6141A-55D6-4613-37BA-561DBA5B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10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F175-DA80-1508-5D0B-13933109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814"/>
            <a:ext cx="9692640" cy="1325562"/>
          </a:xfrm>
        </p:spPr>
        <p:txBody>
          <a:bodyPr/>
          <a:lstStyle/>
          <a:p>
            <a:r>
              <a:rPr lang="en-US" dirty="0"/>
              <a:t>Basic Syntax-Datatypes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A53B-7873-3F30-3651-7D426289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6"/>
            <a:ext cx="10515600" cy="4905374"/>
          </a:xfrm>
        </p:spPr>
        <p:txBody>
          <a:bodyPr>
            <a:normAutofit/>
          </a:bodyPr>
          <a:lstStyle/>
          <a:p>
            <a:r>
              <a:rPr lang="en-US" dirty="0"/>
              <a:t>Common Data Types in Python</a:t>
            </a:r>
          </a:p>
          <a:p>
            <a:r>
              <a:rPr lang="en-US" dirty="0"/>
              <a:t>Integers (int):</a:t>
            </a:r>
          </a:p>
          <a:p>
            <a:pPr lvl="1"/>
            <a:r>
              <a:rPr lang="en-US" sz="1800" dirty="0"/>
              <a:t> Whole numbers, positive or negative, without decimals.</a:t>
            </a:r>
          </a:p>
          <a:p>
            <a:pPr lvl="1"/>
            <a:r>
              <a:rPr lang="en-US" sz="1800" dirty="0"/>
              <a:t> Example: `x=10`,`y=-5`</a:t>
            </a:r>
          </a:p>
          <a:p>
            <a:r>
              <a:rPr lang="en-US" dirty="0"/>
              <a:t>Floating Point Numbers (float):</a:t>
            </a:r>
          </a:p>
          <a:p>
            <a:pPr lvl="1"/>
            <a:r>
              <a:rPr lang="en-US" sz="1800" dirty="0"/>
              <a:t> Numbers with decimals.</a:t>
            </a:r>
          </a:p>
          <a:p>
            <a:pPr lvl="1"/>
            <a:r>
              <a:rPr lang="en-US" sz="1800" dirty="0"/>
              <a:t> Example: `height = 5.5`, `weight= 72.3`</a:t>
            </a:r>
          </a:p>
          <a:p>
            <a:r>
              <a:rPr lang="en-US" dirty="0"/>
              <a:t>Strings (str):</a:t>
            </a:r>
          </a:p>
          <a:p>
            <a:pPr lvl="1"/>
            <a:r>
              <a:rPr lang="en-US" sz="1800" dirty="0"/>
              <a:t> Ordered sequences of characters enclosed in single, double, or triple quotes.</a:t>
            </a:r>
          </a:p>
          <a:p>
            <a:pPr lvl="1"/>
            <a:r>
              <a:rPr lang="en-US" sz="1800" dirty="0"/>
              <a:t> Example: `name = "Alice“` greeting = `Hello, World!`</a:t>
            </a:r>
          </a:p>
          <a:p>
            <a:r>
              <a:rPr lang="en-US" dirty="0"/>
              <a:t>Booleans (bool):</a:t>
            </a:r>
          </a:p>
          <a:p>
            <a:pPr lvl="1"/>
            <a:r>
              <a:rPr lang="en-US" sz="1800" dirty="0"/>
              <a:t>Represent one of two values: `True` or `False`.</a:t>
            </a:r>
          </a:p>
          <a:p>
            <a:pPr lvl="1"/>
            <a:r>
              <a:rPr lang="en-US" sz="1800" dirty="0"/>
              <a:t>Example: `</a:t>
            </a:r>
            <a:r>
              <a:rPr lang="en-US" sz="1800" dirty="0" err="1"/>
              <a:t>is_student</a:t>
            </a:r>
            <a:r>
              <a:rPr lang="en-US" sz="1800" dirty="0"/>
              <a:t> = True` , `</a:t>
            </a:r>
            <a:r>
              <a:rPr lang="en-US" sz="1800" dirty="0" err="1"/>
              <a:t>is_admin</a:t>
            </a:r>
            <a:r>
              <a:rPr lang="en-US" sz="1800" dirty="0"/>
              <a:t> = False`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B008-FFFD-E512-A67A-61E0A014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1008062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C6E8B4-A751-2D39-186F-C6AEC63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81725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28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818-A4F7-7FA6-070B-BF9F3959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Syntax-Datatypes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0E4C-9091-B8D6-5347-3A8C2FF8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Lists:</a:t>
            </a:r>
          </a:p>
          <a:p>
            <a:pPr lvl="1"/>
            <a:r>
              <a:rPr lang="en-US" sz="1800" dirty="0"/>
              <a:t> Ordered, mutable collections of items, which can be of different data types.</a:t>
            </a:r>
          </a:p>
          <a:p>
            <a:pPr lvl="1"/>
            <a:r>
              <a:rPr lang="en-US" sz="1800" dirty="0"/>
              <a:t> Example: `fruits = ["apple", "banana", "cherry" ]`</a:t>
            </a:r>
          </a:p>
          <a:p>
            <a:r>
              <a:rPr lang="en-US" dirty="0"/>
              <a:t>Tuples:</a:t>
            </a:r>
          </a:p>
          <a:p>
            <a:pPr lvl="1"/>
            <a:r>
              <a:rPr lang="en-US" sz="1800" dirty="0"/>
              <a:t> Ordered, immutable collections of items.</a:t>
            </a:r>
          </a:p>
          <a:p>
            <a:pPr lvl="1"/>
            <a:r>
              <a:rPr lang="en-US" sz="1800" dirty="0"/>
              <a:t> Example: `coordinates =(10.0,20.0)`</a:t>
            </a:r>
          </a:p>
          <a:p>
            <a:r>
              <a:rPr lang="en-US" dirty="0"/>
              <a:t>Dictionaries:</a:t>
            </a:r>
          </a:p>
          <a:p>
            <a:pPr lvl="1"/>
            <a:r>
              <a:rPr lang="en-US" sz="1800" dirty="0"/>
              <a:t> Unordered collections of key-value pairs.</a:t>
            </a:r>
          </a:p>
          <a:p>
            <a:pPr lvl="1"/>
            <a:r>
              <a:rPr lang="en-US" sz="1800" dirty="0"/>
              <a:t> Example: `person = {"name": "Alice”, “age”:30}`</a:t>
            </a:r>
          </a:p>
          <a:p>
            <a:r>
              <a:rPr lang="en-US" dirty="0"/>
              <a:t>Sets:</a:t>
            </a:r>
          </a:p>
          <a:p>
            <a:pPr lvl="1"/>
            <a:r>
              <a:rPr lang="en-US" sz="1800" dirty="0"/>
              <a:t> Unordered collections of unique items.</a:t>
            </a:r>
          </a:p>
          <a:p>
            <a:pPr lvl="1"/>
            <a:r>
              <a:rPr lang="en-US" sz="1800" dirty="0"/>
              <a:t> Example: `</a:t>
            </a:r>
            <a:r>
              <a:rPr lang="en-US" sz="1800" dirty="0" err="1"/>
              <a:t>unique_numbers</a:t>
            </a:r>
            <a:r>
              <a:rPr lang="en-US" sz="1800" dirty="0"/>
              <a:t> = {1, 2, 3, 4,5}`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C70B-EF56-CCC7-8CB1-62A32CE4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1008062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45C26-96E2-4B00-4C42-68111718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81725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7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8EE6-8C17-92EA-DF8E-A74F81BB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67740"/>
          </a:xfrm>
        </p:spPr>
        <p:txBody>
          <a:bodyPr/>
          <a:lstStyle/>
          <a:p>
            <a:r>
              <a:rPr lang="en-US" dirty="0"/>
              <a:t>Lists and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021E-5B91-34DE-376D-4B1071D3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57326"/>
            <a:ext cx="8595360" cy="4722812"/>
          </a:xfrm>
        </p:spPr>
        <p:txBody>
          <a:bodyPr>
            <a:normAutofit/>
          </a:bodyPr>
          <a:lstStyle/>
          <a:p>
            <a:r>
              <a:rPr lang="en-US" dirty="0"/>
              <a:t>List Methods:</a:t>
            </a:r>
          </a:p>
          <a:p>
            <a:pPr lvl="1"/>
            <a:r>
              <a:rPr lang="en-US" sz="1800" dirty="0"/>
              <a:t>append(): Adds an element to the end of the list.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extend(): Extends the list by appending elements from another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insert(): Inserts an element at a specified position.</a:t>
            </a:r>
            <a:endParaRPr lang="en-IN" sz="1800" dirty="0"/>
          </a:p>
          <a:p>
            <a:pPr lvl="1"/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2FB92-D2E1-B21D-6749-9BE91079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72" y="2189762"/>
            <a:ext cx="5410955" cy="7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11A78-43D3-64F5-4160-522CDA2F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72" y="3482361"/>
            <a:ext cx="5496692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B7DE42-6592-7D66-BF21-3B8D67162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372" y="5024384"/>
            <a:ext cx="4887007" cy="7525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7C4E-23A4-3F3D-39FA-F9D83008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DC9-8D1F-3DFE-9924-EA035D61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8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BB06FB-89C2-0709-FEC8-CD1543FA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/>
          <a:lstStyle/>
          <a:p>
            <a:r>
              <a:rPr lang="en-US" dirty="0"/>
              <a:t>Lists and Tuples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DF49-F166-533A-4F33-1A43A353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/>
          </a:bodyPr>
          <a:lstStyle/>
          <a:p>
            <a:r>
              <a:rPr lang="en-US" dirty="0"/>
              <a:t>Tuple Methods:</a:t>
            </a:r>
          </a:p>
          <a:p>
            <a:pPr lvl="1"/>
            <a:r>
              <a:rPr lang="en-US" sz="1800" dirty="0"/>
              <a:t>count(): Returns the number of occurrences of a value.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index(): Returns the index of the first occurrence of a value.</a:t>
            </a:r>
            <a:endParaRPr lang="en-IN" sz="1800" dirty="0"/>
          </a:p>
          <a:p>
            <a:pPr lvl="1"/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List Comprehension:</a:t>
            </a:r>
          </a:p>
          <a:p>
            <a:pPr lvl="1"/>
            <a:r>
              <a:rPr lang="en-US" sz="1800" dirty="0"/>
              <a:t>Creates a new list by applying an expression to each item in an existing </a:t>
            </a:r>
            <a:r>
              <a:rPr lang="en-US" sz="1800" dirty="0" err="1"/>
              <a:t>iterable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IN" sz="18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EE94B-5F58-2353-6BB5-C96B133E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93" y="2180315"/>
            <a:ext cx="5687219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DE4F2-D177-8EB3-9CC2-F8A1F4FE2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793" y="3627311"/>
            <a:ext cx="5782482" cy="676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497A34-AB06-33E2-F7A6-95613E89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443" y="5181422"/>
            <a:ext cx="7706801" cy="790685"/>
          </a:xfrm>
          <a:prstGeom prst="rect">
            <a:avLst/>
          </a:prstGeom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B3CB0-7676-694A-D42E-5F2906F3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</p:spPr>
        <p:txBody>
          <a:bodyPr/>
          <a:lstStyle/>
          <a:p>
            <a:fld id="{F9D8A0EE-0266-4F53-AFE5-CD33F48B97D6}" type="datetimeFigureOut">
              <a:rPr lang="en-IN" smtClean="0"/>
              <a:pPr/>
              <a:t>25-06-2024</a:t>
            </a:fld>
            <a:r>
              <a:rPr lang="en-IN" dirty="0"/>
              <a:t>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136B73-54E6-870E-9738-2269BF5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fld id="{063EED93-DE2A-4537-A40D-FF627E391897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4213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134</TotalTime>
  <Words>1192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PYTHON</vt:lpstr>
      <vt:lpstr>Intro to Python</vt:lpstr>
      <vt:lpstr>Intro to Python</vt:lpstr>
      <vt:lpstr>Installation and Setup</vt:lpstr>
      <vt:lpstr>Essential Python Elements</vt:lpstr>
      <vt:lpstr>Basic Syntax-Datatypes</vt:lpstr>
      <vt:lpstr>Basic Syntax-Datatypes</vt:lpstr>
      <vt:lpstr>Lists and Tuples</vt:lpstr>
      <vt:lpstr>Lists and Tuples</vt:lpstr>
      <vt:lpstr>Control Structures</vt:lpstr>
      <vt:lpstr>Control Structures</vt:lpstr>
      <vt:lpstr>Functions and Packages</vt:lpstr>
      <vt:lpstr>File Handling</vt:lpstr>
      <vt:lpstr>File Handling</vt:lpstr>
      <vt:lpstr>Object-Oriented Programming (OOP)</vt:lpstr>
      <vt:lpstr>Object-Oriented Programming (OOP)</vt:lpstr>
      <vt:lpstr>Exceptions Handling</vt:lpstr>
      <vt:lpstr>Handling Multiple Exceptions</vt:lpstr>
      <vt:lpstr>Practice Program: Bike Show Room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Babu Chava</dc:creator>
  <cp:lastModifiedBy>Hemanth Babu Chava</cp:lastModifiedBy>
  <cp:revision>9</cp:revision>
  <dcterms:created xsi:type="dcterms:W3CDTF">2024-06-25T10:28:25Z</dcterms:created>
  <dcterms:modified xsi:type="dcterms:W3CDTF">2024-06-25T12:55:14Z</dcterms:modified>
</cp:coreProperties>
</file>