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  <p:sldMasterId id="2147483737" r:id="rId2"/>
    <p:sldMasterId id="2147483749" r:id="rId3"/>
    <p:sldMasterId id="2147483761" r:id="rId4"/>
    <p:sldMasterId id="2147483773" r:id="rId5"/>
    <p:sldMasterId id="2147483785" r:id="rId6"/>
  </p:sldMasterIdLst>
  <p:sldIdLst>
    <p:sldId id="270" r:id="rId7"/>
    <p:sldId id="275" r:id="rId8"/>
    <p:sldId id="257" r:id="rId9"/>
    <p:sldId id="260" r:id="rId10"/>
    <p:sldId id="261" r:id="rId11"/>
    <p:sldId id="262" r:id="rId12"/>
    <p:sldId id="263" r:id="rId13"/>
    <p:sldId id="258" r:id="rId14"/>
    <p:sldId id="259" r:id="rId15"/>
    <p:sldId id="273" r:id="rId16"/>
    <p:sldId id="276" r:id="rId17"/>
    <p:sldId id="266" r:id="rId18"/>
    <p:sldId id="274" r:id="rId19"/>
    <p:sldId id="277" r:id="rId20"/>
    <p:sldId id="278" r:id="rId21"/>
    <p:sldId id="279" r:id="rId22"/>
    <p:sldId id="280" r:id="rId23"/>
    <p:sldId id="272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9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0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56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0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8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48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77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51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35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17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26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76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01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837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65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80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10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08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23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87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5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75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256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30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91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24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228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145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179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4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910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631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242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94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146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43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36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8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618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958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546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76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124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277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899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991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743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882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9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399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08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053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912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759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13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7443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5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2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1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1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8A87A34-81AB-432B-8DAE-1953F412C1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121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MALNAD COLLEGE OF ENGINEERING, HASSAN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8" b="3865"/>
          <a:stretch/>
        </p:blipFill>
        <p:spPr>
          <a:xfrm>
            <a:off x="4402152" y="775727"/>
            <a:ext cx="2536373" cy="17398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2950" y="2513482"/>
            <a:ext cx="1002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Department of Information Science &amp; Engineering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90152" y="3195143"/>
            <a:ext cx="12192001" cy="92149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dirty="0" smtClean="0"/>
              <a:t>A MINI-PROJECT 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ANIMATION OF SORTING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8525" y="4610637"/>
            <a:ext cx="4562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+mj-lt"/>
              </a:rPr>
              <a:t>Batch: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</a:t>
            </a:r>
            <a:r>
              <a:rPr lang="en-IN" sz="2000" dirty="0" smtClean="0"/>
              <a:t>           Hemanth.B.R             (4MC16IS010)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</a:t>
            </a:r>
            <a:r>
              <a:rPr lang="en-IN" sz="2000" dirty="0" smtClean="0"/>
              <a:t>           Ashik Gowda.N.P       </a:t>
            </a:r>
            <a:r>
              <a:rPr lang="en-IN" sz="2000" dirty="0"/>
              <a:t>(</a:t>
            </a:r>
            <a:r>
              <a:rPr lang="en-IN" sz="2000" dirty="0" smtClean="0"/>
              <a:t>4MC16IS005)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Dhanush.G.D              (4MC16IS007)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67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0800000" flipV="1">
            <a:off x="2870025" y="2537142"/>
            <a:ext cx="1598943" cy="143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Sorting Animator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725" y="1539439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B0F0"/>
                </a:solidFill>
                <a:latin typeface="+mj-lt"/>
              </a:rPr>
              <a:t>LEVEL 0 DFD</a:t>
            </a:r>
            <a:endParaRPr lang="en-US" sz="3600" b="1" u="sng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8870" y="3016572"/>
            <a:ext cx="1141414" cy="486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USER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3389" y="2910627"/>
            <a:ext cx="2202717" cy="682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Graphic visualization of Sorting code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Straight Arrow Connector 8"/>
          <p:cNvCxnSpPr>
            <a:stCxn id="6" idx="3"/>
            <a:endCxn id="4" idx="6"/>
          </p:cNvCxnSpPr>
          <p:nvPr/>
        </p:nvCxnSpPr>
        <p:spPr>
          <a:xfrm flipV="1">
            <a:off x="2430284" y="3254495"/>
            <a:ext cx="439741" cy="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1"/>
          </p:cNvCxnSpPr>
          <p:nvPr/>
        </p:nvCxnSpPr>
        <p:spPr>
          <a:xfrm flipV="1">
            <a:off x="4468968" y="3251796"/>
            <a:ext cx="334421" cy="2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25" y="418938"/>
            <a:ext cx="9762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solidFill>
                  <a:srgbClr val="FF0000"/>
                </a:solidFill>
              </a:rPr>
              <a:t>SYSTEM DESIGN</a:t>
            </a:r>
            <a:r>
              <a:rPr lang="en-US" sz="5400" b="1" dirty="0" smtClean="0">
                <a:solidFill>
                  <a:srgbClr val="FF0000"/>
                </a:solidFill>
              </a:rPr>
              <a:t>: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LEVEL </a:t>
            </a:r>
            <a:r>
              <a:rPr lang="en-US" b="1" u="sng" dirty="0" smtClean="0">
                <a:solidFill>
                  <a:srgbClr val="00B0F0"/>
                </a:solidFill>
              </a:rPr>
              <a:t>1 </a:t>
            </a:r>
            <a:r>
              <a:rPr lang="en-US" b="1" u="sng" dirty="0">
                <a:solidFill>
                  <a:srgbClr val="00B0F0"/>
                </a:solidFill>
              </a:rPr>
              <a:t>DFD</a:t>
            </a:r>
            <a:br>
              <a:rPr lang="en-US" b="1" u="sng" dirty="0">
                <a:solidFill>
                  <a:srgbClr val="00B0F0"/>
                </a:solidFill>
              </a:rPr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65915" y="2389030"/>
            <a:ext cx="2459865" cy="862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Button selected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29600" y="2459865"/>
            <a:ext cx="2382591" cy="72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Bar graph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126568" y="4468970"/>
            <a:ext cx="2601532" cy="6181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Sorting demo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842456" y="2086377"/>
            <a:ext cx="2215167" cy="14681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Sorting </a:t>
            </a:r>
            <a:r>
              <a:rPr lang="en-US" dirty="0" smtClean="0">
                <a:solidFill>
                  <a:schemeClr val="tx1"/>
                </a:solidFill>
              </a:rPr>
              <a:t>Animator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8" idx="2"/>
          </p:cNvCxnSpPr>
          <p:nvPr/>
        </p:nvCxnSpPr>
        <p:spPr>
          <a:xfrm>
            <a:off x="3425780" y="2820473"/>
            <a:ext cx="1416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6" idx="1"/>
          </p:cNvCxnSpPr>
          <p:nvPr/>
        </p:nvCxnSpPr>
        <p:spPr>
          <a:xfrm>
            <a:off x="7057623" y="2820473"/>
            <a:ext cx="1171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9420896" y="3181081"/>
            <a:ext cx="6438" cy="128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675" y="937366"/>
            <a:ext cx="464068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Private void initialize () {</a:t>
            </a:r>
            <a:endParaRPr lang="en-IN" sz="1200" dirty="0"/>
          </a:p>
          <a:p>
            <a:r>
              <a:rPr lang="en-US" sz="1200" dirty="0"/>
              <a:t>		Frame = new </a:t>
            </a:r>
            <a:r>
              <a:rPr lang="en-US" sz="1200" dirty="0" err="1"/>
              <a:t>JFrame</a:t>
            </a:r>
            <a:r>
              <a:rPr lang="en-US" sz="1200" dirty="0"/>
              <a:t> ();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frame.getContentPane</a:t>
            </a:r>
            <a:r>
              <a:rPr lang="en-US" sz="1200" dirty="0"/>
              <a:t> ().</a:t>
            </a:r>
            <a:r>
              <a:rPr lang="en-US" sz="1200" dirty="0" err="1"/>
              <a:t>setForeground</a:t>
            </a:r>
            <a:r>
              <a:rPr lang="en-US" sz="1200" dirty="0"/>
              <a:t> (</a:t>
            </a:r>
            <a:r>
              <a:rPr lang="en-US" sz="1200" dirty="0" err="1"/>
              <a:t>Color.WHITE</a:t>
            </a:r>
            <a:r>
              <a:rPr lang="en-US" sz="1200" dirty="0"/>
              <a:t>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frame.setBounds</a:t>
            </a:r>
            <a:r>
              <a:rPr lang="en-US" sz="1200" dirty="0"/>
              <a:t> (100, 100, 794, 429);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frame.setDefaultCloseOperation</a:t>
            </a:r>
            <a:r>
              <a:rPr lang="en-US" sz="1200" dirty="0"/>
              <a:t> (</a:t>
            </a:r>
            <a:r>
              <a:rPr lang="en-US" sz="1200" dirty="0" err="1"/>
              <a:t>JFrame.EXIT_ON_CLOSE</a:t>
            </a:r>
            <a:r>
              <a:rPr lang="en-US" sz="1200" dirty="0"/>
              <a:t>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frame.getContentPane</a:t>
            </a:r>
            <a:r>
              <a:rPr lang="en-US" sz="1200" dirty="0"/>
              <a:t> ().</a:t>
            </a:r>
            <a:r>
              <a:rPr lang="en-US" sz="1200" dirty="0" err="1"/>
              <a:t>setLayout</a:t>
            </a:r>
            <a:r>
              <a:rPr lang="en-US" sz="1200" dirty="0"/>
              <a:t> (null);</a:t>
            </a:r>
            <a:endParaRPr lang="en-IN" sz="1200" dirty="0"/>
          </a:p>
          <a:p>
            <a:r>
              <a:rPr lang="en-US" sz="1200" dirty="0"/>
              <a:t>		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JButtonbtnNewButton</a:t>
            </a:r>
            <a:r>
              <a:rPr lang="en-US" sz="1200" dirty="0"/>
              <a:t> = new </a:t>
            </a:r>
            <a:r>
              <a:rPr lang="en-US" sz="1200" dirty="0" err="1"/>
              <a:t>JButton</a:t>
            </a:r>
            <a:r>
              <a:rPr lang="en-US" sz="1200" dirty="0"/>
              <a:t> ("C");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btnNewButton.setForeground</a:t>
            </a:r>
            <a:r>
              <a:rPr lang="en-US" sz="1200" dirty="0"/>
              <a:t> (</a:t>
            </a:r>
            <a:r>
              <a:rPr lang="en-US" sz="1200" dirty="0" err="1"/>
              <a:t>Color.BLACK</a:t>
            </a:r>
            <a:r>
              <a:rPr lang="en-US" sz="1200" dirty="0"/>
              <a:t>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btnNewButton.setBackground</a:t>
            </a:r>
            <a:r>
              <a:rPr lang="en-US" sz="1200" dirty="0"/>
              <a:t> (</a:t>
            </a:r>
            <a:r>
              <a:rPr lang="en-US" sz="1200" dirty="0" err="1"/>
              <a:t>Color.WHITE</a:t>
            </a:r>
            <a:r>
              <a:rPr lang="en-US" sz="1200" dirty="0" smtClean="0"/>
              <a:t>);</a:t>
            </a:r>
            <a:r>
              <a:rPr lang="en-US" sz="1200" dirty="0"/>
              <a:t> </a:t>
            </a:r>
            <a:r>
              <a:rPr lang="en-US" sz="1200" dirty="0" err="1"/>
              <a:t>btnNewButton.setBackground</a:t>
            </a:r>
            <a:r>
              <a:rPr lang="en-US" sz="1200" dirty="0"/>
              <a:t> (</a:t>
            </a:r>
            <a:r>
              <a:rPr lang="en-US" sz="1200" dirty="0" err="1"/>
              <a:t>Color.WHITE</a:t>
            </a:r>
            <a:r>
              <a:rPr lang="en-US" sz="1200" dirty="0"/>
              <a:t>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btnNewButton.addActionListener</a:t>
            </a:r>
            <a:r>
              <a:rPr lang="en-US" sz="1200" dirty="0"/>
              <a:t> (new </a:t>
            </a:r>
            <a:r>
              <a:rPr lang="en-US" sz="1200" dirty="0" err="1"/>
              <a:t>ActionListener</a:t>
            </a:r>
            <a:r>
              <a:rPr lang="en-US" sz="1200" dirty="0"/>
              <a:t> () {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IN" sz="1200" b="1" dirty="0"/>
              <a:t>if</a:t>
            </a:r>
            <a:r>
              <a:rPr lang="en-IN" sz="1200" dirty="0"/>
              <a:t>(sort)</a:t>
            </a:r>
          </a:p>
          <a:p>
            <a:r>
              <a:rPr lang="en-IN" sz="1200" dirty="0"/>
              <a:t>			{</a:t>
            </a:r>
          </a:p>
          <a:p>
            <a:r>
              <a:rPr lang="en-IN" sz="1200" dirty="0"/>
              <a:t>				String </a:t>
            </a:r>
            <a:r>
              <a:rPr lang="en-IN" sz="1200" dirty="0" err="1"/>
              <a:t>whichSort</a:t>
            </a:r>
            <a:r>
              <a:rPr lang="en-IN" sz="1200" dirty="0"/>
              <a:t> = "";</a:t>
            </a:r>
          </a:p>
          <a:p>
            <a:r>
              <a:rPr lang="en-IN" sz="1200" dirty="0"/>
              <a:t>				</a:t>
            </a:r>
            <a:r>
              <a:rPr lang="en-IN" sz="1200" b="1" dirty="0"/>
              <a:t>for</a:t>
            </a:r>
            <a:r>
              <a:rPr lang="en-IN" sz="1200" dirty="0"/>
              <a:t>(</a:t>
            </a:r>
            <a:r>
              <a:rPr lang="en-IN" sz="1200" b="1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&lt;</a:t>
            </a:r>
            <a:r>
              <a:rPr lang="en-IN" sz="1200" dirty="0" err="1"/>
              <a:t>radioButtons</a:t>
            </a:r>
            <a:r>
              <a:rPr lang="en-IN" sz="1200" dirty="0"/>
              <a:t>[1].</a:t>
            </a:r>
            <a:r>
              <a:rPr lang="en-IN" sz="1200" dirty="0" err="1"/>
              <a:t>length;i</a:t>
            </a:r>
            <a:r>
              <a:rPr lang="en-IN" sz="1200" dirty="0"/>
              <a:t>++)		</a:t>
            </a:r>
          </a:p>
          <a:p>
            <a:r>
              <a:rPr lang="en-IN" sz="1200" dirty="0"/>
              <a:t>					</a:t>
            </a:r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radioButtons</a:t>
            </a:r>
            <a:r>
              <a:rPr lang="en-IN" sz="1200" dirty="0"/>
              <a:t>[1][</a:t>
            </a:r>
            <a:r>
              <a:rPr lang="en-IN" sz="1200" dirty="0" err="1"/>
              <a:t>i</a:t>
            </a:r>
            <a:r>
              <a:rPr lang="en-IN" sz="1200" dirty="0"/>
              <a:t>].</a:t>
            </a:r>
            <a:r>
              <a:rPr lang="en-IN" sz="1200" dirty="0" err="1"/>
              <a:t>isSelected</a:t>
            </a:r>
            <a:r>
              <a:rPr lang="en-IN" sz="1200" dirty="0"/>
              <a:t>())</a:t>
            </a:r>
          </a:p>
          <a:p>
            <a:r>
              <a:rPr lang="en-IN" sz="1200" dirty="0"/>
              <a:t>						</a:t>
            </a:r>
            <a:r>
              <a:rPr lang="en-IN" sz="1200" dirty="0" err="1"/>
              <a:t>whichSort</a:t>
            </a:r>
            <a:r>
              <a:rPr lang="en-IN" sz="1200" dirty="0"/>
              <a:t> = </a:t>
            </a:r>
            <a:r>
              <a:rPr lang="en-IN" sz="1200" dirty="0" err="1"/>
              <a:t>radioButtons</a:t>
            </a:r>
            <a:r>
              <a:rPr lang="en-IN" sz="1200" dirty="0"/>
              <a:t>[1][</a:t>
            </a:r>
            <a:r>
              <a:rPr lang="en-IN" sz="1200" dirty="0" err="1"/>
              <a:t>i</a:t>
            </a:r>
            <a:r>
              <a:rPr lang="en-IN" sz="1200" dirty="0"/>
              <a:t>].</a:t>
            </a:r>
            <a:r>
              <a:rPr lang="en-IN" sz="1200" dirty="0" err="1"/>
              <a:t>getText</a:t>
            </a:r>
            <a:r>
              <a:rPr lang="en-IN" sz="1200" dirty="0"/>
              <a:t>();</a:t>
            </a:r>
          </a:p>
          <a:p>
            <a:r>
              <a:rPr lang="en-IN" sz="1200" dirty="0"/>
              <a:t>				</a:t>
            </a:r>
          </a:p>
          <a:p>
            <a:r>
              <a:rPr lang="en-IN" sz="1200" dirty="0"/>
              <a:t>				//if selection sort has been chosen call it</a:t>
            </a:r>
          </a:p>
          <a:p>
            <a:r>
              <a:rPr lang="en-IN" sz="1200" dirty="0"/>
              <a:t>				</a:t>
            </a:r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whichSort.equals</a:t>
            </a:r>
            <a:r>
              <a:rPr lang="en-IN" sz="1200" dirty="0"/>
              <a:t>("Selection"))</a:t>
            </a:r>
          </a:p>
          <a:p>
            <a:r>
              <a:rPr lang="en-IN" sz="1200" dirty="0"/>
              <a:t>				{</a:t>
            </a:r>
          </a:p>
          <a:p>
            <a:r>
              <a:rPr lang="en-IN" sz="1200" dirty="0"/>
              <a:t>					Thread t = </a:t>
            </a:r>
            <a:r>
              <a:rPr lang="en-IN" sz="1200" b="1" dirty="0"/>
              <a:t>new</a:t>
            </a:r>
            <a:r>
              <a:rPr lang="en-IN" sz="1200" dirty="0"/>
              <a:t> </a:t>
            </a:r>
            <a:r>
              <a:rPr lang="en-IN" sz="1200" dirty="0" err="1"/>
              <a:t>selectionSortThread</a:t>
            </a:r>
            <a:r>
              <a:rPr lang="en-IN" sz="1200" dirty="0"/>
              <a:t>();</a:t>
            </a:r>
          </a:p>
          <a:p>
            <a:r>
              <a:rPr lang="en-IN" sz="1200" dirty="0"/>
              <a:t>					</a:t>
            </a:r>
            <a:r>
              <a:rPr lang="en-IN" sz="1200" dirty="0" err="1"/>
              <a:t>t.start</a:t>
            </a:r>
            <a:r>
              <a:rPr lang="en-IN" sz="1200" dirty="0"/>
              <a:t>();</a:t>
            </a:r>
          </a:p>
          <a:p>
            <a:r>
              <a:rPr lang="en-IN" sz="1200" dirty="0"/>
              <a:t>				</a:t>
            </a:r>
            <a:endParaRPr lang="en-IN" sz="1200" dirty="0" smtClean="0"/>
          </a:p>
          <a:p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34845" y="154545"/>
            <a:ext cx="31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solidFill>
                  <a:srgbClr val="FF0000"/>
                </a:solidFill>
              </a:rPr>
              <a:t>Code snippet</a:t>
            </a:r>
            <a:r>
              <a:rPr lang="en-IN" sz="3600" b="1" dirty="0" smtClean="0">
                <a:solidFill>
                  <a:srgbClr val="FF0000"/>
                </a:solidFill>
              </a:rPr>
              <a:t>: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4130" y="800876"/>
            <a:ext cx="59629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	//</a:t>
            </a:r>
            <a:r>
              <a:rPr lang="en-IN" sz="1200" dirty="0" err="1"/>
              <a:t>selectionSort</a:t>
            </a:r>
            <a:r>
              <a:rPr lang="en-IN" sz="1200" dirty="0"/>
              <a:t>(g);</a:t>
            </a:r>
          </a:p>
          <a:p>
            <a:r>
              <a:rPr lang="en-IN" sz="1200" dirty="0"/>
              <a:t>				}</a:t>
            </a:r>
          </a:p>
          <a:p>
            <a:r>
              <a:rPr lang="en-IN" sz="1200" dirty="0"/>
              <a:t>				//if bubble sort has been chosen call it</a:t>
            </a:r>
          </a:p>
          <a:p>
            <a:r>
              <a:rPr lang="en-IN" sz="1200" dirty="0"/>
              <a:t>				</a:t>
            </a:r>
            <a:r>
              <a:rPr lang="en-IN" sz="1200" b="1" dirty="0"/>
              <a:t>else</a:t>
            </a:r>
            <a:r>
              <a:rPr lang="en-IN" sz="1200" dirty="0"/>
              <a:t> </a:t>
            </a:r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whichSort.equals</a:t>
            </a:r>
            <a:r>
              <a:rPr lang="en-IN" sz="1200" dirty="0"/>
              <a:t>("Bubble"))</a:t>
            </a:r>
          </a:p>
          <a:p>
            <a:r>
              <a:rPr lang="en-IN" sz="1200" dirty="0"/>
              <a:t>				{</a:t>
            </a:r>
          </a:p>
          <a:p>
            <a:r>
              <a:rPr lang="en-IN" sz="1200" dirty="0"/>
              <a:t>					Thread t = </a:t>
            </a:r>
            <a:r>
              <a:rPr lang="en-IN" sz="1200" b="1" dirty="0"/>
              <a:t>new</a:t>
            </a:r>
            <a:r>
              <a:rPr lang="en-IN" sz="1200" dirty="0"/>
              <a:t> </a:t>
            </a:r>
            <a:r>
              <a:rPr lang="en-IN" sz="1200" dirty="0" err="1"/>
              <a:t>bubbleSortThread</a:t>
            </a:r>
            <a:r>
              <a:rPr lang="en-IN" sz="1200" dirty="0"/>
              <a:t>();</a:t>
            </a:r>
          </a:p>
          <a:p>
            <a:r>
              <a:rPr lang="en-IN" sz="1200" dirty="0"/>
              <a:t>					</a:t>
            </a:r>
            <a:r>
              <a:rPr lang="en-IN" sz="1200" dirty="0" err="1"/>
              <a:t>t.start</a:t>
            </a:r>
            <a:r>
              <a:rPr lang="en-IN" sz="1200" dirty="0"/>
              <a:t>();</a:t>
            </a:r>
          </a:p>
          <a:p>
            <a:r>
              <a:rPr lang="en-IN" sz="1200" dirty="0"/>
              <a:t>					//</a:t>
            </a:r>
            <a:r>
              <a:rPr lang="en-IN" sz="1200" dirty="0" err="1"/>
              <a:t>bubbleSort</a:t>
            </a:r>
            <a:r>
              <a:rPr lang="en-IN" sz="1200" dirty="0"/>
              <a:t>(g);</a:t>
            </a:r>
          </a:p>
          <a:p>
            <a:r>
              <a:rPr lang="en-IN" sz="1200" dirty="0"/>
              <a:t>				}</a:t>
            </a:r>
          </a:p>
          <a:p>
            <a:r>
              <a:rPr lang="en-IN" sz="1200" dirty="0"/>
              <a:t>				//if merge sort has been chose call it</a:t>
            </a:r>
          </a:p>
          <a:p>
            <a:r>
              <a:rPr lang="en-IN" sz="1200" dirty="0"/>
              <a:t>				</a:t>
            </a:r>
            <a:r>
              <a:rPr lang="en-IN" sz="1200" b="1" dirty="0"/>
              <a:t>else</a:t>
            </a:r>
            <a:r>
              <a:rPr lang="en-IN" sz="1200" dirty="0"/>
              <a:t> </a:t>
            </a:r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whichSort.equals</a:t>
            </a:r>
            <a:r>
              <a:rPr lang="en-IN" sz="1200" dirty="0"/>
              <a:t>("Merge"))</a:t>
            </a:r>
          </a:p>
          <a:p>
            <a:r>
              <a:rPr lang="en-IN" sz="1200" dirty="0"/>
              <a:t>				{</a:t>
            </a:r>
          </a:p>
          <a:p>
            <a:r>
              <a:rPr lang="en-IN" sz="1200" dirty="0"/>
              <a:t>					Thread t = </a:t>
            </a:r>
            <a:r>
              <a:rPr lang="en-IN" sz="1200" b="1" dirty="0"/>
              <a:t>new</a:t>
            </a:r>
            <a:r>
              <a:rPr lang="en-IN" sz="1200" dirty="0"/>
              <a:t> </a:t>
            </a:r>
            <a:r>
              <a:rPr lang="en-IN" sz="1200" dirty="0" err="1"/>
              <a:t>mergeSortThread</a:t>
            </a:r>
            <a:r>
              <a:rPr lang="en-IN" sz="1200" dirty="0"/>
              <a:t>();</a:t>
            </a:r>
          </a:p>
          <a:p>
            <a:r>
              <a:rPr lang="en-IN" sz="1200" dirty="0"/>
              <a:t>					</a:t>
            </a:r>
            <a:r>
              <a:rPr lang="en-IN" sz="1200" dirty="0" err="1"/>
              <a:t>t.start</a:t>
            </a:r>
            <a:r>
              <a:rPr lang="en-IN" sz="1200" dirty="0"/>
              <a:t>();</a:t>
            </a:r>
          </a:p>
          <a:p>
            <a:r>
              <a:rPr lang="en-IN" sz="1200" dirty="0"/>
              <a:t>					//numbers = </a:t>
            </a:r>
            <a:r>
              <a:rPr lang="en-IN" sz="1200" dirty="0" err="1"/>
              <a:t>mergeSort</a:t>
            </a:r>
            <a:r>
              <a:rPr lang="en-IN" sz="1200" dirty="0"/>
              <a:t>(numbers, 0, g);</a:t>
            </a:r>
          </a:p>
          <a:p>
            <a:r>
              <a:rPr lang="en-IN" sz="1200" dirty="0"/>
              <a:t>				}</a:t>
            </a:r>
          </a:p>
          <a:p>
            <a:r>
              <a:rPr lang="en-IN" sz="1200" dirty="0"/>
              <a:t> </a:t>
            </a:r>
          </a:p>
          <a:p>
            <a:r>
              <a:rPr lang="en-IN" sz="1200" dirty="0"/>
              <a:t>				</a:t>
            </a:r>
            <a:r>
              <a:rPr lang="en-IN" sz="1200" b="1" dirty="0"/>
              <a:t>else</a:t>
            </a:r>
            <a:r>
              <a:rPr lang="en-IN" sz="1200" dirty="0"/>
              <a:t> </a:t>
            </a:r>
            <a:r>
              <a:rPr lang="en-IN" sz="1200" b="1" dirty="0"/>
              <a:t>if</a:t>
            </a:r>
            <a:r>
              <a:rPr lang="en-IN" sz="1200" dirty="0"/>
              <a:t>(</a:t>
            </a:r>
            <a:r>
              <a:rPr lang="en-IN" sz="1200" dirty="0" err="1"/>
              <a:t>whichSort.equals</a:t>
            </a:r>
            <a:r>
              <a:rPr lang="en-IN" sz="1200" dirty="0"/>
              <a:t>("Insertion"))</a:t>
            </a:r>
          </a:p>
          <a:p>
            <a:r>
              <a:rPr lang="en-IN" sz="1200" dirty="0"/>
              <a:t>				{</a:t>
            </a:r>
          </a:p>
          <a:p>
            <a:r>
              <a:rPr lang="en-IN" sz="1200" dirty="0"/>
              <a:t>					Thread t = </a:t>
            </a:r>
            <a:r>
              <a:rPr lang="en-IN" sz="1200" b="1" dirty="0"/>
              <a:t>new</a:t>
            </a:r>
            <a:r>
              <a:rPr lang="en-IN" sz="1200" dirty="0"/>
              <a:t> </a:t>
            </a:r>
            <a:r>
              <a:rPr lang="en-IN" sz="1200" dirty="0" err="1"/>
              <a:t>insertionSortThread</a:t>
            </a:r>
            <a:r>
              <a:rPr lang="en-IN" sz="1200" dirty="0"/>
              <a:t>();</a:t>
            </a:r>
          </a:p>
          <a:p>
            <a:r>
              <a:rPr lang="en-IN" sz="1200" dirty="0"/>
              <a:t>					</a:t>
            </a:r>
            <a:r>
              <a:rPr lang="en-IN" sz="1200" dirty="0" err="1"/>
              <a:t>t.start</a:t>
            </a:r>
            <a:r>
              <a:rPr lang="en-IN" sz="1200" dirty="0"/>
              <a:t>();</a:t>
            </a:r>
          </a:p>
          <a:p>
            <a:r>
              <a:rPr lang="en-IN" sz="1200" dirty="0"/>
              <a:t>				}</a:t>
            </a:r>
          </a:p>
          <a:p>
            <a:r>
              <a:rPr lang="en-IN" sz="1200" dirty="0"/>
              <a:t> </a:t>
            </a:r>
          </a:p>
          <a:p>
            <a:r>
              <a:rPr lang="en-IN" sz="1200" dirty="0"/>
              <a:t>				</a:t>
            </a:r>
          </a:p>
          <a:p>
            <a:r>
              <a:rPr lang="en-IN" sz="1200" dirty="0"/>
              <a:t>				sort = </a:t>
            </a:r>
            <a:r>
              <a:rPr lang="en-IN" sz="1200" b="1" dirty="0"/>
              <a:t>false</a:t>
            </a:r>
            <a:r>
              <a:rPr lang="en-IN" sz="1200" dirty="0"/>
              <a:t>;</a:t>
            </a:r>
          </a:p>
          <a:p>
            <a:r>
              <a:rPr lang="en-IN" sz="1200" dirty="0"/>
              <a:t>			}	</a:t>
            </a:r>
            <a:r>
              <a:rPr lang="en-US" sz="1200" dirty="0"/>
              <a:t>		</a:t>
            </a:r>
            <a:r>
              <a:rPr lang="en-US" sz="1200" dirty="0" err="1"/>
              <a:t>btnNewButton.setFont</a:t>
            </a:r>
            <a:r>
              <a:rPr lang="en-US" sz="1200" dirty="0"/>
              <a:t> (new Font ("Tahoma", </a:t>
            </a:r>
            <a:r>
              <a:rPr lang="en-US" sz="1200" dirty="0" err="1"/>
              <a:t>Font.BOLD</a:t>
            </a:r>
            <a:r>
              <a:rPr lang="en-US" sz="1200" dirty="0"/>
              <a:t>, 22));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btnNewButton.setVerticalAlignment</a:t>
            </a:r>
            <a:r>
              <a:rPr lang="en-US" sz="1200" dirty="0"/>
              <a:t> (</a:t>
            </a:r>
            <a:r>
              <a:rPr lang="en-US" sz="1200" dirty="0" err="1"/>
              <a:t>SwingConstants.BOTTOM</a:t>
            </a:r>
            <a:r>
              <a:rPr lang="en-US" sz="1200" dirty="0"/>
              <a:t>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btnNewButton.setBounds</a:t>
            </a:r>
            <a:r>
              <a:rPr lang="en-US" sz="1200" dirty="0"/>
              <a:t> (10, 202, 51, 177);</a:t>
            </a:r>
            <a:endParaRPr lang="en-IN" sz="1200" dirty="0"/>
          </a:p>
          <a:p>
            <a:r>
              <a:rPr lang="en-US" sz="1200" dirty="0"/>
              <a:t>		</a:t>
            </a:r>
            <a:r>
              <a:rPr lang="en-US" sz="1200" dirty="0" err="1"/>
              <a:t>frame.getContentPane</a:t>
            </a:r>
            <a:r>
              <a:rPr lang="en-US" sz="1200" dirty="0"/>
              <a:t> ().add (</a:t>
            </a:r>
            <a:r>
              <a:rPr lang="en-US" sz="1200" dirty="0" err="1"/>
              <a:t>btnNewButton</a:t>
            </a:r>
            <a:r>
              <a:rPr lang="en-US" sz="1200" dirty="0"/>
              <a:t>);</a:t>
            </a:r>
            <a:endParaRPr lang="en-IN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02310" y="800876"/>
            <a:ext cx="0" cy="5953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75" y="51514"/>
            <a:ext cx="4261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 smtClean="0">
                <a:solidFill>
                  <a:srgbClr val="FF0000"/>
                </a:solidFill>
              </a:rPr>
              <a:t>Test cases</a:t>
            </a:r>
            <a:r>
              <a:rPr lang="en-IN" sz="4800" b="1" dirty="0" smtClean="0">
                <a:solidFill>
                  <a:srgbClr val="FF0000"/>
                </a:solidFill>
              </a:rPr>
              <a:t>:</a:t>
            </a:r>
            <a:endParaRPr lang="en-IN" sz="48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83509"/>
              </p:ext>
            </p:extLst>
          </p:nvPr>
        </p:nvGraphicFramePr>
        <p:xfrm>
          <a:off x="795129" y="1444487"/>
          <a:ext cx="10535479" cy="511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938"/>
                <a:gridCol w="2253027"/>
                <a:gridCol w="2156941"/>
                <a:gridCol w="2607346"/>
                <a:gridCol w="2475227"/>
              </a:tblGrid>
              <a:tr h="781878">
                <a:tc>
                  <a:txBody>
                    <a:bodyPr/>
                    <a:lstStyle/>
                    <a:p>
                      <a:pPr marL="457200"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ID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Case Title 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Test Condition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Behavior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3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Expected Result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0305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T01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Click GET START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of Start key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Application should start running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Application runs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17875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T02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Select preferred algorithm button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 of  algorithm button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Application should sort the array in the selected algorithm.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Application sorts the array.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0305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T03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Click on stop button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of stop button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Application should stop the sorting process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Application stops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0305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T04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Click on step button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of step button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Application should single steps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Application shows single step.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54313" y="2044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699" y="77269"/>
            <a:ext cx="5151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>
                <a:solidFill>
                  <a:srgbClr val="FF0000"/>
                </a:solidFill>
              </a:rPr>
              <a:t>Snapshots</a:t>
            </a:r>
            <a:r>
              <a:rPr lang="en-IN" sz="36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IN" sz="2400" u="sng" dirty="0" smtClean="0">
                <a:latin typeface="+mj-lt"/>
              </a:rPr>
              <a:t>Welcome page</a:t>
            </a:r>
            <a:r>
              <a:rPr lang="en-IN" sz="2400" dirty="0" smtClean="0">
                <a:latin typeface="+mj-lt"/>
              </a:rPr>
              <a:t>:</a:t>
            </a:r>
            <a:endParaRPr lang="en-IN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1403797"/>
            <a:ext cx="10006885" cy="53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7" y="244697"/>
            <a:ext cx="306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latin typeface="+mj-lt"/>
              </a:rPr>
              <a:t>Working model</a:t>
            </a:r>
            <a:r>
              <a:rPr lang="en-IN" sz="2400" dirty="0" smtClean="0">
                <a:latin typeface="+mj-lt"/>
              </a:rPr>
              <a:t>:</a:t>
            </a:r>
            <a:endParaRPr lang="en-IN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03903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2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61985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0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7469" y="398102"/>
            <a:ext cx="2154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 smtClean="0">
                <a:solidFill>
                  <a:srgbClr val="FF0000"/>
                </a:solidFill>
              </a:rPr>
              <a:t>Conclusion</a:t>
            </a:r>
            <a:r>
              <a:rPr lang="en-IN" sz="3200" b="1" dirty="0" smtClean="0">
                <a:solidFill>
                  <a:srgbClr val="FF0000"/>
                </a:solidFill>
              </a:rPr>
              <a:t>: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0461" y="2017520"/>
            <a:ext cx="10006885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+mj-lt"/>
                <a:ea typeface="Calibri" panose="020F0502020204030204" pitchFamily="34" charset="0"/>
                <a:cs typeface="Mangal"/>
              </a:rPr>
              <a:t>This project provides an interactive interface for the users who wish to visualize the sorting algorithm.</a:t>
            </a:r>
            <a:endParaRPr lang="en-IN" sz="2800" dirty="0">
              <a:effectLst/>
              <a:latin typeface="+mj-lt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54813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+mn-lt"/>
              </a:rPr>
              <a:t>REFERENCES</a:t>
            </a:r>
            <a:r>
              <a:rPr lang="en-US" sz="3600" dirty="0" smtClean="0">
                <a:solidFill>
                  <a:srgbClr val="FF0000"/>
                </a:solidFill>
              </a:rPr>
              <a:t>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lvl="0"/>
            <a:r>
              <a:rPr lang="en-IN" sz="2400" dirty="0"/>
              <a:t>  </a:t>
            </a:r>
            <a:r>
              <a:rPr lang="en-US" sz="2400" dirty="0"/>
              <a:t>Herbert </a:t>
            </a:r>
            <a:r>
              <a:rPr lang="en-US" sz="2400" dirty="0" err="1"/>
              <a:t>Schildt</a:t>
            </a:r>
            <a:r>
              <a:rPr lang="en-US" sz="2400" dirty="0"/>
              <a:t>, “Java The Complete Reference”, 9</a:t>
            </a:r>
            <a:r>
              <a:rPr lang="en-US" sz="2400" baseline="30000" dirty="0"/>
              <a:t>th</a:t>
            </a:r>
            <a:r>
              <a:rPr lang="en-US" sz="2400" dirty="0"/>
              <a:t> Edition, McGraw-Hill Education, 2014.</a:t>
            </a:r>
            <a:endParaRPr lang="en-IN" sz="2400" dirty="0"/>
          </a:p>
          <a:p>
            <a:pPr lvl="0"/>
            <a:r>
              <a:rPr lang="en-US" sz="2400" dirty="0"/>
              <a:t>Ian </a:t>
            </a:r>
            <a:r>
              <a:rPr lang="en-US" sz="2400" dirty="0" err="1"/>
              <a:t>Sommerville</a:t>
            </a:r>
            <a:r>
              <a:rPr lang="en-US" sz="2400" dirty="0"/>
              <a:t>, “Software engineering”, 9</a:t>
            </a:r>
            <a:r>
              <a:rPr lang="en-US" sz="2400" baseline="30000" dirty="0"/>
              <a:t>th</a:t>
            </a:r>
            <a:r>
              <a:rPr lang="en-US" sz="2400" dirty="0"/>
              <a:t> edition, Pearson Education, 2014.</a:t>
            </a:r>
            <a:endParaRPr lang="en-IN" sz="2400" dirty="0"/>
          </a:p>
          <a:p>
            <a:pPr lvl="0"/>
            <a:r>
              <a:rPr lang="en-US" sz="2400" dirty="0"/>
              <a:t>W3Schools -https://www.w3schools.com/java/java_intro.asp</a:t>
            </a:r>
            <a:endParaRPr lang="en-IN" sz="2400" dirty="0"/>
          </a:p>
          <a:p>
            <a:pPr lvl="0"/>
            <a:r>
              <a:rPr lang="en-US" sz="2400" dirty="0"/>
              <a:t>Stack Over Flow-https://stackoverflow.com/</a:t>
            </a:r>
            <a:r>
              <a:rPr lang="en-US" sz="2400" dirty="0" err="1"/>
              <a:t>search?q</a:t>
            </a:r>
            <a:r>
              <a:rPr lang="en-US" sz="2400" dirty="0"/>
              <a:t>=</a:t>
            </a:r>
            <a:r>
              <a:rPr lang="en-US" sz="2400" dirty="0" err="1"/>
              <a:t>learn+java</a:t>
            </a:r>
            <a:endParaRPr lang="en-IN" sz="2400" dirty="0"/>
          </a:p>
          <a:p>
            <a:pPr lvl="0"/>
            <a:r>
              <a:rPr lang="en-US" sz="2400" dirty="0"/>
              <a:t>YouTube-https://</a:t>
            </a:r>
            <a:r>
              <a:rPr lang="en-US" sz="2400" dirty="0" smtClean="0"/>
              <a:t>www.youtube.com/watch?v=Av6zh817QEc(java front page)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98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5"/>
          <a:stretch/>
        </p:blipFill>
        <p:spPr>
          <a:xfrm>
            <a:off x="0" y="0"/>
            <a:ext cx="12158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5" y="206061"/>
            <a:ext cx="3773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>
                <a:solidFill>
                  <a:srgbClr val="FF0000"/>
                </a:solidFill>
              </a:rPr>
              <a:t>Contents</a:t>
            </a:r>
            <a:r>
              <a:rPr lang="en-IN" sz="4000" dirty="0" smtClean="0">
                <a:solidFill>
                  <a:srgbClr val="FF0000"/>
                </a:solidFill>
              </a:rPr>
              <a:t>: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338" y="991673"/>
            <a:ext cx="7997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System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System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Code snippet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Snapshots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j-lt"/>
              </a:rPr>
              <a:t>References 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82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9200" y="668560"/>
            <a:ext cx="10500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u="sng" dirty="0" smtClean="0">
                <a:solidFill>
                  <a:srgbClr val="FF0000"/>
                </a:solidFill>
              </a:rPr>
              <a:t>INTRODUCTION</a:t>
            </a:r>
            <a:endParaRPr lang="en-US" sz="5400" u="sng" dirty="0"/>
          </a:p>
        </p:txBody>
      </p:sp>
      <p:sp>
        <p:nvSpPr>
          <p:cNvPr id="4" name="Rectangle 3"/>
          <p:cNvSpPr/>
          <p:nvPr/>
        </p:nvSpPr>
        <p:spPr>
          <a:xfrm>
            <a:off x="949201" y="1751528"/>
            <a:ext cx="105001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B0F0"/>
                </a:solidFill>
                <a:latin typeface="+mj-lt"/>
              </a:rPr>
              <a:t>ANIMATION </a:t>
            </a:r>
            <a:r>
              <a:rPr lang="en-US" sz="3600" dirty="0">
                <a:solidFill>
                  <a:srgbClr val="00B0F0"/>
                </a:solidFill>
                <a:latin typeface="+mj-lt"/>
              </a:rPr>
              <a:t>OF SORTING </a:t>
            </a:r>
            <a:r>
              <a:rPr lang="en-US" sz="3600" dirty="0" smtClean="0">
                <a:solidFill>
                  <a:srgbClr val="00B0F0"/>
                </a:solidFill>
                <a:latin typeface="+mj-lt"/>
              </a:rPr>
              <a:t>ALGORITHMS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  </a:t>
            </a:r>
            <a:r>
              <a:rPr lang="en-US" sz="3600" dirty="0" smtClean="0">
                <a:latin typeface="+mj-lt"/>
              </a:rPr>
              <a:t>in a java based GUI Application  which helps the user to understand How the Sorting Algorithm Works.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45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solidFill>
                  <a:srgbClr val="FF0000"/>
                </a:solidFill>
                <a:latin typeface="+mn-lt"/>
              </a:rPr>
              <a:t>PROBLEM STATEMENT</a:t>
            </a:r>
            <a:endParaRPr lang="en-US" sz="5400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+mj-lt"/>
              </a:rPr>
              <a:t>To design and develop a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java based GUI Application</a:t>
            </a:r>
            <a:r>
              <a:rPr lang="en-US" sz="4000" dirty="0" smtClean="0">
                <a:latin typeface="+mj-lt"/>
              </a:rPr>
              <a:t> for the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Visualization</a:t>
            </a:r>
            <a:r>
              <a:rPr lang="en-US" sz="4000" dirty="0">
                <a:latin typeface="+mj-lt"/>
              </a:rPr>
              <a:t> </a:t>
            </a:r>
            <a:r>
              <a:rPr lang="en-US" sz="4000" dirty="0" smtClean="0">
                <a:latin typeface="+mj-lt"/>
              </a:rPr>
              <a:t> of Working of Sorting Algorithms</a:t>
            </a:r>
          </a:p>
          <a:p>
            <a:pPr algn="ctr"/>
            <a:endParaRPr lang="en-US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7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solidFill>
                  <a:srgbClr val="FF0000"/>
                </a:solidFill>
                <a:latin typeface="+mn-lt"/>
              </a:rPr>
              <a:t>SYSTEM ANALYSIS</a:t>
            </a:r>
            <a:endParaRPr lang="en-US" sz="5400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39400" cy="42572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u="sng" dirty="0">
                <a:solidFill>
                  <a:schemeClr val="accent1"/>
                </a:solidFill>
                <a:latin typeface="+mj-lt"/>
              </a:rPr>
              <a:t>EXISTING </a:t>
            </a:r>
            <a:r>
              <a:rPr lang="en-US" sz="3600" b="1" u="sng" dirty="0" smtClean="0">
                <a:solidFill>
                  <a:schemeClr val="accent1"/>
                </a:solidFill>
                <a:latin typeface="+mj-lt"/>
              </a:rPr>
              <a:t>SYSTEM</a:t>
            </a:r>
            <a:endParaRPr lang="en-US" sz="3600" b="1" u="sng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The existing system is a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console based Application in which if we input some numbers </a:t>
            </a:r>
            <a:r>
              <a:rPr lang="en-US" dirty="0" smtClean="0">
                <a:latin typeface="+mj-lt"/>
              </a:rPr>
              <a:t>in return we get resulting Sorted numbers.</a:t>
            </a:r>
          </a:p>
          <a:p>
            <a:pPr algn="just">
              <a:buNone/>
            </a:pPr>
            <a:r>
              <a:rPr lang="en-US" u="sng" dirty="0" smtClean="0">
                <a:solidFill>
                  <a:srgbClr val="0070C0"/>
                </a:solidFill>
                <a:latin typeface="+mj-lt"/>
              </a:rPr>
              <a:t>Drawbacks</a:t>
            </a:r>
            <a:r>
              <a:rPr lang="en-US" dirty="0" smtClean="0">
                <a:latin typeface="+mj-lt"/>
              </a:rPr>
              <a:t> – Though we Know the code for Sorting Algorithms we don’t understand how the Algorithms works  And it is difficult to visualize it </a:t>
            </a:r>
          </a:p>
        </p:txBody>
      </p:sp>
    </p:spTree>
    <p:extLst>
      <p:ext uri="{BB962C8B-B14F-4D97-AF65-F5344CB8AC3E}">
        <p14:creationId xmlns:p14="http://schemas.microsoft.com/office/powerpoint/2010/main" val="695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9761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4400" u="sng" dirty="0" smtClean="0">
                <a:solidFill>
                  <a:srgbClr val="FF0000"/>
                </a:solidFill>
              </a:rPr>
              <a:t>SYSTEM ANALYSIS CONTINUED</a:t>
            </a:r>
            <a:endParaRPr lang="en-US" sz="4400" u="sng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6686" y="1537638"/>
            <a:ext cx="10021388" cy="4650377"/>
          </a:xfrm>
        </p:spPr>
        <p:txBody>
          <a:bodyPr/>
          <a:lstStyle/>
          <a:p>
            <a:pPr marL="0" indent="0" algn="just">
              <a:buNone/>
            </a:pPr>
            <a:r>
              <a:rPr lang="en-US" sz="3600" b="1" u="sng" dirty="0">
                <a:solidFill>
                  <a:schemeClr val="accent1"/>
                </a:solidFill>
              </a:rPr>
              <a:t>PROPOSED </a:t>
            </a:r>
            <a:r>
              <a:rPr lang="en-US" sz="3600" b="1" u="sng" dirty="0" smtClean="0">
                <a:solidFill>
                  <a:schemeClr val="accent1"/>
                </a:solidFill>
              </a:rPr>
              <a:t>SYSTEM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  <a:endParaRPr lang="en-US" sz="3600" b="1" u="sng" dirty="0" smtClean="0"/>
          </a:p>
          <a:p>
            <a:pPr algn="just"/>
            <a:r>
              <a:rPr lang="en-US" dirty="0" smtClean="0">
                <a:latin typeface="+mj-lt"/>
              </a:rPr>
              <a:t>The objective of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 ANIMATION OF SORTING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ALGORITHMS</a:t>
            </a:r>
            <a:r>
              <a:rPr lang="en-US" dirty="0" smtClean="0">
                <a:latin typeface="+mj-lt"/>
              </a:rPr>
              <a:t> to Visualize how Sorting Algorithms Works.</a:t>
            </a:r>
          </a:p>
          <a:p>
            <a:pPr algn="just"/>
            <a:r>
              <a:rPr lang="en-US" dirty="0" smtClean="0">
                <a:latin typeface="+mj-lt"/>
              </a:rPr>
              <a:t>User will be able to understand working of various Sorting Algorithms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User will be  able to Select the Sorting Algorithm which they need to visualize.</a:t>
            </a:r>
          </a:p>
          <a:p>
            <a:pPr algn="just"/>
            <a:r>
              <a:rPr lang="en-US" dirty="0" smtClean="0">
                <a:latin typeface="+mj-lt"/>
              </a:rPr>
              <a:t>The user will be able to create the Array without inputting any numbers to it.</a:t>
            </a:r>
            <a:endParaRPr lang="en-US" dirty="0">
              <a:latin typeface="+mj-lt"/>
            </a:endParaRPr>
          </a:p>
          <a:p>
            <a:pPr algn="just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6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520" y="537727"/>
            <a:ext cx="9905998" cy="933939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+mn-lt"/>
              </a:rPr>
              <a:t>SYSTEM REQUIREMENTS SPECIFICATION</a:t>
            </a:r>
            <a:endParaRPr lang="en-US" sz="4800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825" y="1613762"/>
            <a:ext cx="10205856" cy="45023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u="sng" dirty="0" smtClean="0">
                <a:solidFill>
                  <a:schemeClr val="accent1"/>
                </a:solidFill>
              </a:rPr>
              <a:t>Functional requirements</a:t>
            </a:r>
            <a:r>
              <a:rPr lang="en-US" sz="3600" b="1" dirty="0" smtClean="0">
                <a:solidFill>
                  <a:schemeClr val="accent1"/>
                </a:solidFill>
              </a:rPr>
              <a:t>:</a:t>
            </a:r>
            <a:endParaRPr lang="en-US" sz="3600" b="1" u="sng" dirty="0" smtClean="0">
              <a:solidFill>
                <a:schemeClr val="accent1"/>
              </a:solidFill>
            </a:endParaRPr>
          </a:p>
          <a:p>
            <a:r>
              <a:rPr lang="en-US" sz="2400" dirty="0" smtClean="0">
                <a:latin typeface="+mj-lt"/>
              </a:rPr>
              <a:t>The system should enable the user to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understand the algorithm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The system should enable the user to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visualization it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The system shall provide </a:t>
            </a:r>
            <a:r>
              <a:rPr lang="en-US" sz="2400" dirty="0">
                <a:latin typeface="+mj-lt"/>
              </a:rPr>
              <a:t>the user to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Start Stop Pause </a:t>
            </a:r>
            <a:r>
              <a:rPr lang="en-US" sz="2400" dirty="0">
                <a:latin typeface="+mj-lt"/>
              </a:rPr>
              <a:t>the Sorting </a:t>
            </a:r>
            <a:r>
              <a:rPr lang="en-US" sz="2400" dirty="0" smtClean="0">
                <a:latin typeface="+mj-lt"/>
              </a:rPr>
              <a:t>process 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system shall provide the </a:t>
            </a:r>
            <a:r>
              <a:rPr lang="en-US" sz="2400" dirty="0">
                <a:latin typeface="+mj-lt"/>
              </a:rPr>
              <a:t>user  to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select the Speed of Sorting i.e. Fast or medium or Slow</a:t>
            </a:r>
          </a:p>
          <a:p>
            <a:r>
              <a:rPr lang="en-US" sz="2400" dirty="0" smtClean="0">
                <a:latin typeface="+mj-lt"/>
              </a:rPr>
              <a:t>The system shall provide the </a:t>
            </a:r>
            <a:r>
              <a:rPr lang="en-US" sz="2400" dirty="0">
                <a:latin typeface="+mj-lt"/>
              </a:rPr>
              <a:t>user  to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select the various Sorting Algorithms to Demonstrate or Visualize using Buttons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1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55" y="476416"/>
            <a:ext cx="10334348" cy="5803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u="sng" dirty="0">
                <a:solidFill>
                  <a:srgbClr val="00B0F0"/>
                </a:solidFill>
                <a:latin typeface="+mj-lt"/>
              </a:rPr>
              <a:t>Non functional </a:t>
            </a:r>
            <a:r>
              <a:rPr lang="en-US" sz="3600" b="1" u="sng" dirty="0" smtClean="0">
                <a:solidFill>
                  <a:srgbClr val="00B0F0"/>
                </a:solidFill>
                <a:latin typeface="+mj-lt"/>
              </a:rPr>
              <a:t>requirements</a:t>
            </a:r>
          </a:p>
          <a:p>
            <a:pPr marL="0" indent="0">
              <a:buNone/>
            </a:pPr>
            <a:r>
              <a:rPr lang="en-US" sz="3200" b="1" u="sng" dirty="0" smtClean="0">
                <a:solidFill>
                  <a:srgbClr val="0070C0"/>
                </a:solidFill>
                <a:latin typeface="+mj-lt"/>
              </a:rPr>
              <a:t>For Application Developer:</a:t>
            </a:r>
            <a:endParaRPr lang="en-US" sz="3200" u="sng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 u="sng" dirty="0" smtClean="0">
                <a:solidFill>
                  <a:schemeClr val="accent6"/>
                </a:solidFill>
                <a:latin typeface="+mj-lt"/>
              </a:rPr>
              <a:t>Hardware requirements</a:t>
            </a:r>
            <a:endParaRPr lang="en-US" sz="2000" u="sng" dirty="0">
              <a:solidFill>
                <a:schemeClr val="accent6"/>
              </a:solidFill>
              <a:latin typeface="+mj-lt"/>
            </a:endParaRPr>
          </a:p>
          <a:p>
            <a:pPr lvl="1" algn="just"/>
            <a:r>
              <a:rPr lang="en-US" sz="2000" dirty="0">
                <a:latin typeface="+mj-lt"/>
              </a:rPr>
              <a:t>A Personal Computer with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Pentium Processor or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above</a:t>
            </a:r>
            <a:r>
              <a:rPr lang="en-US" sz="2000" dirty="0">
                <a:latin typeface="+mj-lt"/>
              </a:rPr>
              <a:t> with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4GB or more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RAM,</a:t>
            </a:r>
            <a:r>
              <a:rPr lang="en-US" sz="2000" dirty="0" smtClean="0">
                <a:latin typeface="+mj-lt"/>
              </a:rPr>
              <a:t> </a:t>
            </a:r>
          </a:p>
          <a:p>
            <a:pPr lvl="1" algn="just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250GB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or more Hard Disk Drive (HDD) </a:t>
            </a:r>
            <a:r>
              <a:rPr lang="en-US" sz="2000" dirty="0">
                <a:latin typeface="+mj-lt"/>
              </a:rPr>
              <a:t>, </a:t>
            </a:r>
            <a:endParaRPr lang="en-US" sz="2000" dirty="0" smtClean="0">
              <a:latin typeface="+mj-lt"/>
            </a:endParaRPr>
          </a:p>
          <a:p>
            <a:pPr lvl="1" algn="just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Color monitor,</a:t>
            </a:r>
          </a:p>
          <a:p>
            <a:pPr lvl="1" algn="just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Mouse</a:t>
            </a:r>
            <a:r>
              <a:rPr lang="en-US" sz="2000" dirty="0" smtClean="0">
                <a:latin typeface="+mj-lt"/>
              </a:rPr>
              <a:t> ,</a:t>
            </a:r>
          </a:p>
          <a:p>
            <a:pPr lvl="1" algn="just"/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Keyboard </a:t>
            </a:r>
            <a:endParaRPr lang="en-US" sz="2000" dirty="0">
              <a:latin typeface="+mj-lt"/>
            </a:endParaRPr>
          </a:p>
          <a:p>
            <a:pPr marL="457200" lvl="1" indent="0" algn="just">
              <a:buNone/>
            </a:pPr>
            <a:endParaRPr lang="en-US" sz="2000" dirty="0">
              <a:latin typeface="+mj-lt"/>
            </a:endParaRPr>
          </a:p>
          <a:p>
            <a:r>
              <a:rPr lang="en-US" sz="2000" u="sng" dirty="0">
                <a:solidFill>
                  <a:schemeClr val="accent6"/>
                </a:solidFill>
                <a:latin typeface="+mj-lt"/>
              </a:rPr>
              <a:t>Software </a:t>
            </a:r>
            <a:r>
              <a:rPr lang="en-US" sz="2000" u="sng" dirty="0" smtClean="0">
                <a:solidFill>
                  <a:schemeClr val="accent6"/>
                </a:solidFill>
                <a:latin typeface="+mj-lt"/>
              </a:rPr>
              <a:t>requirements</a:t>
            </a:r>
            <a:endParaRPr lang="en-US" sz="2000" u="sng" dirty="0">
              <a:solidFill>
                <a:schemeClr val="accent6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Operating system: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Windows 7 or higher</a:t>
            </a:r>
          </a:p>
          <a:p>
            <a:pPr lvl="1"/>
            <a:r>
              <a:rPr lang="en-US" sz="2000" dirty="0" smtClean="0">
                <a:latin typeface="+mj-lt"/>
              </a:rPr>
              <a:t>Text Editor: Sublime  Text Editor and  Visual Studio code</a:t>
            </a:r>
          </a:p>
          <a:p>
            <a:pPr lvl="1"/>
            <a:r>
              <a:rPr lang="en-US" sz="2000" dirty="0" smtClean="0">
                <a:latin typeface="+mj-lt"/>
              </a:rPr>
              <a:t>IDE: Eclipse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Java Development kit  8</a:t>
            </a:r>
          </a:p>
          <a:p>
            <a:pPr lvl="1"/>
            <a:r>
              <a:rPr lang="en-US" sz="2000" dirty="0" smtClean="0">
                <a:latin typeface="+mj-lt"/>
              </a:rPr>
              <a:t>Java Runtime Environment 8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08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1" y="805073"/>
            <a:ext cx="10212238" cy="1049607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B0F0"/>
                </a:solidFill>
                <a:latin typeface="+mn-lt"/>
              </a:rPr>
              <a:t>Non functional requirements</a:t>
            </a:r>
            <a:r>
              <a:rPr lang="en-US" sz="3600" b="1" dirty="0" smtClean="0">
                <a:solidFill>
                  <a:srgbClr val="00B0F0"/>
                </a:solidFill>
                <a:latin typeface="+mn-lt"/>
              </a:rPr>
              <a:t>:</a:t>
            </a:r>
            <a:endParaRPr lang="en-US" sz="3600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0070C0"/>
                </a:solidFill>
                <a:latin typeface="+mj-lt"/>
              </a:rPr>
              <a:t>For Application Users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:</a:t>
            </a:r>
            <a:endParaRPr lang="en-US" sz="3200" u="sng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u="sng" dirty="0" smtClean="0">
                <a:solidFill>
                  <a:schemeClr val="accent6"/>
                </a:solidFill>
              </a:rPr>
              <a:t>Hardware requirements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  <a:endParaRPr lang="en-US" u="sng" dirty="0" smtClean="0">
              <a:solidFill>
                <a:schemeClr val="accent6"/>
              </a:solidFill>
            </a:endParaRPr>
          </a:p>
          <a:p>
            <a:pPr lvl="1" algn="just"/>
            <a:r>
              <a:rPr lang="en-US" dirty="0"/>
              <a:t>A Personal Computer with </a:t>
            </a:r>
            <a:r>
              <a:rPr lang="en-US" dirty="0">
                <a:solidFill>
                  <a:srgbClr val="C00000"/>
                </a:solidFill>
              </a:rPr>
              <a:t>Pentium Processor or above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4GB or more RAM,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250GB or more Hard Disk Drive (HDD) </a:t>
            </a:r>
            <a:r>
              <a:rPr lang="en-US" dirty="0"/>
              <a:t>, 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Color monitor,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Mouse</a:t>
            </a:r>
            <a:r>
              <a:rPr lang="en-US"/>
              <a:t> </a:t>
            </a:r>
            <a:endParaRPr lang="en-US" dirty="0"/>
          </a:p>
          <a:p>
            <a:pPr lvl="1" algn="just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Keyboard </a:t>
            </a:r>
            <a:endParaRPr lang="en-US" dirty="0"/>
          </a:p>
          <a:p>
            <a:pPr marL="457200" lvl="1" indent="0" algn="just">
              <a:buNone/>
            </a:pPr>
            <a:endParaRPr lang="en-US" dirty="0" smtClean="0">
              <a:latin typeface="+mj-lt"/>
            </a:endParaRPr>
          </a:p>
          <a:p>
            <a:r>
              <a:rPr lang="en-US" u="sng" dirty="0" smtClean="0">
                <a:solidFill>
                  <a:schemeClr val="accent6"/>
                </a:solidFill>
              </a:rPr>
              <a:t>Software requirements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  <a:endParaRPr lang="en-US" u="sng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latin typeface="+mj-lt"/>
              </a:rPr>
              <a:t>Operating system: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Windows 7 or higher</a:t>
            </a:r>
          </a:p>
          <a:p>
            <a:pPr lvl="1"/>
            <a:r>
              <a:rPr lang="en-US" dirty="0">
                <a:latin typeface="+mj-lt"/>
              </a:rPr>
              <a:t>Java Development kit  </a:t>
            </a:r>
            <a:r>
              <a:rPr lang="en-US" dirty="0" smtClean="0">
                <a:latin typeface="+mj-lt"/>
              </a:rPr>
              <a:t>6 or Above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Java Runtime Environment </a:t>
            </a:r>
            <a:r>
              <a:rPr lang="en-US" dirty="0" smtClean="0">
                <a:latin typeface="+mj-lt"/>
              </a:rPr>
              <a:t>6 or Above</a:t>
            </a:r>
            <a:endParaRPr lang="en-US" dirty="0">
              <a:latin typeface="+mj-lt"/>
            </a:endParaRPr>
          </a:p>
          <a:p>
            <a:pPr lvl="1"/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pPr lvl="1"/>
            <a:endParaRPr lang="en-US" sz="1600" dirty="0" smtClean="0">
              <a:solidFill>
                <a:srgbClr val="C5073D"/>
              </a:solidFill>
              <a:latin typeface="+mj-lt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610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Mangal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PROBLEM STATEMENT</vt:lpstr>
      <vt:lpstr>SYSTEM ANALYSIS</vt:lpstr>
      <vt:lpstr>PowerPoint Presentation</vt:lpstr>
      <vt:lpstr>SYSTEM REQUIREMENTS SPECIFICATION</vt:lpstr>
      <vt:lpstr>PowerPoint Presentation</vt:lpstr>
      <vt:lpstr>Non functional requirements:</vt:lpstr>
      <vt:lpstr>PowerPoint Presentation</vt:lpstr>
      <vt:lpstr>LEVEL 1 DFD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ASHIKGOWDA NP</dc:creator>
  <cp:lastModifiedBy>Hemanth B R</cp:lastModifiedBy>
  <cp:revision>54</cp:revision>
  <dcterms:created xsi:type="dcterms:W3CDTF">2018-10-13T01:48:14Z</dcterms:created>
  <dcterms:modified xsi:type="dcterms:W3CDTF">2019-01-02T03:36:53Z</dcterms:modified>
</cp:coreProperties>
</file>