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16803-2BA0-49A0-A9BB-BBB28AA96E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855AD6-C640-4A13-B284-126040B7A092}">
      <dgm:prSet/>
      <dgm:spPr/>
      <dgm:t>
        <a:bodyPr/>
        <a:lstStyle/>
        <a:p>
          <a:r>
            <a:rPr lang="en-US"/>
            <a:t>Project Title: Madrid Daily Weather Analysis</a:t>
          </a:r>
        </a:p>
      </dgm:t>
    </dgm:pt>
    <dgm:pt modelId="{04207F06-34D8-40E9-82E9-D1261BEEA50E}" type="parTrans" cxnId="{C2569414-FEAE-485E-AD99-DC570EBD4E01}">
      <dgm:prSet/>
      <dgm:spPr/>
      <dgm:t>
        <a:bodyPr/>
        <a:lstStyle/>
        <a:p>
          <a:endParaRPr lang="en-US"/>
        </a:p>
      </dgm:t>
    </dgm:pt>
    <dgm:pt modelId="{88FAC63C-991F-4115-A06B-DE68CF7C2254}" type="sibTrans" cxnId="{C2569414-FEAE-485E-AD99-DC570EBD4E01}">
      <dgm:prSet/>
      <dgm:spPr/>
      <dgm:t>
        <a:bodyPr/>
        <a:lstStyle/>
        <a:p>
          <a:endParaRPr lang="en-US"/>
        </a:p>
      </dgm:t>
    </dgm:pt>
    <dgm:pt modelId="{0BC52287-EA1B-4FAA-9BBC-E16E8AC4643E}">
      <dgm:prSet/>
      <dgm:spPr/>
      <dgm:t>
        <a:bodyPr/>
        <a:lstStyle/>
        <a:p>
          <a:r>
            <a:rPr lang="en-US"/>
            <a:t>Course: Data Science Toolbox – Python Programming</a:t>
          </a:r>
        </a:p>
      </dgm:t>
    </dgm:pt>
    <dgm:pt modelId="{D990CDD1-5DF3-45D1-B376-2AB4C11A15A4}" type="parTrans" cxnId="{A70C50C1-E764-4CDC-9CB0-69C9E49E38DC}">
      <dgm:prSet/>
      <dgm:spPr/>
      <dgm:t>
        <a:bodyPr/>
        <a:lstStyle/>
        <a:p>
          <a:endParaRPr lang="en-US"/>
        </a:p>
      </dgm:t>
    </dgm:pt>
    <dgm:pt modelId="{7A3D49DD-703F-4214-B9B3-BC017458649A}" type="sibTrans" cxnId="{A70C50C1-E764-4CDC-9CB0-69C9E49E38DC}">
      <dgm:prSet/>
      <dgm:spPr/>
      <dgm:t>
        <a:bodyPr/>
        <a:lstStyle/>
        <a:p>
          <a:endParaRPr lang="en-US"/>
        </a:p>
      </dgm:t>
    </dgm:pt>
    <dgm:pt modelId="{6C8007A3-E860-407C-B21C-8867D5346FA2}">
      <dgm:prSet/>
      <dgm:spPr/>
      <dgm:t>
        <a:bodyPr/>
        <a:lstStyle/>
        <a:p>
          <a:r>
            <a:rPr lang="en-US"/>
            <a:t>Name: P. Hemanth</a:t>
          </a:r>
        </a:p>
      </dgm:t>
    </dgm:pt>
    <dgm:pt modelId="{8F84F30C-BDFE-4992-8D53-F76BCA2C370D}" type="parTrans" cxnId="{0677A7AD-4729-42E3-86D9-4090A970C6BB}">
      <dgm:prSet/>
      <dgm:spPr/>
      <dgm:t>
        <a:bodyPr/>
        <a:lstStyle/>
        <a:p>
          <a:endParaRPr lang="en-US"/>
        </a:p>
      </dgm:t>
    </dgm:pt>
    <dgm:pt modelId="{6815A1C0-AD98-4998-85D2-0147DF2E8AAC}" type="sibTrans" cxnId="{0677A7AD-4729-42E3-86D9-4090A970C6BB}">
      <dgm:prSet/>
      <dgm:spPr/>
      <dgm:t>
        <a:bodyPr/>
        <a:lstStyle/>
        <a:p>
          <a:endParaRPr lang="en-US"/>
        </a:p>
      </dgm:t>
    </dgm:pt>
    <dgm:pt modelId="{B4AB50AA-15E6-4577-8ABD-10016C2844EB}">
      <dgm:prSet/>
      <dgm:spPr/>
      <dgm:t>
        <a:bodyPr/>
        <a:lstStyle/>
        <a:p>
          <a:r>
            <a:rPr lang="en-US"/>
            <a:t>Reg. No.: 12304744</a:t>
          </a:r>
        </a:p>
      </dgm:t>
    </dgm:pt>
    <dgm:pt modelId="{F056428F-6876-4466-9CE0-A800073C7705}" type="parTrans" cxnId="{B993A8F1-DF91-40F8-8D05-86FC7AE540E7}">
      <dgm:prSet/>
      <dgm:spPr/>
      <dgm:t>
        <a:bodyPr/>
        <a:lstStyle/>
        <a:p>
          <a:endParaRPr lang="en-US"/>
        </a:p>
      </dgm:t>
    </dgm:pt>
    <dgm:pt modelId="{C854A309-BCC6-4D9D-A1E2-51390325F2AE}" type="sibTrans" cxnId="{B993A8F1-DF91-40F8-8D05-86FC7AE540E7}">
      <dgm:prSet/>
      <dgm:spPr/>
      <dgm:t>
        <a:bodyPr/>
        <a:lstStyle/>
        <a:p>
          <a:endParaRPr lang="en-US"/>
        </a:p>
      </dgm:t>
    </dgm:pt>
    <dgm:pt modelId="{5B8C6EF7-A0D2-450A-B76F-D1A049CED4F6}">
      <dgm:prSet/>
      <dgm:spPr/>
      <dgm:t>
        <a:bodyPr/>
        <a:lstStyle/>
        <a:p>
          <a:r>
            <a:rPr lang="en-US"/>
            <a:t>Programme &amp; Section: K23GN30</a:t>
          </a:r>
        </a:p>
      </dgm:t>
    </dgm:pt>
    <dgm:pt modelId="{BD8BC29A-DEF4-4CC5-8A25-CB367F16B3D9}" type="parTrans" cxnId="{83314867-C3A2-4370-B90F-D122ED2EB5BE}">
      <dgm:prSet/>
      <dgm:spPr/>
      <dgm:t>
        <a:bodyPr/>
        <a:lstStyle/>
        <a:p>
          <a:endParaRPr lang="en-US"/>
        </a:p>
      </dgm:t>
    </dgm:pt>
    <dgm:pt modelId="{A1B89C1D-88F7-4444-A102-CF63E3FF70BC}" type="sibTrans" cxnId="{83314867-C3A2-4370-B90F-D122ED2EB5BE}">
      <dgm:prSet/>
      <dgm:spPr/>
      <dgm:t>
        <a:bodyPr/>
        <a:lstStyle/>
        <a:p>
          <a:endParaRPr lang="en-US"/>
        </a:p>
      </dgm:t>
    </dgm:pt>
    <dgm:pt modelId="{2491D55C-8E60-4FB1-8160-88739F912F16}">
      <dgm:prSet/>
      <dgm:spPr/>
      <dgm:t>
        <a:bodyPr/>
        <a:lstStyle/>
        <a:p>
          <a:r>
            <a:rPr lang="en-US"/>
            <a:t>Course Code: CSE375</a:t>
          </a:r>
        </a:p>
      </dgm:t>
    </dgm:pt>
    <dgm:pt modelId="{946A13FD-1C29-47BC-B7D3-E175354455EF}" type="parTrans" cxnId="{9B81BEA7-9801-4E24-8F97-E24779D4B6F9}">
      <dgm:prSet/>
      <dgm:spPr/>
      <dgm:t>
        <a:bodyPr/>
        <a:lstStyle/>
        <a:p>
          <a:endParaRPr lang="en-US"/>
        </a:p>
      </dgm:t>
    </dgm:pt>
    <dgm:pt modelId="{8F3A1A98-45C1-43DD-AA5E-3298F269CA13}" type="sibTrans" cxnId="{9B81BEA7-9801-4E24-8F97-E24779D4B6F9}">
      <dgm:prSet/>
      <dgm:spPr/>
      <dgm:t>
        <a:bodyPr/>
        <a:lstStyle/>
        <a:p>
          <a:endParaRPr lang="en-US"/>
        </a:p>
      </dgm:t>
    </dgm:pt>
    <dgm:pt modelId="{B79DA710-85AA-4A44-B680-0C3F5679A380}">
      <dgm:prSet/>
      <dgm:spPr/>
      <dgm:t>
        <a:bodyPr/>
        <a:lstStyle/>
        <a:p>
          <a:r>
            <a:rPr lang="en-US"/>
            <a:t>Guide: Mrs. Aashima (UID: 28968)</a:t>
          </a:r>
        </a:p>
      </dgm:t>
    </dgm:pt>
    <dgm:pt modelId="{BFF7555D-E23E-4392-BE9A-B9B219F016B5}" type="parTrans" cxnId="{7612FBBD-F5A2-4474-BD16-76F8ED027359}">
      <dgm:prSet/>
      <dgm:spPr/>
      <dgm:t>
        <a:bodyPr/>
        <a:lstStyle/>
        <a:p>
          <a:endParaRPr lang="en-US"/>
        </a:p>
      </dgm:t>
    </dgm:pt>
    <dgm:pt modelId="{98A74AE6-4080-4A3B-90C7-D82F0FEA0B41}" type="sibTrans" cxnId="{7612FBBD-F5A2-4474-BD16-76F8ED027359}">
      <dgm:prSet/>
      <dgm:spPr/>
      <dgm:t>
        <a:bodyPr/>
        <a:lstStyle/>
        <a:p>
          <a:endParaRPr lang="en-US"/>
        </a:p>
      </dgm:t>
    </dgm:pt>
    <dgm:pt modelId="{9D88FFE1-60A7-435B-8F0A-17877A8213AC}">
      <dgm:prSet/>
      <dgm:spPr/>
      <dgm:t>
        <a:bodyPr/>
        <a:lstStyle/>
        <a:p>
          <a:r>
            <a:rPr lang="en-US"/>
            <a:t>Lovely Professional University</a:t>
          </a:r>
        </a:p>
      </dgm:t>
    </dgm:pt>
    <dgm:pt modelId="{832A515C-7B31-4289-AD2A-DF1531D7D487}" type="parTrans" cxnId="{9751B068-5B19-461B-A47E-44D61CE7F73D}">
      <dgm:prSet/>
      <dgm:spPr/>
      <dgm:t>
        <a:bodyPr/>
        <a:lstStyle/>
        <a:p>
          <a:endParaRPr lang="en-US"/>
        </a:p>
      </dgm:t>
    </dgm:pt>
    <dgm:pt modelId="{33122552-B120-4D7A-8755-A0140465F9F4}" type="sibTrans" cxnId="{9751B068-5B19-461B-A47E-44D61CE7F73D}">
      <dgm:prSet/>
      <dgm:spPr/>
      <dgm:t>
        <a:bodyPr/>
        <a:lstStyle/>
        <a:p>
          <a:endParaRPr lang="en-US"/>
        </a:p>
      </dgm:t>
    </dgm:pt>
    <dgm:pt modelId="{B0B46F2A-9106-41FF-8A5F-C62D0DB156E4}">
      <dgm:prSet/>
      <dgm:spPr/>
      <dgm:t>
        <a:bodyPr/>
        <a:lstStyle/>
        <a:p>
          <a:r>
            <a:rPr lang="en-US"/>
            <a:t>Semester: Jan - April 2025</a:t>
          </a:r>
        </a:p>
      </dgm:t>
    </dgm:pt>
    <dgm:pt modelId="{3BB2C4E8-ED82-455B-80DD-4FF2F9E2D0CE}" type="parTrans" cxnId="{58F35E9E-48E5-43A9-A9FD-727252A6F889}">
      <dgm:prSet/>
      <dgm:spPr/>
      <dgm:t>
        <a:bodyPr/>
        <a:lstStyle/>
        <a:p>
          <a:endParaRPr lang="en-US"/>
        </a:p>
      </dgm:t>
    </dgm:pt>
    <dgm:pt modelId="{A18727D2-9083-45D5-9374-07E6EEBB0FBA}" type="sibTrans" cxnId="{58F35E9E-48E5-43A9-A9FD-727252A6F889}">
      <dgm:prSet/>
      <dgm:spPr/>
      <dgm:t>
        <a:bodyPr/>
        <a:lstStyle/>
        <a:p>
          <a:endParaRPr lang="en-US"/>
        </a:p>
      </dgm:t>
    </dgm:pt>
    <dgm:pt modelId="{37AA9E7D-CEFE-4903-9E5A-0BE306C42050}" type="pres">
      <dgm:prSet presAssocID="{8BC16803-2BA0-49A0-A9BB-BBB28AA96E46}" presName="linear" presStyleCnt="0">
        <dgm:presLayoutVars>
          <dgm:animLvl val="lvl"/>
          <dgm:resizeHandles val="exact"/>
        </dgm:presLayoutVars>
      </dgm:prSet>
      <dgm:spPr/>
    </dgm:pt>
    <dgm:pt modelId="{40BFBDA9-B4DA-4A38-BBC6-2E6CF1093E8A}" type="pres">
      <dgm:prSet presAssocID="{99855AD6-C640-4A13-B284-126040B7A09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BD296E8-278A-4A39-B2DA-9C4817007CC9}" type="pres">
      <dgm:prSet presAssocID="{88FAC63C-991F-4115-A06B-DE68CF7C2254}" presName="spacer" presStyleCnt="0"/>
      <dgm:spPr/>
    </dgm:pt>
    <dgm:pt modelId="{207CDC36-E318-4473-BB81-144B3AE0693A}" type="pres">
      <dgm:prSet presAssocID="{0BC52287-EA1B-4FAA-9BBC-E16E8AC4643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9D41090-AA87-4607-8EB4-B0C7DCE87B31}" type="pres">
      <dgm:prSet presAssocID="{7A3D49DD-703F-4214-B9B3-BC017458649A}" presName="spacer" presStyleCnt="0"/>
      <dgm:spPr/>
    </dgm:pt>
    <dgm:pt modelId="{64A645E6-7CA6-4AC7-B206-50F308DBD631}" type="pres">
      <dgm:prSet presAssocID="{6C8007A3-E860-407C-B21C-8867D5346FA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4E0C365-9FC4-40FF-8846-8896B3945047}" type="pres">
      <dgm:prSet presAssocID="{6815A1C0-AD98-4998-85D2-0147DF2E8AAC}" presName="spacer" presStyleCnt="0"/>
      <dgm:spPr/>
    </dgm:pt>
    <dgm:pt modelId="{A1C7C010-C76A-45BE-914E-ACD232EE1349}" type="pres">
      <dgm:prSet presAssocID="{B4AB50AA-15E6-4577-8ABD-10016C2844E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0D5FC8B-2270-46AF-9DB3-1465F0151F1D}" type="pres">
      <dgm:prSet presAssocID="{C854A309-BCC6-4D9D-A1E2-51390325F2AE}" presName="spacer" presStyleCnt="0"/>
      <dgm:spPr/>
    </dgm:pt>
    <dgm:pt modelId="{1CEB2FF9-7D19-411D-B0A7-94FC43432427}" type="pres">
      <dgm:prSet presAssocID="{5B8C6EF7-A0D2-450A-B76F-D1A049CED4F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C46EC84-8E69-4F58-8244-3E89B4C19EE1}" type="pres">
      <dgm:prSet presAssocID="{A1B89C1D-88F7-4444-A102-CF63E3FF70BC}" presName="spacer" presStyleCnt="0"/>
      <dgm:spPr/>
    </dgm:pt>
    <dgm:pt modelId="{865BEBC4-053E-4455-B716-A1099E459C5C}" type="pres">
      <dgm:prSet presAssocID="{2491D55C-8E60-4FB1-8160-88739F912F1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E9A2AC7-F444-4B29-94B8-831EEF876886}" type="pres">
      <dgm:prSet presAssocID="{8F3A1A98-45C1-43DD-AA5E-3298F269CA13}" presName="spacer" presStyleCnt="0"/>
      <dgm:spPr/>
    </dgm:pt>
    <dgm:pt modelId="{2032AF68-B682-4B0B-9AA1-1EFD485F7E48}" type="pres">
      <dgm:prSet presAssocID="{B79DA710-85AA-4A44-B680-0C3F5679A38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9EB7CDF-6252-459B-9AE1-09CE501BE45E}" type="pres">
      <dgm:prSet presAssocID="{98A74AE6-4080-4A3B-90C7-D82F0FEA0B41}" presName="spacer" presStyleCnt="0"/>
      <dgm:spPr/>
    </dgm:pt>
    <dgm:pt modelId="{91B8C47D-1A7C-448D-90D0-7641164A5252}" type="pres">
      <dgm:prSet presAssocID="{9D88FFE1-60A7-435B-8F0A-17877A8213A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420C35A-58C9-496E-B55F-646655C7AF72}" type="pres">
      <dgm:prSet presAssocID="{33122552-B120-4D7A-8755-A0140465F9F4}" presName="spacer" presStyleCnt="0"/>
      <dgm:spPr/>
    </dgm:pt>
    <dgm:pt modelId="{20BA8123-8F86-43F7-933B-3F1F3066DD94}" type="pres">
      <dgm:prSet presAssocID="{B0B46F2A-9106-41FF-8A5F-C62D0DB156E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2569414-FEAE-485E-AD99-DC570EBD4E01}" srcId="{8BC16803-2BA0-49A0-A9BB-BBB28AA96E46}" destId="{99855AD6-C640-4A13-B284-126040B7A092}" srcOrd="0" destOrd="0" parTransId="{04207F06-34D8-40E9-82E9-D1261BEEA50E}" sibTransId="{88FAC63C-991F-4115-A06B-DE68CF7C2254}"/>
    <dgm:cxn modelId="{06D83828-9635-43CF-BE40-445F3251C70D}" type="presOf" srcId="{B79DA710-85AA-4A44-B680-0C3F5679A380}" destId="{2032AF68-B682-4B0B-9AA1-1EFD485F7E48}" srcOrd="0" destOrd="0" presId="urn:microsoft.com/office/officeart/2005/8/layout/vList2"/>
    <dgm:cxn modelId="{EEBE6A29-24B6-45F7-B65E-A19E96FE1A2E}" type="presOf" srcId="{B4AB50AA-15E6-4577-8ABD-10016C2844EB}" destId="{A1C7C010-C76A-45BE-914E-ACD232EE1349}" srcOrd="0" destOrd="0" presId="urn:microsoft.com/office/officeart/2005/8/layout/vList2"/>
    <dgm:cxn modelId="{7241E562-BDBC-4A93-A073-2E79F5E6F1E8}" type="presOf" srcId="{5B8C6EF7-A0D2-450A-B76F-D1A049CED4F6}" destId="{1CEB2FF9-7D19-411D-B0A7-94FC43432427}" srcOrd="0" destOrd="0" presId="urn:microsoft.com/office/officeart/2005/8/layout/vList2"/>
    <dgm:cxn modelId="{83314867-C3A2-4370-B90F-D122ED2EB5BE}" srcId="{8BC16803-2BA0-49A0-A9BB-BBB28AA96E46}" destId="{5B8C6EF7-A0D2-450A-B76F-D1A049CED4F6}" srcOrd="4" destOrd="0" parTransId="{BD8BC29A-DEF4-4CC5-8A25-CB367F16B3D9}" sibTransId="{A1B89C1D-88F7-4444-A102-CF63E3FF70BC}"/>
    <dgm:cxn modelId="{9751B068-5B19-461B-A47E-44D61CE7F73D}" srcId="{8BC16803-2BA0-49A0-A9BB-BBB28AA96E46}" destId="{9D88FFE1-60A7-435B-8F0A-17877A8213AC}" srcOrd="7" destOrd="0" parTransId="{832A515C-7B31-4289-AD2A-DF1531D7D487}" sibTransId="{33122552-B120-4D7A-8755-A0140465F9F4}"/>
    <dgm:cxn modelId="{277E096C-F453-42ED-9126-A6B1B562F59D}" type="presOf" srcId="{9D88FFE1-60A7-435B-8F0A-17877A8213AC}" destId="{91B8C47D-1A7C-448D-90D0-7641164A5252}" srcOrd="0" destOrd="0" presId="urn:microsoft.com/office/officeart/2005/8/layout/vList2"/>
    <dgm:cxn modelId="{82FADB76-1A11-4155-9906-CBFC47BA183A}" type="presOf" srcId="{99855AD6-C640-4A13-B284-126040B7A092}" destId="{40BFBDA9-B4DA-4A38-BBC6-2E6CF1093E8A}" srcOrd="0" destOrd="0" presId="urn:microsoft.com/office/officeart/2005/8/layout/vList2"/>
    <dgm:cxn modelId="{4660AE9B-4B05-48E7-9AB9-538541085FEF}" type="presOf" srcId="{6C8007A3-E860-407C-B21C-8867D5346FA2}" destId="{64A645E6-7CA6-4AC7-B206-50F308DBD631}" srcOrd="0" destOrd="0" presId="urn:microsoft.com/office/officeart/2005/8/layout/vList2"/>
    <dgm:cxn modelId="{58F35E9E-48E5-43A9-A9FD-727252A6F889}" srcId="{8BC16803-2BA0-49A0-A9BB-BBB28AA96E46}" destId="{B0B46F2A-9106-41FF-8A5F-C62D0DB156E4}" srcOrd="8" destOrd="0" parTransId="{3BB2C4E8-ED82-455B-80DD-4FF2F9E2D0CE}" sibTransId="{A18727D2-9083-45D5-9374-07E6EEBB0FBA}"/>
    <dgm:cxn modelId="{9B81BEA7-9801-4E24-8F97-E24779D4B6F9}" srcId="{8BC16803-2BA0-49A0-A9BB-BBB28AA96E46}" destId="{2491D55C-8E60-4FB1-8160-88739F912F16}" srcOrd="5" destOrd="0" parTransId="{946A13FD-1C29-47BC-B7D3-E175354455EF}" sibTransId="{8F3A1A98-45C1-43DD-AA5E-3298F269CA13}"/>
    <dgm:cxn modelId="{0677A7AD-4729-42E3-86D9-4090A970C6BB}" srcId="{8BC16803-2BA0-49A0-A9BB-BBB28AA96E46}" destId="{6C8007A3-E860-407C-B21C-8867D5346FA2}" srcOrd="2" destOrd="0" parTransId="{8F84F30C-BDFE-4992-8D53-F76BCA2C370D}" sibTransId="{6815A1C0-AD98-4998-85D2-0147DF2E8AAC}"/>
    <dgm:cxn modelId="{7612FBBD-F5A2-4474-BD16-76F8ED027359}" srcId="{8BC16803-2BA0-49A0-A9BB-BBB28AA96E46}" destId="{B79DA710-85AA-4A44-B680-0C3F5679A380}" srcOrd="6" destOrd="0" parTransId="{BFF7555D-E23E-4392-BE9A-B9B219F016B5}" sibTransId="{98A74AE6-4080-4A3B-90C7-D82F0FEA0B41}"/>
    <dgm:cxn modelId="{A70C50C1-E764-4CDC-9CB0-69C9E49E38DC}" srcId="{8BC16803-2BA0-49A0-A9BB-BBB28AA96E46}" destId="{0BC52287-EA1B-4FAA-9BBC-E16E8AC4643E}" srcOrd="1" destOrd="0" parTransId="{D990CDD1-5DF3-45D1-B376-2AB4C11A15A4}" sibTransId="{7A3D49DD-703F-4214-B9B3-BC017458649A}"/>
    <dgm:cxn modelId="{B7A26ACD-1F60-4A9C-B25C-EE0FB83D93CF}" type="presOf" srcId="{8BC16803-2BA0-49A0-A9BB-BBB28AA96E46}" destId="{37AA9E7D-CEFE-4903-9E5A-0BE306C42050}" srcOrd="0" destOrd="0" presId="urn:microsoft.com/office/officeart/2005/8/layout/vList2"/>
    <dgm:cxn modelId="{AFA624D7-2BBB-4F2D-8A94-0FACBB69E26E}" type="presOf" srcId="{2491D55C-8E60-4FB1-8160-88739F912F16}" destId="{865BEBC4-053E-4455-B716-A1099E459C5C}" srcOrd="0" destOrd="0" presId="urn:microsoft.com/office/officeart/2005/8/layout/vList2"/>
    <dgm:cxn modelId="{D47B12E1-6DE3-45BF-91C9-05F6853BEBDC}" type="presOf" srcId="{B0B46F2A-9106-41FF-8A5F-C62D0DB156E4}" destId="{20BA8123-8F86-43F7-933B-3F1F3066DD94}" srcOrd="0" destOrd="0" presId="urn:microsoft.com/office/officeart/2005/8/layout/vList2"/>
    <dgm:cxn modelId="{B993A8F1-DF91-40F8-8D05-86FC7AE540E7}" srcId="{8BC16803-2BA0-49A0-A9BB-BBB28AA96E46}" destId="{B4AB50AA-15E6-4577-8ABD-10016C2844EB}" srcOrd="3" destOrd="0" parTransId="{F056428F-6876-4466-9CE0-A800073C7705}" sibTransId="{C854A309-BCC6-4D9D-A1E2-51390325F2AE}"/>
    <dgm:cxn modelId="{827724F6-48BA-4A4D-AE89-DBD8EC67C0C0}" type="presOf" srcId="{0BC52287-EA1B-4FAA-9BBC-E16E8AC4643E}" destId="{207CDC36-E318-4473-BB81-144B3AE0693A}" srcOrd="0" destOrd="0" presId="urn:microsoft.com/office/officeart/2005/8/layout/vList2"/>
    <dgm:cxn modelId="{0D2B14E7-AB3A-4D1A-919D-FE1C4787674B}" type="presParOf" srcId="{37AA9E7D-CEFE-4903-9E5A-0BE306C42050}" destId="{40BFBDA9-B4DA-4A38-BBC6-2E6CF1093E8A}" srcOrd="0" destOrd="0" presId="urn:microsoft.com/office/officeart/2005/8/layout/vList2"/>
    <dgm:cxn modelId="{D4FEC218-1702-41A2-96A6-901E31B41178}" type="presParOf" srcId="{37AA9E7D-CEFE-4903-9E5A-0BE306C42050}" destId="{4BD296E8-278A-4A39-B2DA-9C4817007CC9}" srcOrd="1" destOrd="0" presId="urn:microsoft.com/office/officeart/2005/8/layout/vList2"/>
    <dgm:cxn modelId="{53229121-D0B0-4705-ABF6-DC63158D4DC5}" type="presParOf" srcId="{37AA9E7D-CEFE-4903-9E5A-0BE306C42050}" destId="{207CDC36-E318-4473-BB81-144B3AE0693A}" srcOrd="2" destOrd="0" presId="urn:microsoft.com/office/officeart/2005/8/layout/vList2"/>
    <dgm:cxn modelId="{83A64E32-85D5-4D15-8C39-2FC3DEBF1C7D}" type="presParOf" srcId="{37AA9E7D-CEFE-4903-9E5A-0BE306C42050}" destId="{19D41090-AA87-4607-8EB4-B0C7DCE87B31}" srcOrd="3" destOrd="0" presId="urn:microsoft.com/office/officeart/2005/8/layout/vList2"/>
    <dgm:cxn modelId="{9FE67E0A-EB35-440E-A5A6-FEF60283E013}" type="presParOf" srcId="{37AA9E7D-CEFE-4903-9E5A-0BE306C42050}" destId="{64A645E6-7CA6-4AC7-B206-50F308DBD631}" srcOrd="4" destOrd="0" presId="urn:microsoft.com/office/officeart/2005/8/layout/vList2"/>
    <dgm:cxn modelId="{9A83EC0E-522A-45D0-9841-820EA39880CD}" type="presParOf" srcId="{37AA9E7D-CEFE-4903-9E5A-0BE306C42050}" destId="{A4E0C365-9FC4-40FF-8846-8896B3945047}" srcOrd="5" destOrd="0" presId="urn:microsoft.com/office/officeart/2005/8/layout/vList2"/>
    <dgm:cxn modelId="{23B009EF-635C-4265-BD76-9F19F8549F5E}" type="presParOf" srcId="{37AA9E7D-CEFE-4903-9E5A-0BE306C42050}" destId="{A1C7C010-C76A-45BE-914E-ACD232EE1349}" srcOrd="6" destOrd="0" presId="urn:microsoft.com/office/officeart/2005/8/layout/vList2"/>
    <dgm:cxn modelId="{F6DC81F1-9749-4508-9DDD-110A82AA8D65}" type="presParOf" srcId="{37AA9E7D-CEFE-4903-9E5A-0BE306C42050}" destId="{F0D5FC8B-2270-46AF-9DB3-1465F0151F1D}" srcOrd="7" destOrd="0" presId="urn:microsoft.com/office/officeart/2005/8/layout/vList2"/>
    <dgm:cxn modelId="{5150F71D-B5E8-4602-BA5F-7E655B447E2E}" type="presParOf" srcId="{37AA9E7D-CEFE-4903-9E5A-0BE306C42050}" destId="{1CEB2FF9-7D19-411D-B0A7-94FC43432427}" srcOrd="8" destOrd="0" presId="urn:microsoft.com/office/officeart/2005/8/layout/vList2"/>
    <dgm:cxn modelId="{316DBEC2-9C44-4929-880C-EA4EC2B5AB5B}" type="presParOf" srcId="{37AA9E7D-CEFE-4903-9E5A-0BE306C42050}" destId="{AC46EC84-8E69-4F58-8244-3E89B4C19EE1}" srcOrd="9" destOrd="0" presId="urn:microsoft.com/office/officeart/2005/8/layout/vList2"/>
    <dgm:cxn modelId="{245DCCC9-3E88-4451-A056-216A2B565BFE}" type="presParOf" srcId="{37AA9E7D-CEFE-4903-9E5A-0BE306C42050}" destId="{865BEBC4-053E-4455-B716-A1099E459C5C}" srcOrd="10" destOrd="0" presId="urn:microsoft.com/office/officeart/2005/8/layout/vList2"/>
    <dgm:cxn modelId="{0AC78984-0883-405E-AE3A-2112260BCAB3}" type="presParOf" srcId="{37AA9E7D-CEFE-4903-9E5A-0BE306C42050}" destId="{2E9A2AC7-F444-4B29-94B8-831EEF876886}" srcOrd="11" destOrd="0" presId="urn:microsoft.com/office/officeart/2005/8/layout/vList2"/>
    <dgm:cxn modelId="{5A9ED6F7-DE53-45E0-974B-C29F947B71F0}" type="presParOf" srcId="{37AA9E7D-CEFE-4903-9E5A-0BE306C42050}" destId="{2032AF68-B682-4B0B-9AA1-1EFD485F7E48}" srcOrd="12" destOrd="0" presId="urn:microsoft.com/office/officeart/2005/8/layout/vList2"/>
    <dgm:cxn modelId="{4D0993E2-79B2-46CA-A43B-5E53AC5BF279}" type="presParOf" srcId="{37AA9E7D-CEFE-4903-9E5A-0BE306C42050}" destId="{69EB7CDF-6252-459B-9AE1-09CE501BE45E}" srcOrd="13" destOrd="0" presId="urn:microsoft.com/office/officeart/2005/8/layout/vList2"/>
    <dgm:cxn modelId="{C6D1194C-00EB-4CDC-89AA-BB4C009E593D}" type="presParOf" srcId="{37AA9E7D-CEFE-4903-9E5A-0BE306C42050}" destId="{91B8C47D-1A7C-448D-90D0-7641164A5252}" srcOrd="14" destOrd="0" presId="urn:microsoft.com/office/officeart/2005/8/layout/vList2"/>
    <dgm:cxn modelId="{DA38061D-E847-4936-8F18-25564CC7376C}" type="presParOf" srcId="{37AA9E7D-CEFE-4903-9E5A-0BE306C42050}" destId="{6420C35A-58C9-496E-B55F-646655C7AF72}" srcOrd="15" destOrd="0" presId="urn:microsoft.com/office/officeart/2005/8/layout/vList2"/>
    <dgm:cxn modelId="{6D124665-DCC9-4A3E-BE51-067A5A0D08B3}" type="presParOf" srcId="{37AA9E7D-CEFE-4903-9E5A-0BE306C42050}" destId="{20BA8123-8F86-43F7-933B-3F1F3066DD9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FBDA9-B4DA-4A38-BBC6-2E6CF1093E8A}">
      <dsp:nvSpPr>
        <dsp:cNvPr id="0" name=""/>
        <dsp:cNvSpPr/>
      </dsp:nvSpPr>
      <dsp:spPr>
        <a:xfrm>
          <a:off x="0" y="35183"/>
          <a:ext cx="6740553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Project Title: Madrid Daily Weather Analysis</a:t>
          </a:r>
        </a:p>
      </dsp:txBody>
      <dsp:txXfrm>
        <a:off x="17563" y="52746"/>
        <a:ext cx="6705427" cy="324648"/>
      </dsp:txXfrm>
    </dsp:sp>
    <dsp:sp modelId="{207CDC36-E318-4473-BB81-144B3AE0693A}">
      <dsp:nvSpPr>
        <dsp:cNvPr id="0" name=""/>
        <dsp:cNvSpPr/>
      </dsp:nvSpPr>
      <dsp:spPr>
        <a:xfrm>
          <a:off x="0" y="438158"/>
          <a:ext cx="6740553" cy="359774"/>
        </a:xfrm>
        <a:prstGeom prst="roundRect">
          <a:avLst/>
        </a:prstGeom>
        <a:solidFill>
          <a:schemeClr val="accent5">
            <a:hueOff val="601017"/>
            <a:satOff val="-1221"/>
            <a:lumOff val="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Course: Data Science Toolbox – Python Programming</a:t>
          </a:r>
        </a:p>
      </dsp:txBody>
      <dsp:txXfrm>
        <a:off x="17563" y="455721"/>
        <a:ext cx="6705427" cy="324648"/>
      </dsp:txXfrm>
    </dsp:sp>
    <dsp:sp modelId="{64A645E6-7CA6-4AC7-B206-50F308DBD631}">
      <dsp:nvSpPr>
        <dsp:cNvPr id="0" name=""/>
        <dsp:cNvSpPr/>
      </dsp:nvSpPr>
      <dsp:spPr>
        <a:xfrm>
          <a:off x="0" y="841133"/>
          <a:ext cx="6740553" cy="359774"/>
        </a:xfrm>
        <a:prstGeom prst="roundRect">
          <a:avLst/>
        </a:prstGeom>
        <a:solidFill>
          <a:schemeClr val="accent5">
            <a:hueOff val="1202033"/>
            <a:satOff val="-2441"/>
            <a:lumOff val="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Name: P. Hemanth</a:t>
          </a:r>
        </a:p>
      </dsp:txBody>
      <dsp:txXfrm>
        <a:off x="17563" y="858696"/>
        <a:ext cx="6705427" cy="324648"/>
      </dsp:txXfrm>
    </dsp:sp>
    <dsp:sp modelId="{A1C7C010-C76A-45BE-914E-ACD232EE1349}">
      <dsp:nvSpPr>
        <dsp:cNvPr id="0" name=""/>
        <dsp:cNvSpPr/>
      </dsp:nvSpPr>
      <dsp:spPr>
        <a:xfrm>
          <a:off x="0" y="1244108"/>
          <a:ext cx="6740553" cy="359774"/>
        </a:xfrm>
        <a:prstGeom prst="roundRect">
          <a:avLst/>
        </a:prstGeom>
        <a:solidFill>
          <a:schemeClr val="accent5">
            <a:hueOff val="1803050"/>
            <a:satOff val="-3662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Reg. No.: 12304744</a:t>
          </a:r>
        </a:p>
      </dsp:txBody>
      <dsp:txXfrm>
        <a:off x="17563" y="1261671"/>
        <a:ext cx="6705427" cy="324648"/>
      </dsp:txXfrm>
    </dsp:sp>
    <dsp:sp modelId="{1CEB2FF9-7D19-411D-B0A7-94FC43432427}">
      <dsp:nvSpPr>
        <dsp:cNvPr id="0" name=""/>
        <dsp:cNvSpPr/>
      </dsp:nvSpPr>
      <dsp:spPr>
        <a:xfrm>
          <a:off x="0" y="1647083"/>
          <a:ext cx="6740553" cy="359774"/>
        </a:xfrm>
        <a:prstGeom prst="round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Programme &amp; Section: K23GN30</a:t>
          </a:r>
        </a:p>
      </dsp:txBody>
      <dsp:txXfrm>
        <a:off x="17563" y="1664646"/>
        <a:ext cx="6705427" cy="324648"/>
      </dsp:txXfrm>
    </dsp:sp>
    <dsp:sp modelId="{865BEBC4-053E-4455-B716-A1099E459C5C}">
      <dsp:nvSpPr>
        <dsp:cNvPr id="0" name=""/>
        <dsp:cNvSpPr/>
      </dsp:nvSpPr>
      <dsp:spPr>
        <a:xfrm>
          <a:off x="0" y="2050058"/>
          <a:ext cx="6740553" cy="359774"/>
        </a:xfrm>
        <a:prstGeom prst="roundRect">
          <a:avLst/>
        </a:prstGeom>
        <a:solidFill>
          <a:schemeClr val="accent5">
            <a:hueOff val="3005083"/>
            <a:satOff val="-6103"/>
            <a:lumOff val="392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Course Code: CSE375</a:t>
          </a:r>
        </a:p>
      </dsp:txBody>
      <dsp:txXfrm>
        <a:off x="17563" y="2067621"/>
        <a:ext cx="6705427" cy="324648"/>
      </dsp:txXfrm>
    </dsp:sp>
    <dsp:sp modelId="{2032AF68-B682-4B0B-9AA1-1EFD485F7E48}">
      <dsp:nvSpPr>
        <dsp:cNvPr id="0" name=""/>
        <dsp:cNvSpPr/>
      </dsp:nvSpPr>
      <dsp:spPr>
        <a:xfrm>
          <a:off x="0" y="2453033"/>
          <a:ext cx="6740553" cy="359774"/>
        </a:xfrm>
        <a:prstGeom prst="roundRect">
          <a:avLst/>
        </a:prstGeom>
        <a:solidFill>
          <a:schemeClr val="accent5">
            <a:hueOff val="3606099"/>
            <a:satOff val="-7323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Guide: Mrs. Aashima (UID: 28968)</a:t>
          </a:r>
        </a:p>
      </dsp:txBody>
      <dsp:txXfrm>
        <a:off x="17563" y="2470596"/>
        <a:ext cx="6705427" cy="324648"/>
      </dsp:txXfrm>
    </dsp:sp>
    <dsp:sp modelId="{91B8C47D-1A7C-448D-90D0-7641164A5252}">
      <dsp:nvSpPr>
        <dsp:cNvPr id="0" name=""/>
        <dsp:cNvSpPr/>
      </dsp:nvSpPr>
      <dsp:spPr>
        <a:xfrm>
          <a:off x="0" y="2856008"/>
          <a:ext cx="6740553" cy="359774"/>
        </a:xfrm>
        <a:prstGeom prst="roundRect">
          <a:avLst/>
        </a:prstGeom>
        <a:solidFill>
          <a:schemeClr val="accent5">
            <a:hueOff val="4207116"/>
            <a:satOff val="-8544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Lovely Professional University</a:t>
          </a:r>
        </a:p>
      </dsp:txBody>
      <dsp:txXfrm>
        <a:off x="17563" y="2873571"/>
        <a:ext cx="6705427" cy="324648"/>
      </dsp:txXfrm>
    </dsp:sp>
    <dsp:sp modelId="{20BA8123-8F86-43F7-933B-3F1F3066DD94}">
      <dsp:nvSpPr>
        <dsp:cNvPr id="0" name=""/>
        <dsp:cNvSpPr/>
      </dsp:nvSpPr>
      <dsp:spPr>
        <a:xfrm>
          <a:off x="0" y="3258983"/>
          <a:ext cx="6740553" cy="359774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Semester: Jan - April 2025</a:t>
          </a:r>
        </a:p>
      </dsp:txBody>
      <dsp:txXfrm>
        <a:off x="17563" y="3276546"/>
        <a:ext cx="6705427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2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9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3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4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9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analytics.io/data-playground?order=date_added%2Cdesc&amp;page=2&amp;pageSize=5&amp;search=m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Thermometer outdoors">
            <a:extLst>
              <a:ext uri="{FF2B5EF4-FFF2-40B4-BE49-F238E27FC236}">
                <a16:creationId xmlns:a16="http://schemas.microsoft.com/office/drawing/2014/main" id="{7304398A-B766-AEFE-E4D9-A4EEDE79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5645712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505137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6D536-4279-BF98-E323-1C8347BB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3889218"/>
            <a:ext cx="4108824" cy="10320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EFFFF"/>
                </a:solidFill>
              </a:rPr>
              <a:t>Madrid Daily Weather Analysis</a:t>
            </a:r>
          </a:p>
        </p:txBody>
      </p:sp>
    </p:spTree>
    <p:extLst>
      <p:ext uri="{BB962C8B-B14F-4D97-AF65-F5344CB8AC3E}">
        <p14:creationId xmlns:p14="http://schemas.microsoft.com/office/powerpoint/2010/main" val="221105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Monthly Average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Monthly temperature averages calculated</a:t>
            </a:r>
          </a:p>
          <a:p>
            <a:pPr>
              <a:lnSpc>
                <a:spcPct val="90000"/>
              </a:lnSpc>
            </a:pPr>
            <a:r>
              <a:rPr lang="en-US" sz="1100"/>
              <a:t>Used </a:t>
            </a:r>
            <a:r>
              <a:rPr lang="en-US" sz="1100" err="1"/>
              <a:t>groupby</a:t>
            </a:r>
            <a:r>
              <a:rPr lang="en-US" sz="1100"/>
              <a:t>() and bar chart</a:t>
            </a:r>
          </a:p>
          <a:p>
            <a:pPr>
              <a:lnSpc>
                <a:spcPct val="90000"/>
              </a:lnSpc>
            </a:pPr>
            <a:r>
              <a:rPr lang="en-US" sz="1100"/>
              <a:t>Clear seasonal cycle observed</a:t>
            </a:r>
          </a:p>
          <a:p>
            <a:pPr>
              <a:lnSpc>
                <a:spcPct val="90000"/>
              </a:lnSpc>
            </a:pPr>
            <a:r>
              <a:rPr lang="en-US" sz="1100"/>
              <a:t>Rise from Jan to July, then decline</a:t>
            </a:r>
          </a:p>
          <a:p>
            <a:pPr>
              <a:lnSpc>
                <a:spcPct val="90000"/>
              </a:lnSpc>
            </a:pPr>
            <a:r>
              <a:rPr lang="en-US" sz="1100"/>
              <a:t>Matches Mediterranean weather</a:t>
            </a:r>
          </a:p>
          <a:p>
            <a:pPr>
              <a:lnSpc>
                <a:spcPct val="90000"/>
              </a:lnSpc>
            </a:pPr>
            <a:r>
              <a:rPr lang="en-US" sz="1100"/>
              <a:t>High in summer, low in winter</a:t>
            </a:r>
          </a:p>
          <a:p>
            <a:pPr>
              <a:lnSpc>
                <a:spcPct val="90000"/>
              </a:lnSpc>
            </a:pPr>
            <a:r>
              <a:rPr lang="en-US" sz="1100"/>
              <a:t>Supports planning decisions</a:t>
            </a:r>
          </a:p>
          <a:p>
            <a:pPr>
              <a:lnSpc>
                <a:spcPct val="90000"/>
              </a:lnSpc>
            </a:pPr>
            <a:r>
              <a:rPr lang="en-US" sz="1100"/>
              <a:t>Useful in forecasting</a:t>
            </a:r>
          </a:p>
          <a:p>
            <a:pPr>
              <a:lnSpc>
                <a:spcPct val="90000"/>
              </a:lnSpc>
            </a:pPr>
            <a:r>
              <a:rPr lang="en-US" sz="1100"/>
              <a:t>Bar chart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02E18-AFB3-C560-D22B-60097AB3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77924"/>
            <a:ext cx="4920640" cy="2777084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en-IN" sz="3300"/>
              <a:t>Scatter Plot – Min vs Max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/>
              <a:t>Scatter of Min vs Max Temp</a:t>
            </a:r>
          </a:p>
          <a:p>
            <a:pPr>
              <a:lnSpc>
                <a:spcPct val="90000"/>
              </a:lnSpc>
            </a:pPr>
            <a:r>
              <a:rPr lang="en-IN" sz="1400"/>
              <a:t>Strong linear relationship</a:t>
            </a:r>
          </a:p>
          <a:p>
            <a:pPr>
              <a:lnSpc>
                <a:spcPct val="90000"/>
              </a:lnSpc>
            </a:pPr>
            <a:r>
              <a:rPr lang="en-IN" sz="1400"/>
              <a:t>Parallel trendlines seen</a:t>
            </a:r>
          </a:p>
          <a:p>
            <a:pPr>
              <a:lnSpc>
                <a:spcPct val="90000"/>
              </a:lnSpc>
            </a:pPr>
            <a:r>
              <a:rPr lang="en-IN" sz="1400"/>
              <a:t>Constant temp difference</a:t>
            </a:r>
          </a:p>
          <a:p>
            <a:pPr>
              <a:lnSpc>
                <a:spcPct val="90000"/>
              </a:lnSpc>
            </a:pPr>
            <a:r>
              <a:rPr lang="en-IN" sz="1400"/>
              <a:t>Helps detect anomalies</a:t>
            </a:r>
          </a:p>
          <a:p>
            <a:pPr>
              <a:lnSpc>
                <a:spcPct val="90000"/>
              </a:lnSpc>
            </a:pPr>
            <a:r>
              <a:rPr lang="en-IN" sz="1400"/>
              <a:t>Outliers may signal events</a:t>
            </a:r>
          </a:p>
          <a:p>
            <a:pPr>
              <a:lnSpc>
                <a:spcPct val="90000"/>
              </a:lnSpc>
            </a:pPr>
            <a:r>
              <a:rPr lang="en-IN" sz="1400"/>
              <a:t>Used </a:t>
            </a:r>
            <a:r>
              <a:rPr lang="en-IN" sz="1400" err="1"/>
              <a:t>matplotlib.scatter</a:t>
            </a:r>
            <a:r>
              <a:rPr lang="en-IN" sz="1400"/>
              <a:t>()</a:t>
            </a:r>
          </a:p>
          <a:p>
            <a:pPr>
              <a:lnSpc>
                <a:spcPct val="90000"/>
              </a:lnSpc>
            </a:pPr>
            <a:r>
              <a:rPr lang="en-IN" sz="1400"/>
              <a:t>Paired data effectively</a:t>
            </a:r>
          </a:p>
          <a:p>
            <a:pPr>
              <a:lnSpc>
                <a:spcPct val="90000"/>
              </a:lnSpc>
            </a:pPr>
            <a:r>
              <a:rPr lang="en-IN" sz="1400"/>
              <a:t>Predictive modeling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3B45C-4BC6-76DE-A1C2-E117F68E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13" y="640080"/>
            <a:ext cx="4963870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4930902" cy="1259894"/>
          </a:xfrm>
        </p:spPr>
        <p:txBody>
          <a:bodyPr>
            <a:normAutofit/>
          </a:bodyPr>
          <a:lstStyle/>
          <a:p>
            <a:r>
              <a:rPr lang="en-IN"/>
              <a:t>Pairwise Temperature Comparison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9" y="2133600"/>
            <a:ext cx="4438056" cy="375925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Used seaborn.pairplot() for temperature columns</a:t>
            </a:r>
          </a:p>
          <a:p>
            <a:pPr>
              <a:lnSpc>
                <a:spcPct val="90000"/>
              </a:lnSpc>
            </a:pPr>
            <a:r>
              <a:rPr lang="en-US" sz="1700"/>
              <a:t>Compared Min, Max, and Mean temperatures</a:t>
            </a:r>
          </a:p>
          <a:p>
            <a:pPr>
              <a:lnSpc>
                <a:spcPct val="90000"/>
              </a:lnSpc>
            </a:pPr>
            <a:r>
              <a:rPr lang="en-US" sz="1700"/>
              <a:t>Checked for linearity and clusters</a:t>
            </a:r>
          </a:p>
          <a:p>
            <a:pPr>
              <a:lnSpc>
                <a:spcPct val="90000"/>
              </a:lnSpc>
            </a:pPr>
            <a:r>
              <a:rPr lang="en-US" sz="1700"/>
              <a:t>Plots showed strong alignment</a:t>
            </a:r>
          </a:p>
          <a:p>
            <a:pPr>
              <a:lnSpc>
                <a:spcPct val="90000"/>
              </a:lnSpc>
            </a:pPr>
            <a:r>
              <a:rPr lang="en-US" sz="1700"/>
              <a:t>Confirmed previous correlation findings</a:t>
            </a:r>
          </a:p>
          <a:p>
            <a:pPr>
              <a:lnSpc>
                <a:spcPct val="90000"/>
              </a:lnSpc>
            </a:pPr>
            <a:r>
              <a:rPr lang="en-US" sz="1700"/>
              <a:t>No major outliers detected</a:t>
            </a:r>
          </a:p>
          <a:p>
            <a:pPr>
              <a:lnSpc>
                <a:spcPct val="90000"/>
              </a:lnSpc>
            </a:pPr>
            <a:r>
              <a:rPr lang="en-US" sz="1700"/>
              <a:t>Validated consistency in data</a:t>
            </a:r>
          </a:p>
          <a:p>
            <a:pPr>
              <a:lnSpc>
                <a:spcPct val="90000"/>
              </a:lnSpc>
            </a:pPr>
            <a:r>
              <a:rPr lang="en-US" sz="1700"/>
              <a:t>Visual stats supported numerical ones</a:t>
            </a:r>
          </a:p>
          <a:p>
            <a:pPr>
              <a:lnSpc>
                <a:spcPct val="90000"/>
              </a:lnSpc>
            </a:pPr>
            <a:r>
              <a:rPr lang="en-US" sz="1700"/>
              <a:t>Very informative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1590-EB8F-D3F6-A41E-FCB71D77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68" y="2313904"/>
            <a:ext cx="3594592" cy="3102432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r>
              <a:rPr lang="en-IN"/>
              <a:t>Monthly Record Distribution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384198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Pie chart of data entry distribution by month</a:t>
            </a:r>
          </a:p>
          <a:p>
            <a:pPr>
              <a:lnSpc>
                <a:spcPct val="90000"/>
              </a:lnSpc>
            </a:pPr>
            <a:r>
              <a:rPr lang="en-US" sz="1500"/>
              <a:t>Counted entries using </a:t>
            </a:r>
            <a:r>
              <a:rPr lang="en-US" sz="1500" err="1"/>
              <a:t>value_counts</a:t>
            </a:r>
            <a:r>
              <a:rPr lang="en-US" sz="1500"/>
              <a:t>()</a:t>
            </a:r>
          </a:p>
          <a:p>
            <a:pPr>
              <a:lnSpc>
                <a:spcPct val="90000"/>
              </a:lnSpc>
            </a:pPr>
            <a:r>
              <a:rPr lang="en-US" sz="1500"/>
              <a:t>Almost equal entries for all months</a:t>
            </a:r>
          </a:p>
          <a:p>
            <a:pPr>
              <a:lnSpc>
                <a:spcPct val="90000"/>
              </a:lnSpc>
            </a:pPr>
            <a:r>
              <a:rPr lang="en-US" sz="1500"/>
              <a:t>Ensures uniform data quality</a:t>
            </a:r>
          </a:p>
          <a:p>
            <a:pPr>
              <a:lnSpc>
                <a:spcPct val="90000"/>
              </a:lnSpc>
            </a:pPr>
            <a:r>
              <a:rPr lang="en-US" sz="1500"/>
              <a:t>Validates temporal completeness</a:t>
            </a:r>
          </a:p>
          <a:p>
            <a:pPr>
              <a:lnSpc>
                <a:spcPct val="90000"/>
              </a:lnSpc>
            </a:pPr>
            <a:r>
              <a:rPr lang="en-US" sz="1500"/>
              <a:t>Used matplotlib pie chart</a:t>
            </a:r>
          </a:p>
          <a:p>
            <a:pPr>
              <a:lnSpc>
                <a:spcPct val="90000"/>
              </a:lnSpc>
            </a:pPr>
            <a:r>
              <a:rPr lang="en-US" sz="1500"/>
              <a:t>Month labels Jan to Dec</a:t>
            </a:r>
          </a:p>
          <a:p>
            <a:pPr>
              <a:lnSpc>
                <a:spcPct val="90000"/>
              </a:lnSpc>
            </a:pPr>
            <a:r>
              <a:rPr lang="en-US" sz="1500"/>
              <a:t>Reliable representation confirmed</a:t>
            </a:r>
          </a:p>
          <a:p>
            <a:pPr>
              <a:lnSpc>
                <a:spcPct val="90000"/>
              </a:lnSpc>
            </a:pPr>
            <a:r>
              <a:rPr lang="en-US" sz="1500"/>
              <a:t>Supports seasonal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54AC3-FECF-743E-A0C7-65CF35E5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7" y="1139438"/>
            <a:ext cx="4088720" cy="4259083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24" y="624109"/>
            <a:ext cx="1865376" cy="5614951"/>
          </a:xfrm>
        </p:spPr>
        <p:txBody>
          <a:bodyPr>
            <a:normAutofit/>
          </a:bodyPr>
          <a:lstStyle/>
          <a:p>
            <a:r>
              <a:rPr lang="en-IN" sz="280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012" y="624110"/>
            <a:ext cx="5103447" cy="34849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Plotted Mean Temp over time</a:t>
            </a:r>
            <a:endParaRPr lang="en-IN"/>
          </a:p>
          <a:p>
            <a:pPr>
              <a:lnSpc>
                <a:spcPct val="90000"/>
              </a:lnSpc>
            </a:pPr>
            <a:r>
              <a:rPr lang="en-IN"/>
              <a:t>Seasonal cycles observed yearly</a:t>
            </a:r>
          </a:p>
          <a:p>
            <a:pPr>
              <a:lnSpc>
                <a:spcPct val="90000"/>
              </a:lnSpc>
            </a:pPr>
            <a:r>
              <a:rPr lang="en-US"/>
              <a:t>Rise and fall in each year</a:t>
            </a:r>
            <a:endParaRPr lang="en-IN"/>
          </a:p>
          <a:p>
            <a:pPr>
              <a:lnSpc>
                <a:spcPct val="90000"/>
              </a:lnSpc>
            </a:pPr>
            <a:r>
              <a:rPr lang="en-IN"/>
              <a:t>Minor year-to-year differences</a:t>
            </a:r>
          </a:p>
          <a:p>
            <a:pPr>
              <a:lnSpc>
                <a:spcPct val="90000"/>
              </a:lnSpc>
            </a:pPr>
            <a:r>
              <a:rPr lang="en-IN"/>
              <a:t>Analyzed long-term climate change</a:t>
            </a:r>
          </a:p>
          <a:p>
            <a:pPr>
              <a:lnSpc>
                <a:spcPct val="90000"/>
              </a:lnSpc>
            </a:pPr>
            <a:r>
              <a:rPr lang="en-US"/>
              <a:t>Line plot used for trend clarity</a:t>
            </a:r>
            <a:endParaRPr lang="en-IN"/>
          </a:p>
          <a:p>
            <a:pPr>
              <a:lnSpc>
                <a:spcPct val="90000"/>
              </a:lnSpc>
            </a:pPr>
            <a:r>
              <a:rPr lang="en-IN"/>
              <a:t>Seasonal patterns confirmed</a:t>
            </a:r>
          </a:p>
          <a:p>
            <a:pPr>
              <a:lnSpc>
                <a:spcPct val="90000"/>
              </a:lnSpc>
            </a:pPr>
            <a:r>
              <a:rPr lang="en-IN"/>
              <a:t>Insights into climate consistency</a:t>
            </a:r>
          </a:p>
          <a:p>
            <a:pPr>
              <a:lnSpc>
                <a:spcPct val="90000"/>
              </a:lnSpc>
            </a:pPr>
            <a:r>
              <a:rPr lang="en-US"/>
              <a:t>Good base for anomaly detection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C9FC2-B9C9-20C7-7EBA-94AD9CA7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109014"/>
            <a:ext cx="5602986" cy="2461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Predictive Modeling – Linear Regression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384198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Predicted Mean Temp from Min and Max</a:t>
            </a:r>
          </a:p>
          <a:p>
            <a:pPr>
              <a:lnSpc>
                <a:spcPct val="90000"/>
              </a:lnSpc>
            </a:pPr>
            <a:r>
              <a:rPr lang="en-US" sz="1400"/>
              <a:t>Manual regression (no </a:t>
            </a:r>
            <a:r>
              <a:rPr lang="en-US" sz="1400" err="1"/>
              <a:t>sklearn</a:t>
            </a:r>
            <a:r>
              <a:rPr lang="en-US" sz="1400"/>
              <a:t> used)</a:t>
            </a:r>
          </a:p>
          <a:p>
            <a:pPr>
              <a:lnSpc>
                <a:spcPct val="90000"/>
              </a:lnSpc>
            </a:pPr>
            <a:r>
              <a:rPr lang="en-US" sz="1400"/>
              <a:t>Applied normal equation for model</a:t>
            </a:r>
          </a:p>
          <a:p>
            <a:pPr>
              <a:lnSpc>
                <a:spcPct val="90000"/>
              </a:lnSpc>
            </a:pPr>
            <a:r>
              <a:rPr lang="en-US" sz="1400"/>
              <a:t>Calculated Mean Squared Error (MSE)</a:t>
            </a:r>
          </a:p>
          <a:p>
            <a:pPr>
              <a:lnSpc>
                <a:spcPct val="90000"/>
              </a:lnSpc>
            </a:pPr>
            <a:r>
              <a:rPr lang="en-US" sz="1400"/>
              <a:t>Low MSE = good prediction accuracy</a:t>
            </a:r>
          </a:p>
          <a:p>
            <a:pPr>
              <a:lnSpc>
                <a:spcPct val="90000"/>
              </a:lnSpc>
            </a:pPr>
            <a:r>
              <a:rPr lang="en-US" sz="1400"/>
              <a:t>Prediction matched actual values closely</a:t>
            </a:r>
          </a:p>
          <a:p>
            <a:pPr>
              <a:lnSpc>
                <a:spcPct val="90000"/>
              </a:lnSpc>
            </a:pPr>
            <a:r>
              <a:rPr lang="en-US" sz="1400"/>
              <a:t>2 input features used in model</a:t>
            </a:r>
          </a:p>
          <a:p>
            <a:pPr>
              <a:lnSpc>
                <a:spcPct val="90000"/>
              </a:lnSpc>
            </a:pPr>
            <a:r>
              <a:rPr lang="en-US" sz="1400"/>
              <a:t>Plotted actual vs predicted results</a:t>
            </a:r>
          </a:p>
          <a:p>
            <a:pPr>
              <a:lnSpc>
                <a:spcPct val="90000"/>
              </a:lnSpc>
            </a:pPr>
            <a:r>
              <a:rPr lang="en-US" sz="1400"/>
              <a:t>Simple and effective model built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2D740-FD3A-9C00-251F-4BD9B61F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7" y="1905000"/>
            <a:ext cx="4363396" cy="3335867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32B10-B0C7-169F-50A3-D8637DAE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631" r="27634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r>
              <a:rPr lang="en-US" sz="1700"/>
              <a:t>Completed full weather data analysis</a:t>
            </a:r>
          </a:p>
          <a:p>
            <a:r>
              <a:rPr lang="en-US" sz="1700"/>
              <a:t>Used Python libraries for EDA and modeling</a:t>
            </a:r>
          </a:p>
          <a:p>
            <a:r>
              <a:rPr lang="en-US" sz="1700"/>
              <a:t>Identified seasonal temperature patterns</a:t>
            </a:r>
          </a:p>
          <a:p>
            <a:r>
              <a:rPr lang="en-US" sz="1700"/>
              <a:t>High correlation among temperature measures</a:t>
            </a:r>
          </a:p>
          <a:p>
            <a:r>
              <a:rPr lang="en-US" sz="1700"/>
              <a:t>Created accurate predictive model</a:t>
            </a:r>
          </a:p>
          <a:p>
            <a:r>
              <a:rPr lang="en-US" sz="1700"/>
              <a:t>Demonstrated real-world data science use</a:t>
            </a:r>
          </a:p>
          <a:p>
            <a:r>
              <a:rPr lang="en-US" sz="1700"/>
              <a:t>Cleaned, visualized, and interpreted data</a:t>
            </a:r>
          </a:p>
          <a:p>
            <a:r>
              <a:rPr lang="en-US" sz="1700"/>
              <a:t>Strong outcomes from basic tools</a:t>
            </a:r>
          </a:p>
          <a:p>
            <a:r>
              <a:rPr lang="en-US" sz="1700"/>
              <a:t>Project objectives successfully met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light in the forest">
            <a:extLst>
              <a:ext uri="{FF2B5EF4-FFF2-40B4-BE49-F238E27FC236}">
                <a16:creationId xmlns:a16="http://schemas.microsoft.com/office/drawing/2014/main" id="{8B2AC200-83F3-58FD-70D9-C08FAB76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03" r="25640" b="-1"/>
          <a:stretch/>
        </p:blipFill>
        <p:spPr>
          <a:xfrm>
            <a:off x="3364167" y="10"/>
            <a:ext cx="5779833" cy="6857990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6127684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3" y="624110"/>
            <a:ext cx="3467967" cy="1280890"/>
          </a:xfrm>
        </p:spPr>
        <p:txBody>
          <a:bodyPr>
            <a:normAutofit/>
          </a:bodyPr>
          <a:lstStyle/>
          <a:p>
            <a:r>
              <a:t>Future 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59" y="2133600"/>
            <a:ext cx="3469411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Use ML models like SVR, Random Forest</a:t>
            </a:r>
          </a:p>
          <a:p>
            <a:pPr>
              <a:lnSpc>
                <a:spcPct val="90000"/>
              </a:lnSpc>
            </a:pPr>
            <a:r>
              <a:rPr lang="en-US" sz="1300"/>
              <a:t>Add humidity, wind, rainfall features</a:t>
            </a:r>
          </a:p>
          <a:p>
            <a:pPr>
              <a:lnSpc>
                <a:spcPct val="90000"/>
              </a:lnSpc>
            </a:pPr>
            <a:r>
              <a:rPr lang="en-US" sz="1300"/>
              <a:t>Create web dashboard for live updates</a:t>
            </a:r>
          </a:p>
          <a:p>
            <a:pPr>
              <a:lnSpc>
                <a:spcPct val="90000"/>
              </a:lnSpc>
            </a:pPr>
            <a:r>
              <a:rPr lang="en-US" sz="1300"/>
              <a:t>Detect anomalies and climate changes</a:t>
            </a:r>
          </a:p>
          <a:p>
            <a:pPr>
              <a:lnSpc>
                <a:spcPct val="90000"/>
              </a:lnSpc>
            </a:pPr>
            <a:r>
              <a:rPr lang="en-US" sz="1300"/>
              <a:t>Analyze larger or global datasets</a:t>
            </a:r>
          </a:p>
          <a:p>
            <a:pPr>
              <a:lnSpc>
                <a:spcPct val="90000"/>
              </a:lnSpc>
            </a:pPr>
            <a:r>
              <a:rPr lang="en-US" sz="1300"/>
              <a:t>Connect with real-time weather APIs</a:t>
            </a:r>
          </a:p>
          <a:p>
            <a:pPr>
              <a:lnSpc>
                <a:spcPct val="90000"/>
              </a:lnSpc>
            </a:pPr>
            <a:r>
              <a:rPr lang="en-US" sz="1300"/>
              <a:t>Enhance automation of analysis</a:t>
            </a:r>
          </a:p>
          <a:p>
            <a:pPr>
              <a:lnSpc>
                <a:spcPct val="90000"/>
              </a:lnSpc>
            </a:pPr>
            <a:r>
              <a:rPr lang="en-US" sz="1300"/>
              <a:t>Use AI for deeper insights</a:t>
            </a:r>
          </a:p>
          <a:p>
            <a:pPr>
              <a:lnSpc>
                <a:spcPct val="90000"/>
              </a:lnSpc>
            </a:pPr>
            <a:r>
              <a:rPr lang="en-US" sz="1300"/>
              <a:t>Support decision-making tools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Colored organizers on shelves">
            <a:extLst>
              <a:ext uri="{FF2B5EF4-FFF2-40B4-BE49-F238E27FC236}">
                <a16:creationId xmlns:a16="http://schemas.microsoft.com/office/drawing/2014/main" id="{D64F6CEE-467D-9319-F90E-FC9261B6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28" r="49789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Pandas Documentation</a:t>
            </a:r>
          </a:p>
          <a:p>
            <a:r>
              <a:rPr dirty="0"/>
              <a:t>Matplotlib Official Docs</a:t>
            </a:r>
          </a:p>
          <a:p>
            <a:r>
              <a:rPr dirty="0"/>
              <a:t>Seaborn Library Guide</a:t>
            </a:r>
          </a:p>
          <a:p>
            <a:r>
              <a:rPr dirty="0"/>
              <a:t>NumPy Documentation</a:t>
            </a:r>
          </a:p>
          <a:p>
            <a:r>
              <a:rPr dirty="0"/>
              <a:t>Python Official Docs</a:t>
            </a:r>
          </a:p>
          <a:p>
            <a:r>
              <a:rPr dirty="0" err="1"/>
              <a:t>RealPython</a:t>
            </a:r>
            <a:r>
              <a:rPr dirty="0"/>
              <a:t> Tutorials</a:t>
            </a:r>
          </a:p>
          <a:p>
            <a:r>
              <a:rPr dirty="0"/>
              <a:t>Stack Overflow (code support)</a:t>
            </a:r>
          </a:p>
          <a:p>
            <a:r>
              <a:rPr dirty="0"/>
              <a:t>LPU </a:t>
            </a:r>
            <a:r>
              <a:rPr lang="en-IN"/>
              <a:t>INT</a:t>
            </a:r>
            <a:r>
              <a:t>375 </a:t>
            </a:r>
            <a:r>
              <a:rPr dirty="0"/>
              <a:t>Course Material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ECBD-822A-A054-17B0-C6C97BDE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2907891"/>
            <a:ext cx="6600451" cy="2262781"/>
          </a:xfrm>
        </p:spPr>
        <p:txBody>
          <a:bodyPr/>
          <a:lstStyle/>
          <a:p>
            <a:r>
              <a:rPr lang="en-IN" sz="6600" b="1" dirty="0"/>
              <a:t>Thank</a:t>
            </a:r>
            <a:r>
              <a:rPr lang="en-IN" b="1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83152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rPr lang="en-IN"/>
              <a:t>Madrid Daily Weather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A74350-95E3-7067-D604-649952828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838634"/>
              </p:ext>
            </p:extLst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42" name="Picture 41" descr="Graph">
            <a:extLst>
              <a:ext uri="{FF2B5EF4-FFF2-40B4-BE49-F238E27FC236}">
                <a16:creationId xmlns:a16="http://schemas.microsoft.com/office/drawing/2014/main" id="{A30B58E9-E5FE-A346-000F-4A3A6C23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70" r="46335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/>
              <a:t>Data analysis helps extract insights from raw data</a:t>
            </a:r>
          </a:p>
          <a:p>
            <a:pPr>
              <a:lnSpc>
                <a:spcPct val="90000"/>
              </a:lnSpc>
            </a:pPr>
            <a:r>
              <a:rPr lang="en-IN" sz="1500"/>
              <a:t>We analyzed Madrid’s weather from 1997–2015</a:t>
            </a:r>
          </a:p>
          <a:p>
            <a:pPr>
              <a:lnSpc>
                <a:spcPct val="90000"/>
              </a:lnSpc>
            </a:pPr>
            <a:r>
              <a:rPr lang="en-IN" sz="1500"/>
              <a:t>Used Python for EDA, statistics, visualization, modeling</a:t>
            </a:r>
          </a:p>
          <a:p>
            <a:pPr>
              <a:lnSpc>
                <a:spcPct val="90000"/>
              </a:lnSpc>
            </a:pPr>
            <a:r>
              <a:rPr lang="en-IN" sz="1500"/>
              <a:t>Focus on temperature patterns and predictions</a:t>
            </a:r>
          </a:p>
          <a:p>
            <a:pPr>
              <a:lnSpc>
                <a:spcPct val="90000"/>
              </a:lnSpc>
            </a:pPr>
            <a:r>
              <a:rPr lang="en-IN" sz="1500"/>
              <a:t>Tools: pandas, NumPy, matplotlib, seaborn</a:t>
            </a:r>
          </a:p>
          <a:p>
            <a:pPr>
              <a:lnSpc>
                <a:spcPct val="90000"/>
              </a:lnSpc>
            </a:pPr>
            <a:r>
              <a:rPr lang="en-IN" sz="1500"/>
              <a:t>Applied data cleaning and transformation</a:t>
            </a:r>
          </a:p>
          <a:p>
            <a:pPr>
              <a:lnSpc>
                <a:spcPct val="90000"/>
              </a:lnSpc>
            </a:pPr>
            <a:r>
              <a:rPr lang="en-IN" sz="1500"/>
              <a:t>Built understanding of seasonal changes</a:t>
            </a:r>
          </a:p>
          <a:p>
            <a:pPr>
              <a:lnSpc>
                <a:spcPct val="90000"/>
              </a:lnSpc>
            </a:pPr>
            <a:r>
              <a:rPr lang="en-IN" sz="1500"/>
              <a:t>Presented trends using plots</a:t>
            </a:r>
          </a:p>
          <a:p>
            <a:pPr>
              <a:lnSpc>
                <a:spcPct val="90000"/>
              </a:lnSpc>
            </a:pPr>
            <a:r>
              <a:rPr lang="en-IN" sz="1500"/>
              <a:t>Used regression to predict mean temperatures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94DBC41-E17C-2763-B234-D87D05E2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83" r="30360" b="-1"/>
          <a:stretch/>
        </p:blipFill>
        <p:spPr>
          <a:xfrm>
            <a:off x="3364167" y="10"/>
            <a:ext cx="5779833" cy="6857990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6127684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3" y="624110"/>
            <a:ext cx="3467967" cy="1280890"/>
          </a:xfrm>
        </p:spPr>
        <p:txBody>
          <a:bodyPr>
            <a:normAutofit/>
          </a:bodyPr>
          <a:lstStyle/>
          <a:p>
            <a:r>
              <a:t>What is EDA?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59" y="2133600"/>
            <a:ext cx="3469411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300"/>
              <a:t>EDA = Exploratory Data Analysis</a:t>
            </a:r>
          </a:p>
          <a:p>
            <a:pPr>
              <a:lnSpc>
                <a:spcPct val="90000"/>
              </a:lnSpc>
            </a:pPr>
            <a:r>
              <a:rPr lang="en-IN" sz="1300"/>
              <a:t>Summarizes dataset characteristics using visuals/statistics</a:t>
            </a:r>
          </a:p>
          <a:p>
            <a:pPr>
              <a:lnSpc>
                <a:spcPct val="90000"/>
              </a:lnSpc>
            </a:pPr>
            <a:r>
              <a:rPr lang="en-IN" sz="1300"/>
              <a:t>Detects anomalies, outliers, and data issues</a:t>
            </a:r>
          </a:p>
          <a:p>
            <a:pPr>
              <a:lnSpc>
                <a:spcPct val="90000"/>
              </a:lnSpc>
            </a:pPr>
            <a:r>
              <a:rPr lang="en-IN" sz="1300"/>
              <a:t>Helps understand patterns before modeling</a:t>
            </a:r>
          </a:p>
          <a:p>
            <a:pPr>
              <a:lnSpc>
                <a:spcPct val="90000"/>
              </a:lnSpc>
            </a:pPr>
            <a:r>
              <a:rPr lang="en-IN" sz="1300"/>
              <a:t>Visual tools: boxplot, heatmap, scatter, bar chart</a:t>
            </a:r>
          </a:p>
          <a:p>
            <a:pPr>
              <a:lnSpc>
                <a:spcPct val="90000"/>
              </a:lnSpc>
            </a:pPr>
            <a:r>
              <a:rPr lang="en-IN" sz="1300"/>
              <a:t>Guides decisions on feature engineering</a:t>
            </a:r>
          </a:p>
          <a:p>
            <a:pPr>
              <a:lnSpc>
                <a:spcPct val="90000"/>
              </a:lnSpc>
            </a:pPr>
            <a:r>
              <a:rPr lang="en-IN" sz="1300"/>
              <a:t>Supports hypothesis formation</a:t>
            </a:r>
          </a:p>
          <a:p>
            <a:pPr>
              <a:lnSpc>
                <a:spcPct val="90000"/>
              </a:lnSpc>
            </a:pPr>
            <a:r>
              <a:rPr lang="en-IN" sz="1300"/>
              <a:t>Ensures meaningful analysis</a:t>
            </a:r>
          </a:p>
          <a:p>
            <a:pPr>
              <a:lnSpc>
                <a:spcPct val="90000"/>
              </a:lnSpc>
            </a:pPr>
            <a:r>
              <a:rPr lang="en-IN" sz="1300"/>
              <a:t>Makes data analysis more insightful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16" y="1059872"/>
            <a:ext cx="2259162" cy="4851349"/>
          </a:xfrm>
        </p:spPr>
        <p:txBody>
          <a:bodyPr>
            <a:normAutofit/>
          </a:bodyPr>
          <a:lstStyle/>
          <a:p>
            <a:r>
              <a:rPr lang="en-IN"/>
              <a:t>Source of Dataset</a:t>
            </a: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1149203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276" y="1059872"/>
            <a:ext cx="4668183" cy="48513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dirty="0"/>
          </a:p>
          <a:p>
            <a:pPr>
              <a:lnSpc>
                <a:spcPct val="90000"/>
              </a:lnSpc>
            </a:pPr>
            <a:r>
              <a:rPr lang="en-IN" dirty="0"/>
              <a:t>Format: CSV file</a:t>
            </a:r>
          </a:p>
          <a:p>
            <a:pPr>
              <a:lnSpc>
                <a:spcPct val="90000"/>
              </a:lnSpc>
            </a:pPr>
            <a:r>
              <a:rPr lang="en-IN" dirty="0"/>
              <a:t>Covers 19 years of daily records</a:t>
            </a:r>
          </a:p>
          <a:p>
            <a:pPr>
              <a:lnSpc>
                <a:spcPct val="90000"/>
              </a:lnSpc>
            </a:pPr>
            <a:r>
              <a:rPr lang="en-IN" dirty="0"/>
              <a:t>Key columns: Date, Min/Max/Mean Temperature</a:t>
            </a:r>
          </a:p>
          <a:p>
            <a:pPr>
              <a:lnSpc>
                <a:spcPct val="90000"/>
              </a:lnSpc>
            </a:pPr>
            <a:r>
              <a:rPr lang="en-IN" dirty="0"/>
              <a:t>Includes other weather metrics</a:t>
            </a:r>
          </a:p>
          <a:p>
            <a:pPr>
              <a:lnSpc>
                <a:spcPct val="90000"/>
              </a:lnSpc>
            </a:pPr>
            <a:r>
              <a:rPr lang="en-IN" dirty="0"/>
              <a:t>Source: </a:t>
            </a:r>
            <a:r>
              <a:rPr lang="en-IN" dirty="0">
                <a:hlinkClick r:id="rId2"/>
              </a:rPr>
              <a:t>https://mavenanalytics.io/data-playground?order=date_added%2Cdesc&amp;page=2&amp;pageSize=5&amp;search=ma</a:t>
            </a:r>
            <a:endParaRPr lang="en-IN" dirty="0"/>
          </a:p>
          <a:p>
            <a:pPr>
              <a:lnSpc>
                <a:spcPct val="90000"/>
              </a:lnSpc>
            </a:pPr>
            <a:r>
              <a:rPr lang="en-IN" dirty="0"/>
              <a:t>Data range: Jan 1, 1997 – Dec 31, 2015</a:t>
            </a:r>
          </a:p>
          <a:p>
            <a:pPr>
              <a:lnSpc>
                <a:spcPct val="90000"/>
              </a:lnSpc>
            </a:pPr>
            <a:r>
              <a:rPr lang="en-IN" dirty="0"/>
              <a:t>Used for long-term climate pattern analysis</a:t>
            </a:r>
          </a:p>
          <a:p>
            <a:pPr>
              <a:lnSpc>
                <a:spcPct val="90000"/>
              </a:lnSpc>
            </a:pPr>
            <a:r>
              <a:rPr lang="en-IN" dirty="0"/>
              <a:t>Loaded using pandas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r>
              <a:rPr lang="en-IN"/>
              <a:t>Data Cleaning &amp; Preprocessing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28" name="Picture 27" descr="Periodic table of elements">
            <a:extLst>
              <a:ext uri="{FF2B5EF4-FFF2-40B4-BE49-F238E27FC236}">
                <a16:creationId xmlns:a16="http://schemas.microsoft.com/office/drawing/2014/main" id="{09C3C0CD-5396-B9F9-371F-257B25B4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97" r="39018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Loaded dataset with pandas.read_csv()</a:t>
            </a:r>
            <a:endParaRPr lang="en-IN"/>
          </a:p>
          <a:p>
            <a:pPr>
              <a:lnSpc>
                <a:spcPct val="90000"/>
              </a:lnSpc>
            </a:pPr>
            <a:r>
              <a:t>Removed whitespace from column names</a:t>
            </a:r>
            <a:endParaRPr lang="en-IN"/>
          </a:p>
          <a:p>
            <a:pPr>
              <a:lnSpc>
                <a:spcPct val="90000"/>
              </a:lnSpc>
            </a:pPr>
            <a:r>
              <a:t>Converted ‘CET’ to datetime format</a:t>
            </a:r>
            <a:endParaRPr lang="en-IN"/>
          </a:p>
          <a:p>
            <a:pPr>
              <a:lnSpc>
                <a:spcPct val="90000"/>
              </a:lnSpc>
            </a:pPr>
            <a:r>
              <a:t>Dropped rows with invalid dates</a:t>
            </a:r>
            <a:endParaRPr lang="en-IN"/>
          </a:p>
          <a:p>
            <a:pPr>
              <a:lnSpc>
                <a:spcPct val="90000"/>
              </a:lnSpc>
            </a:pPr>
            <a:r>
              <a:t>Filled numeric nulls with column mean</a:t>
            </a:r>
            <a:endParaRPr lang="en-IN"/>
          </a:p>
          <a:p>
            <a:pPr>
              <a:lnSpc>
                <a:spcPct val="90000"/>
              </a:lnSpc>
            </a:pPr>
            <a:r>
              <a:t>Extracted Month, Year, Day from dates</a:t>
            </a:r>
            <a:endParaRPr lang="en-IN"/>
          </a:p>
          <a:p>
            <a:pPr>
              <a:lnSpc>
                <a:spcPct val="90000"/>
              </a:lnSpc>
            </a:pPr>
            <a:r>
              <a:t>Ensured consistent data types</a:t>
            </a:r>
            <a:endParaRPr lang="en-IN"/>
          </a:p>
          <a:p>
            <a:pPr>
              <a:lnSpc>
                <a:spcPct val="90000"/>
              </a:lnSpc>
            </a:pPr>
            <a:r>
              <a:t>Dataset ready for analysis</a:t>
            </a:r>
            <a:endParaRPr lang="en-IN"/>
          </a:p>
          <a:p>
            <a:pPr>
              <a:lnSpc>
                <a:spcPct val="90000"/>
              </a:lnSpc>
            </a:pPr>
            <a:r>
              <a:t>Preprocessing improves quality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Summary Statistics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Used df.describe() for data overview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df.info() checked datatypes and nulls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Checked temperature column distributions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Correlation matrices showed relationships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Identified consistency in readings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Summary gave min, max, mean, std deviation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Ensured data readiness for visualization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No severe missing data post cleaning</a:t>
            </a:r>
          </a:p>
          <a:p>
            <a:r>
              <a:rPr lang="en-IN">
                <a:solidFill>
                  <a:schemeClr val="tx2">
                    <a:lumMod val="75000"/>
                  </a:schemeClr>
                </a:solidFill>
              </a:rPr>
              <a:t>Reliable dataset confirmed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r>
              <a:rPr lang="en-IN" sz="2800"/>
              <a:t>Temperature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>
                <a:solidFill>
                  <a:srgbClr val="000000"/>
                </a:solidFill>
              </a:rPr>
              <a:t>Focus on Min, Max, Mean Temperature</a:t>
            </a:r>
          </a:p>
          <a:p>
            <a:pPr>
              <a:lnSpc>
                <a:spcPct val="90000"/>
              </a:lnSpc>
            </a:pPr>
            <a:r>
              <a:rPr lang="en-IN" sz="1500">
                <a:solidFill>
                  <a:srgbClr val="000000"/>
                </a:solidFill>
              </a:rPr>
              <a:t>Used seaborn boxplots for visualization</a:t>
            </a:r>
          </a:p>
          <a:p>
            <a:pPr>
              <a:lnSpc>
                <a:spcPct val="90000"/>
              </a:lnSpc>
            </a:pPr>
            <a:r>
              <a:rPr lang="en-IN" sz="1500">
                <a:solidFill>
                  <a:srgbClr val="000000"/>
                </a:solidFill>
              </a:rPr>
              <a:t>Showed median, quartiles, and outliers</a:t>
            </a:r>
          </a:p>
          <a:p>
            <a:pPr>
              <a:lnSpc>
                <a:spcPct val="90000"/>
              </a:lnSpc>
            </a:pPr>
            <a:r>
              <a:rPr lang="en-IN" sz="1500">
                <a:solidFill>
                  <a:srgbClr val="000000"/>
                </a:solidFill>
              </a:rPr>
              <a:t>Observed seasonal behavior</a:t>
            </a:r>
          </a:p>
          <a:p>
            <a:pPr>
              <a:lnSpc>
                <a:spcPct val="90000"/>
              </a:lnSpc>
            </a:pPr>
            <a:r>
              <a:rPr lang="en-IN" sz="1500">
                <a:solidFill>
                  <a:srgbClr val="000000"/>
                </a:solidFill>
              </a:rPr>
              <a:t>Allowed climate behavior interpretation</a:t>
            </a:r>
          </a:p>
          <a:p>
            <a:pPr>
              <a:lnSpc>
                <a:spcPct val="90000"/>
              </a:lnSpc>
            </a:pPr>
            <a:r>
              <a:rPr lang="en-IN" sz="1500">
                <a:solidFill>
                  <a:srgbClr val="000000"/>
                </a:solidFill>
              </a:rPr>
              <a:t>Some temperature outliers found</a:t>
            </a:r>
          </a:p>
          <a:p>
            <a:pPr>
              <a:lnSpc>
                <a:spcPct val="90000"/>
              </a:lnSpc>
            </a:pPr>
            <a:r>
              <a:rPr lang="en-IN" sz="1500">
                <a:solidFill>
                  <a:srgbClr val="000000"/>
                </a:solidFill>
              </a:rPr>
              <a:t>Important for understanding range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77007AC-FA70-D0ED-CE04-9FE5D115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7" y="2185469"/>
            <a:ext cx="4088720" cy="21670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Correlation Between Temperatures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Checked correlation among temperature types</a:t>
            </a:r>
          </a:p>
          <a:p>
            <a:pPr>
              <a:lnSpc>
                <a:spcPct val="90000"/>
              </a:lnSpc>
            </a:pPr>
            <a:r>
              <a:rPr lang="en-US" sz="1100"/>
              <a:t>Used pandas .</a:t>
            </a:r>
            <a:r>
              <a:rPr lang="en-US" sz="1100" err="1"/>
              <a:t>corr</a:t>
            </a:r>
            <a:r>
              <a:rPr lang="en-US" sz="1100"/>
              <a:t>() for matrix</a:t>
            </a:r>
          </a:p>
          <a:p>
            <a:pPr>
              <a:lnSpc>
                <a:spcPct val="90000"/>
              </a:lnSpc>
            </a:pPr>
            <a:r>
              <a:rPr lang="en-US" sz="1100"/>
              <a:t>Plotted heatmap using seaborn</a:t>
            </a:r>
          </a:p>
          <a:p>
            <a:pPr>
              <a:lnSpc>
                <a:spcPct val="90000"/>
              </a:lnSpc>
            </a:pPr>
            <a:r>
              <a:rPr lang="en-US" sz="1100"/>
              <a:t>Found strong positive correlation</a:t>
            </a:r>
          </a:p>
          <a:p>
            <a:pPr>
              <a:lnSpc>
                <a:spcPct val="90000"/>
              </a:lnSpc>
            </a:pPr>
            <a:r>
              <a:rPr lang="en-US" sz="1100"/>
              <a:t>Especially between Min and Mean Temp</a:t>
            </a:r>
          </a:p>
          <a:p>
            <a:pPr>
              <a:lnSpc>
                <a:spcPct val="90000"/>
              </a:lnSpc>
            </a:pPr>
            <a:r>
              <a:rPr lang="en-US" sz="1100"/>
              <a:t>Proves consistent measurement</a:t>
            </a:r>
          </a:p>
          <a:p>
            <a:pPr>
              <a:lnSpc>
                <a:spcPct val="90000"/>
              </a:lnSpc>
            </a:pPr>
            <a:r>
              <a:rPr lang="en-US" sz="1100"/>
              <a:t>Heatmap showed strong links</a:t>
            </a:r>
          </a:p>
          <a:p>
            <a:pPr>
              <a:lnSpc>
                <a:spcPct val="90000"/>
              </a:lnSpc>
            </a:pPr>
            <a:r>
              <a:rPr lang="en-US" sz="1100"/>
              <a:t>Helps in prediction</a:t>
            </a:r>
          </a:p>
          <a:p>
            <a:pPr>
              <a:lnSpc>
                <a:spcPct val="90000"/>
              </a:lnSpc>
            </a:pPr>
            <a:r>
              <a:rPr lang="en-US" sz="1100"/>
              <a:t>Insightful for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3DA04-463A-C7C2-AA95-98B259A5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57" y="1538937"/>
            <a:ext cx="5215183" cy="3455058"/>
          </a:xfrm>
          <a:prstGeom prst="rect">
            <a:avLst/>
          </a:prstGeom>
        </p:spPr>
      </p:pic>
      <p:sp>
        <p:nvSpPr>
          <p:cNvPr id="2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847</Words>
  <Application>Microsoft Office PowerPoint</Application>
  <PresentationFormat>On-screen Show (4:3)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Madrid Daily Weather Analysis</vt:lpstr>
      <vt:lpstr>Madrid Daily Weather Analysis</vt:lpstr>
      <vt:lpstr>Introduction</vt:lpstr>
      <vt:lpstr>What is EDA?</vt:lpstr>
      <vt:lpstr>Source of Dataset</vt:lpstr>
      <vt:lpstr>Data Cleaning &amp; Preprocessing</vt:lpstr>
      <vt:lpstr>Summary Statistics</vt:lpstr>
      <vt:lpstr>Temperature Distribution</vt:lpstr>
      <vt:lpstr>Correlation Between Temperatures</vt:lpstr>
      <vt:lpstr>Monthly Average Analysis</vt:lpstr>
      <vt:lpstr>Scatter Plot – Min vs Max</vt:lpstr>
      <vt:lpstr>Pairwise Temperature Comparison</vt:lpstr>
      <vt:lpstr>Monthly Record Distribution</vt:lpstr>
      <vt:lpstr>Time Series Analysis</vt:lpstr>
      <vt:lpstr>Predictive Modeling – Linear Regression</vt:lpstr>
      <vt:lpstr>Conclusion</vt:lpstr>
      <vt:lpstr>Future Scope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HEMANTH P</cp:lastModifiedBy>
  <cp:revision>5</cp:revision>
  <dcterms:created xsi:type="dcterms:W3CDTF">2013-01-27T09:14:16Z</dcterms:created>
  <dcterms:modified xsi:type="dcterms:W3CDTF">2025-04-11T17:36:04Z</dcterms:modified>
  <cp:category/>
</cp:coreProperties>
</file>