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304" r:id="rId3"/>
    <p:sldId id="257" r:id="rId4"/>
    <p:sldId id="309" r:id="rId5"/>
    <p:sldId id="310" r:id="rId6"/>
    <p:sldId id="308" r:id="rId7"/>
  </p:sldIdLst>
  <p:sldSz cx="9144000" cy="5143500" type="screen16x9"/>
  <p:notesSz cx="6858000" cy="9144000"/>
  <p:embeddedFontLst>
    <p:embeddedFont>
      <p:font typeface="Hind" panose="02000000000000000000" pitchFamily="2" charset="0"/>
      <p:regular r:id="rId9"/>
      <p:bold r:id="rId10"/>
    </p:embeddedFont>
    <p:embeddedFont>
      <p:font typeface="Pompiere" panose="020B0604020202020204" charset="0"/>
      <p:regular r:id="rId11"/>
    </p:embeddedFont>
    <p:embeddedFont>
      <p:font typeface="Roboto Condensed Light" panose="02000000000000000000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8848CE-7164-4748-B523-9EEFFB00D500}">
          <p14:sldIdLst>
            <p14:sldId id="256"/>
            <p14:sldId id="304"/>
            <p14:sldId id="257"/>
            <p14:sldId id="309"/>
            <p14:sldId id="310"/>
            <p14:sldId id="308"/>
          </p14:sldIdLst>
        </p14:section>
        <p14:section name="Untitled Section" id="{826F4471-AAA4-4284-9C30-E189261777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F8D8B-9253-45F8-A29F-3264A2C1EA43}" v="11" dt="2025-03-07T04:25:46.431"/>
  </p1510:revLst>
</p1510:revInfo>
</file>

<file path=ppt/tableStyles.xml><?xml version="1.0" encoding="utf-8"?>
<a:tblStyleLst xmlns:a="http://schemas.openxmlformats.org/drawingml/2006/main" def="{F3C0D56D-1E3D-4F5E-8FCD-DD1ECA429BB6}">
  <a:tblStyle styleId="{F3C0D56D-1E3D-4F5E-8FCD-DD1ECA429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91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793EF30B-ED92-3A01-3AAC-8A4B850AA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>
            <a:extLst>
              <a:ext uri="{FF2B5EF4-FFF2-40B4-BE49-F238E27FC236}">
                <a16:creationId xmlns:a16="http://schemas.microsoft.com/office/drawing/2014/main" id="{5BBF75E3-735D-7EE8-A90E-504E333C7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>
            <a:extLst>
              <a:ext uri="{FF2B5EF4-FFF2-40B4-BE49-F238E27FC236}">
                <a16:creationId xmlns:a16="http://schemas.microsoft.com/office/drawing/2014/main" id="{59E21872-ABC8-A637-962E-8A7D19CB4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49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6" r:id="rId5"/>
    <p:sldLayoutId id="2147483658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4344935" y="906120"/>
            <a:ext cx="4398155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SmartHealth</a:t>
            </a:r>
            <a:endParaRPr dirty="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608692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369B4B1-824A-9BFF-8A0D-F247A8BB2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050" y="1684021"/>
            <a:ext cx="2498400" cy="281940"/>
          </a:xfrm>
        </p:spPr>
        <p:txBody>
          <a:bodyPr/>
          <a:lstStyle/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Pompiere" panose="020B0604020202020204" charset="0"/>
              </a:rPr>
              <a:t>AI in Health 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C4F178BD-9F71-423E-B712-B60168B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>
            <a:extLst>
              <a:ext uri="{FF2B5EF4-FFF2-40B4-BE49-F238E27FC236}">
                <a16:creationId xmlns:a16="http://schemas.microsoft.com/office/drawing/2014/main" id="{83CFC03D-6419-261D-48A3-800968FD9D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731" y="561982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 </a:t>
            </a:r>
            <a:endParaRPr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97CD7-E1B9-9E36-8B27-4C818898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20" y="1949077"/>
            <a:ext cx="7217160" cy="30191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386F3-6020-8BF2-3567-38690CDB6C57}"/>
              </a:ext>
            </a:extLst>
          </p:cNvPr>
          <p:cNvSpPr txBox="1"/>
          <p:nvPr/>
        </p:nvSpPr>
        <p:spPr>
          <a:xfrm>
            <a:off x="252143" y="1472023"/>
            <a:ext cx="7466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Google Shape;398;p36">
            <a:extLst>
              <a:ext uri="{FF2B5EF4-FFF2-40B4-BE49-F238E27FC236}">
                <a16:creationId xmlns:a16="http://schemas.microsoft.com/office/drawing/2014/main" id="{8B590BF6-0E0A-32D6-89D7-2E404EE0B920}"/>
              </a:ext>
            </a:extLst>
          </p:cNvPr>
          <p:cNvSpPr txBox="1">
            <a:spLocks/>
          </p:cNvSpPr>
          <p:nvPr/>
        </p:nvSpPr>
        <p:spPr>
          <a:xfrm>
            <a:off x="357120" y="-572820"/>
            <a:ext cx="8236041" cy="52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l"/>
            <a:endParaRPr lang="en-US" sz="2800" b="1" dirty="0">
              <a:solidFill>
                <a:schemeClr val="bg2"/>
              </a:solidFill>
            </a:endParaRPr>
          </a:p>
          <a:p>
            <a:pPr algn="l"/>
            <a:r>
              <a:rPr lang="en-US" sz="2800" b="1" dirty="0">
                <a:solidFill>
                  <a:schemeClr val="bg2"/>
                </a:solidFill>
              </a:rPr>
              <a:t>Rural Healthcare Crisis in India – Key Facts</a:t>
            </a:r>
          </a:p>
          <a:p>
            <a:pPr algn="l"/>
            <a:endParaRPr lang="en-US" sz="1800" dirty="0">
              <a:solidFill>
                <a:schemeClr val="bg2"/>
              </a:solidFill>
            </a:endParaRPr>
          </a:p>
          <a:p>
            <a:pPr algn="l"/>
            <a:r>
              <a:rPr lang="en-US" sz="1800" dirty="0"/>
              <a:t>📌 </a:t>
            </a:r>
            <a:r>
              <a:rPr lang="en-US" sz="1800" b="1" dirty="0"/>
              <a:t>75% of deaths in India occur at home</a:t>
            </a:r>
            <a:r>
              <a:rPr lang="en-US" sz="1800" dirty="0"/>
              <a:t> without medical attention. </a:t>
            </a:r>
            <a:r>
              <a:rPr lang="en-US" sz="1800" i="1" dirty="0"/>
              <a:t>(Million Death Study)</a:t>
            </a:r>
            <a:endParaRPr lang="en-US" sz="1800" dirty="0"/>
          </a:p>
          <a:p>
            <a:pPr algn="l"/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Severe Doctor Shortage</a:t>
            </a:r>
            <a:r>
              <a:rPr lang="en-US" sz="1800" dirty="0"/>
              <a:t> – The doctor-to-patient ratio in rural India is </a:t>
            </a:r>
            <a:r>
              <a:rPr lang="en-US" sz="1800" b="1" dirty="0"/>
              <a:t>1:10,926</a:t>
            </a:r>
            <a:r>
              <a:rPr lang="en-US" sz="1800" dirty="0"/>
              <a:t>, far below the WHO standard of </a:t>
            </a:r>
            <a:r>
              <a:rPr lang="en-US" sz="1800" b="1" dirty="0"/>
              <a:t>1:1000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High Mortality Due to Lack of Medical Attention</a:t>
            </a:r>
            <a:r>
              <a:rPr lang="en-US" sz="1800" dirty="0"/>
              <a:t> – 75% of deaths occur at home without medical help.</a:t>
            </a:r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Expensive &amp; Limited Diagnostic Facilities</a:t>
            </a:r>
            <a:r>
              <a:rPr lang="en-US" sz="1800" dirty="0"/>
              <a:t> – Many villages lack proper lab testing and imaging centers, delaying critical diagnoses.</a:t>
            </a:r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Poor Disease Prevention Awareness</a:t>
            </a:r>
            <a:r>
              <a:rPr lang="en-US" sz="1800" dirty="0"/>
              <a:t> – Lack of education on basic health, first aid, and early disease detection leads to preventable deaths</a:t>
            </a:r>
            <a:r>
              <a:rPr lang="en-US" sz="1000" dirty="0"/>
              <a:t>.</a:t>
            </a:r>
            <a:r>
              <a:rPr lang="en-US" sz="1600" dirty="0"/>
              <a:t>.</a:t>
            </a:r>
          </a:p>
        </p:txBody>
      </p:sp>
      <p:sp>
        <p:nvSpPr>
          <p:cNvPr id="5" name="Google Shape;398;p36">
            <a:extLst>
              <a:ext uri="{FF2B5EF4-FFF2-40B4-BE49-F238E27FC236}">
                <a16:creationId xmlns:a16="http://schemas.microsoft.com/office/drawing/2014/main" id="{AA6A95AE-98DC-F37F-A92A-F91CD44DD2A2}"/>
              </a:ext>
            </a:extLst>
          </p:cNvPr>
          <p:cNvSpPr txBox="1">
            <a:spLocks/>
          </p:cNvSpPr>
          <p:nvPr/>
        </p:nvSpPr>
        <p:spPr>
          <a:xfrm>
            <a:off x="-1259443" y="2310464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1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67E5-B61F-34E5-DD6A-17886669800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949450"/>
            <a:ext cx="7216775" cy="30194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F8AFD-9A55-593A-4A99-34C0CD06DCE1}"/>
              </a:ext>
            </a:extLst>
          </p:cNvPr>
          <p:cNvSpPr txBox="1"/>
          <p:nvPr/>
        </p:nvSpPr>
        <p:spPr>
          <a:xfrm>
            <a:off x="519999" y="458351"/>
            <a:ext cx="635373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Key Features</a:t>
            </a:r>
          </a:p>
          <a:p>
            <a:endParaRPr lang="en-US" sz="3600" b="1" dirty="0"/>
          </a:p>
          <a:p>
            <a:r>
              <a:rPr lang="en-US" dirty="0"/>
              <a:t>📌 </a:t>
            </a:r>
            <a:r>
              <a:rPr lang="en-US" b="1" dirty="0"/>
              <a:t>Lab-Test Reports</a:t>
            </a:r>
            <a:r>
              <a:rPr lang="en-US" dirty="0"/>
              <a:t> – Users can upload and analyze medical test reports for AI-based insights.</a:t>
            </a:r>
          </a:p>
          <a:p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Image Analysis</a:t>
            </a:r>
            <a:r>
              <a:rPr lang="en-US" dirty="0"/>
              <a:t> – AI-powered analysis of X-rays, scans, and other medical images for disease detection.</a:t>
            </a:r>
          </a:p>
          <a:p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Lifestyle Tips</a:t>
            </a:r>
            <a:r>
              <a:rPr lang="en-US" dirty="0"/>
              <a:t> – Personalized recommendations for a healthier life based on user health data.</a:t>
            </a:r>
          </a:p>
          <a:p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First Aid Basics</a:t>
            </a:r>
            <a:r>
              <a:rPr lang="en-US" dirty="0"/>
              <a:t> – Quick access to essential first-aid guidance for common medical emergencies.</a:t>
            </a:r>
          </a:p>
          <a:p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Find Nearby Hospitals</a:t>
            </a:r>
            <a:r>
              <a:rPr lang="en-US" dirty="0"/>
              <a:t> – A contact page that locates hospitals based on the user's location.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17905B-2229-B4C5-6029-F154CAA9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1374" y="860400"/>
            <a:ext cx="4933225" cy="282295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4DE2-DEF8-1D28-34BB-A7BDFFB9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1" y="489842"/>
            <a:ext cx="824027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3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13912E-71C8-D886-9584-E359BB1064A5}"/>
              </a:ext>
            </a:extLst>
          </p:cNvPr>
          <p:cNvSpPr txBox="1"/>
          <p:nvPr/>
        </p:nvSpPr>
        <p:spPr>
          <a:xfrm>
            <a:off x="946597" y="372675"/>
            <a:ext cx="5950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Image Upload</a:t>
            </a:r>
            <a:r>
              <a:rPr lang="en-US" dirty="0"/>
              <a:t> – The user uploads an image (X-ray, skin scan, etc.).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D3913-19BD-C39F-9197-690801311D1B}"/>
              </a:ext>
            </a:extLst>
          </p:cNvPr>
          <p:cNvSpPr txBox="1"/>
          <p:nvPr/>
        </p:nvSpPr>
        <p:spPr>
          <a:xfrm>
            <a:off x="946595" y="1067146"/>
            <a:ext cx="6792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Extraction </a:t>
            </a:r>
            <a:r>
              <a:rPr lang="en-US" dirty="0"/>
              <a:t>– The model extracts objects, text, patterns, and contextual details.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0E939-6D3C-A026-B652-B9682D8EC15B}"/>
              </a:ext>
            </a:extLst>
          </p:cNvPr>
          <p:cNvSpPr txBox="1"/>
          <p:nvPr/>
        </p:nvSpPr>
        <p:spPr>
          <a:xfrm>
            <a:off x="946597" y="2001982"/>
            <a:ext cx="6919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Multimodal Fusion</a:t>
            </a:r>
            <a:r>
              <a:rPr lang="en-US" dirty="0"/>
              <a:t> – If a text query is provided, the model links visual and textual information.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C4070-AABE-A368-1F21-47C7410C8640}"/>
              </a:ext>
            </a:extLst>
          </p:cNvPr>
          <p:cNvSpPr txBox="1"/>
          <p:nvPr/>
        </p:nvSpPr>
        <p:spPr>
          <a:xfrm>
            <a:off x="946596" y="2977544"/>
            <a:ext cx="6698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Inference &amp; Analysis</a:t>
            </a:r>
            <a:r>
              <a:rPr lang="en-US" dirty="0"/>
              <a:t> – It classifies, detects objects, extracts text (OCR), or answers questions.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D103B-0D06-283E-C75C-ECE06D43FB8D}"/>
              </a:ext>
            </a:extLst>
          </p:cNvPr>
          <p:cNvSpPr txBox="1"/>
          <p:nvPr/>
        </p:nvSpPr>
        <p:spPr>
          <a:xfrm>
            <a:off x="946596" y="3716206"/>
            <a:ext cx="6919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Response Generation</a:t>
            </a:r>
            <a:r>
              <a:rPr lang="en-US" dirty="0"/>
              <a:t> – The model provides insights, diagnoses, or  explanations.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91A8E-A05F-1D99-11AE-87AB26D876FC}"/>
              </a:ext>
            </a:extLst>
          </p:cNvPr>
          <p:cNvSpPr txBox="1"/>
          <p:nvPr/>
        </p:nvSpPr>
        <p:spPr>
          <a:xfrm>
            <a:off x="946596" y="4389432"/>
            <a:ext cx="6193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 Delivery</a:t>
            </a:r>
            <a:r>
              <a:rPr lang="en-US" dirty="0"/>
              <a:t> – The system returns results with recommendations or follow-up actions.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565CFB-957E-0E46-6919-F4FFE186D6E1}"/>
              </a:ext>
            </a:extLst>
          </p:cNvPr>
          <p:cNvSpPr/>
          <p:nvPr/>
        </p:nvSpPr>
        <p:spPr>
          <a:xfrm>
            <a:off x="1001806" y="295835"/>
            <a:ext cx="5472953" cy="49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33B4E7-B61E-166A-4087-98EB8D893730}"/>
              </a:ext>
            </a:extLst>
          </p:cNvPr>
          <p:cNvSpPr/>
          <p:nvPr/>
        </p:nvSpPr>
        <p:spPr>
          <a:xfrm>
            <a:off x="946597" y="262836"/>
            <a:ext cx="6698056" cy="523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FC25B-EF34-A2F7-90C8-5EB32AAF3086}"/>
              </a:ext>
            </a:extLst>
          </p:cNvPr>
          <p:cNvSpPr/>
          <p:nvPr/>
        </p:nvSpPr>
        <p:spPr>
          <a:xfrm>
            <a:off x="946594" y="1085504"/>
            <a:ext cx="6698056" cy="5676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94106-D805-8A6E-A249-31447AE158B3}"/>
              </a:ext>
            </a:extLst>
          </p:cNvPr>
          <p:cNvSpPr/>
          <p:nvPr/>
        </p:nvSpPr>
        <p:spPr>
          <a:xfrm>
            <a:off x="1001805" y="2052790"/>
            <a:ext cx="6642848" cy="5655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C149E-2557-6322-1531-14479C99EC3E}"/>
              </a:ext>
            </a:extLst>
          </p:cNvPr>
          <p:cNvSpPr/>
          <p:nvPr/>
        </p:nvSpPr>
        <p:spPr>
          <a:xfrm>
            <a:off x="946596" y="2987626"/>
            <a:ext cx="6844235" cy="532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BCE0F2-8E16-710D-4C91-4B98335BC0F0}"/>
              </a:ext>
            </a:extLst>
          </p:cNvPr>
          <p:cNvSpPr/>
          <p:nvPr/>
        </p:nvSpPr>
        <p:spPr>
          <a:xfrm>
            <a:off x="946596" y="3716206"/>
            <a:ext cx="6792185" cy="5232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EC4D2A-3E74-6CD8-2F0E-F5A36725707A}"/>
              </a:ext>
            </a:extLst>
          </p:cNvPr>
          <p:cNvSpPr/>
          <p:nvPr/>
        </p:nvSpPr>
        <p:spPr>
          <a:xfrm flipV="1">
            <a:off x="946596" y="4452192"/>
            <a:ext cx="6792185" cy="523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FB83A4-7C4E-9EA0-590B-D927EC95F317}"/>
              </a:ext>
            </a:extLst>
          </p:cNvPr>
          <p:cNvCxnSpPr/>
          <p:nvPr/>
        </p:nvCxnSpPr>
        <p:spPr>
          <a:xfrm>
            <a:off x="4128247" y="786056"/>
            <a:ext cx="0" cy="333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0CA7AE-EC52-FA4D-ADF0-1B9B7FDB0CB7}"/>
              </a:ext>
            </a:extLst>
          </p:cNvPr>
          <p:cNvCxnSpPr>
            <a:cxnSpLocks/>
          </p:cNvCxnSpPr>
          <p:nvPr/>
        </p:nvCxnSpPr>
        <p:spPr>
          <a:xfrm>
            <a:off x="4128247" y="1653126"/>
            <a:ext cx="0" cy="39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7557BC-01AE-C8FB-837F-FEF43B2328C0}"/>
              </a:ext>
            </a:extLst>
          </p:cNvPr>
          <p:cNvCxnSpPr/>
          <p:nvPr/>
        </p:nvCxnSpPr>
        <p:spPr>
          <a:xfrm>
            <a:off x="4128247" y="2618299"/>
            <a:ext cx="0" cy="36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716F66-809E-28BC-A844-11A2FE481853}"/>
              </a:ext>
            </a:extLst>
          </p:cNvPr>
          <p:cNvCxnSpPr>
            <a:cxnSpLocks/>
          </p:cNvCxnSpPr>
          <p:nvPr/>
        </p:nvCxnSpPr>
        <p:spPr>
          <a:xfrm>
            <a:off x="4128247" y="3519955"/>
            <a:ext cx="0" cy="203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D47B4D-6B81-88A4-F1A7-47C13E4DDBDB}"/>
              </a:ext>
            </a:extLst>
          </p:cNvPr>
          <p:cNvCxnSpPr>
            <a:cxnSpLocks/>
          </p:cNvCxnSpPr>
          <p:nvPr/>
        </p:nvCxnSpPr>
        <p:spPr>
          <a:xfrm>
            <a:off x="4128247" y="4239425"/>
            <a:ext cx="0" cy="212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3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CF4F-F827-90B5-5B4D-F4CC9150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24458299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6-2025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317</Words>
  <Application>Microsoft Office PowerPoint</Application>
  <PresentationFormat>On-screen Show (16:9)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Condensed Light</vt:lpstr>
      <vt:lpstr>Pompiere</vt:lpstr>
      <vt:lpstr>Hind</vt:lpstr>
      <vt:lpstr>Clinical Case 06-2025</vt:lpstr>
      <vt:lpstr>SmartHealth</vt:lpstr>
      <vt:lpstr>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Hemanth Nadukula</dc:creator>
  <cp:lastModifiedBy>Hemanth Nadukula</cp:lastModifiedBy>
  <cp:revision>2</cp:revision>
  <dcterms:modified xsi:type="dcterms:W3CDTF">2025-04-12T13:19:08Z</dcterms:modified>
</cp:coreProperties>
</file>