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5" r:id="rId9"/>
    <p:sldId id="276" r:id="rId10"/>
    <p:sldId id="277" r:id="rId11"/>
    <p:sldId id="278" r:id="rId12"/>
    <p:sldId id="279" r:id="rId13"/>
    <p:sldId id="280" r:id="rId14"/>
    <p:sldId id="266" r:id="rId15"/>
    <p:sldId id="265" r:id="rId16"/>
    <p:sldId id="264" r:id="rId17"/>
    <p:sldId id="268" r:id="rId18"/>
    <p:sldId id="271" r:id="rId19"/>
    <p:sldId id="269" r:id="rId20"/>
    <p:sldId id="272" r:id="rId21"/>
    <p:sldId id="273" r:id="rId22"/>
    <p:sldId id="274" r:id="rId23"/>
    <p:sldId id="270" r:id="rId24"/>
    <p:sldId id="281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68" d="100"/>
          <a:sy n="68" d="100"/>
        </p:scale>
        <p:origin x="-1446" y="-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21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90B3-B73C-4E6D-95B1-43B76DE445A0}" type="datetimeFigureOut">
              <a:rPr lang="en-US" smtClean="0"/>
              <a:pPr/>
              <a:t>4/20/2013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F07C-A6CE-4B37-AEE2-FD98C1A06D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90B3-B73C-4E6D-95B1-43B76DE445A0}" type="datetimeFigureOut">
              <a:rPr lang="en-US" smtClean="0"/>
              <a:pPr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F07C-A6CE-4B37-AEE2-FD98C1A06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90B3-B73C-4E6D-95B1-43B76DE445A0}" type="datetimeFigureOut">
              <a:rPr lang="en-US" smtClean="0"/>
              <a:pPr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F07C-A6CE-4B37-AEE2-FD98C1A06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90B3-B73C-4E6D-95B1-43B76DE445A0}" type="datetimeFigureOut">
              <a:rPr lang="en-US" smtClean="0"/>
              <a:pPr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F07C-A6CE-4B37-AEE2-FD98C1A06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90B3-B73C-4E6D-95B1-43B76DE445A0}" type="datetimeFigureOut">
              <a:rPr lang="en-US" smtClean="0"/>
              <a:pPr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652F07C-A6CE-4B37-AEE2-FD98C1A06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90B3-B73C-4E6D-95B1-43B76DE445A0}" type="datetimeFigureOut">
              <a:rPr lang="en-US" smtClean="0"/>
              <a:pPr/>
              <a:t>4/20/2013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F07C-A6CE-4B37-AEE2-FD98C1A06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90B3-B73C-4E6D-95B1-43B76DE445A0}" type="datetimeFigureOut">
              <a:rPr lang="en-US" smtClean="0"/>
              <a:pPr/>
              <a:t>4/20/2013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F07C-A6CE-4B37-AEE2-FD98C1A06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90B3-B73C-4E6D-95B1-43B76DE445A0}" type="datetimeFigureOut">
              <a:rPr lang="en-US" smtClean="0"/>
              <a:pPr/>
              <a:t>4/20/2013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F07C-A6CE-4B37-AEE2-FD98C1A06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90B3-B73C-4E6D-95B1-43B76DE445A0}" type="datetimeFigureOut">
              <a:rPr lang="en-US" smtClean="0"/>
              <a:pPr/>
              <a:t>4/20/2013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F07C-A6CE-4B37-AEE2-FD98C1A06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90B3-B73C-4E6D-95B1-43B76DE445A0}" type="datetimeFigureOut">
              <a:rPr lang="en-US" smtClean="0"/>
              <a:pPr/>
              <a:t>4/20/2013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F07C-A6CE-4B37-AEE2-FD98C1A06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90B3-B73C-4E6D-95B1-43B76DE445A0}" type="datetimeFigureOut">
              <a:rPr lang="en-US" smtClean="0"/>
              <a:pPr/>
              <a:t>4/20/2013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F07C-A6CE-4B37-AEE2-FD98C1A06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2E590B3-B73C-4E6D-95B1-43B76DE445A0}" type="datetimeFigureOut">
              <a:rPr lang="en-US" smtClean="0"/>
              <a:pPr/>
              <a:t>4/20/2013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652F07C-A6CE-4B37-AEE2-FD98C1A06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3048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TAM: A Tiered Authentication of</a:t>
            </a:r>
            <a:br>
              <a:rPr lang="en-US" sz="4000" dirty="0" smtClean="0"/>
            </a:br>
            <a:r>
              <a:rPr lang="en-US" sz="4000" dirty="0" smtClean="0"/>
              <a:t>Multicast Protocol for Ad-Hoc Networks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File ciphering using AES  and Transfer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040"/>
            <a:ext cx="8229600" cy="4709160"/>
          </a:xfrm>
        </p:spPr>
        <p:txBody>
          <a:bodyPr/>
          <a:lstStyle/>
          <a:p>
            <a:pPr lvl="1"/>
            <a:r>
              <a:rPr lang="en-US" sz="3200" dirty="0" smtClean="0"/>
              <a:t>File is ciphered for the purpose of security using AES algorithm by the user defined key.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And the file which is encrypted is transferred to the (CA) Central Authority.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 Deployment and Data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0240"/>
            <a:ext cx="8229600" cy="4709160"/>
          </a:xfrm>
        </p:spPr>
        <p:txBody>
          <a:bodyPr/>
          <a:lstStyle/>
          <a:p>
            <a:pPr lvl="0"/>
            <a:r>
              <a:rPr lang="en-US" sz="3200" dirty="0" smtClean="0"/>
              <a:t>The file from sender is received by the Central Authority.</a:t>
            </a:r>
          </a:p>
          <a:p>
            <a:pPr lvl="0"/>
            <a:endParaRPr lang="en-US" sz="3200" dirty="0" smtClean="0"/>
          </a:p>
          <a:p>
            <a:pPr lvl="0"/>
            <a:r>
              <a:rPr lang="en-US" sz="3200" dirty="0" smtClean="0"/>
              <a:t>Central Authority sends the appropriate file to the destinations with out doing any change.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Retrieve using AES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dirty="0" smtClean="0"/>
              <a:t>The encrypted file from the Central Authority is received by the receiver.</a:t>
            </a:r>
          </a:p>
          <a:p>
            <a:pPr lvl="0"/>
            <a:endParaRPr lang="en-US" sz="3200" dirty="0" smtClean="0"/>
          </a:p>
          <a:p>
            <a:pPr lvl="0"/>
            <a:r>
              <a:rPr lang="en-US" sz="3200" dirty="0" smtClean="0"/>
              <a:t>Receiver retrieves the file by using the AES algorithm.</a:t>
            </a:r>
          </a:p>
          <a:p>
            <a:pPr lvl="0"/>
            <a:endParaRPr lang="en-US" sz="3200" dirty="0" smtClean="0"/>
          </a:p>
          <a:p>
            <a:pPr lvl="0"/>
            <a:r>
              <a:rPr lang="en-US" sz="3200" dirty="0" smtClean="0"/>
              <a:t>Receiver must use the correct key for the decryption of the file.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Integrity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200" dirty="0" smtClean="0"/>
              <a:t>Receiver gets the key from the file which is used to generating the MAC.</a:t>
            </a:r>
          </a:p>
          <a:p>
            <a:pPr lvl="1"/>
            <a:r>
              <a:rPr lang="en-US" sz="3200" dirty="0" smtClean="0"/>
              <a:t>And receiver creates the MAC and compared it to the MAC which is received from the file.</a:t>
            </a:r>
          </a:p>
          <a:p>
            <a:pPr lvl="1"/>
            <a:r>
              <a:rPr lang="en-US" sz="3200" dirty="0" smtClean="0"/>
              <a:t>If there is no change in the two MAC means then the file is not changed and the integrity is proved.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SoftwareRequirements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Os			:	Windows </a:t>
            </a:r>
            <a:r>
              <a:rPr lang="en-US" dirty="0" err="1" smtClean="0"/>
              <a:t>xp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language  </a:t>
            </a:r>
            <a:r>
              <a:rPr lang="en-US" dirty="0" smtClean="0"/>
              <a:t>	</a:t>
            </a:r>
            <a:r>
              <a:rPr lang="en-US" dirty="0" smtClean="0"/>
              <a:t>	:</a:t>
            </a:r>
            <a:r>
              <a:rPr lang="en-US" dirty="0" smtClean="0"/>
              <a:t>	Java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IDE			:	</a:t>
            </a:r>
            <a:r>
              <a:rPr lang="en-US" dirty="0" err="1" smtClean="0"/>
              <a:t>Netbeans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Hard Disk 		:	250 GB. 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Monitor  		:  	15 VGA Color.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Mouse   		:  	Logitech. 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Ram   			:	512 MB.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We generate a new network topology model called Central Authority(CA) to keep track of all the receivers in the Ad-Hoc network.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keys are necessary to authenticate the messages between the users.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ciphered file is transferred by the sender and received by CA.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And CA distribute the file to all the nodes in the Ad-Hoc network.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authorization of access to data in a network, which is controlled by the network administrator.</a:t>
            </a:r>
          </a:p>
          <a:p>
            <a:r>
              <a:rPr lang="en-US" dirty="0" smtClean="0"/>
              <a:t> To prevent and monitor unauthorized access, misuse, modification, or denial of a computer network and network-accessible resources.</a:t>
            </a:r>
          </a:p>
          <a:p>
            <a:r>
              <a:rPr lang="en-US" dirty="0" smtClean="0"/>
              <a:t>Multicast is communication between a single sender and multiple receivers on a network. </a:t>
            </a:r>
          </a:p>
          <a:p>
            <a:r>
              <a:rPr lang="en-US" dirty="0" smtClean="0"/>
              <a:t>To transmit a single message to a select group of recipients. A simple example of multicasting is sending an e-mail.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Litrature</a:t>
            </a:r>
            <a:r>
              <a:rPr lang="en-US" dirty="0" smtClean="0"/>
              <a:t> survey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survey of key management in ad hoc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470916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wireless and dynamic nature of mobile ad hoc networks (MANETs) leaves them more vulnerable to security attacks than their wired counterparts.</a:t>
            </a:r>
          </a:p>
          <a:p>
            <a:r>
              <a:rPr lang="en-US" dirty="0" smtClean="0"/>
              <a:t>The solution is cryptographically signed messages.</a:t>
            </a:r>
          </a:p>
          <a:p>
            <a:r>
              <a:rPr lang="en-US" dirty="0" smtClean="0"/>
              <a:t>The general assumption is that nodes in possession of a valid secret key can be trusted.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Multi-receiver authentication codes :models, bounds, constructions, and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8840"/>
            <a:ext cx="8229600" cy="4709160"/>
          </a:xfrm>
        </p:spPr>
        <p:txBody>
          <a:bodyPr>
            <a:normAutofit/>
          </a:bodyPr>
          <a:lstStyle/>
          <a:p>
            <a:r>
              <a:rPr lang="en-US" dirty="0" smtClean="0"/>
              <a:t>Sender constructs the authenticated message to a group of receivers and each receiver can verify the authenticity of the received message.</a:t>
            </a:r>
          </a:p>
          <a:p>
            <a:endParaRPr lang="en-US" dirty="0" smtClean="0"/>
          </a:p>
          <a:p>
            <a:r>
              <a:rPr lang="en-US" dirty="0" smtClean="0"/>
              <a:t>Finally extend the basic model to the case that multiple messages are sent and the sender can be any member of the group.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51510" indent="-514350">
              <a:buFont typeface="Wingdings" pitchFamily="2" charset="2"/>
              <a:buChar char="§"/>
            </a:pPr>
            <a:r>
              <a:rPr lang="en-US" sz="3200" dirty="0" smtClean="0"/>
              <a:t>An Ad hoc network is a type of temporary computer-to-computer connection.</a:t>
            </a:r>
          </a:p>
          <a:p>
            <a:pPr marL="651510" indent="-514350">
              <a:buFont typeface="Wingdings" pitchFamily="2" charset="2"/>
              <a:buChar char="§"/>
            </a:pPr>
            <a:r>
              <a:rPr lang="en-US" sz="3200" dirty="0" smtClean="0"/>
              <a:t>In ad hoc mode, you can set up a wireless connection directly to another computer.</a:t>
            </a:r>
          </a:p>
          <a:p>
            <a:pPr marL="651510" indent="-514350">
              <a:buFont typeface="Wingdings" pitchFamily="2" charset="2"/>
              <a:buChar char="§"/>
            </a:pPr>
            <a:r>
              <a:rPr lang="en-US" sz="3200" dirty="0" smtClean="0"/>
              <a:t>The opponents are trying to manipulate the data.</a:t>
            </a:r>
          </a:p>
          <a:p>
            <a:pPr marL="651510" indent="-514350">
              <a:buFont typeface="Wingdings" pitchFamily="2" charset="2"/>
              <a:buChar char="§"/>
            </a:pPr>
            <a:r>
              <a:rPr lang="en-US" sz="3200" dirty="0" smtClean="0"/>
              <a:t>The hostile use the situation of multi cast traffic.</a:t>
            </a:r>
          </a:p>
          <a:p>
            <a:pPr marL="651510" indent="-514350">
              <a:buFont typeface="Wingdings" pitchFamily="2" charset="2"/>
              <a:buChar char="§"/>
            </a:pPr>
            <a:r>
              <a:rPr lang="en-US" sz="3200" dirty="0" smtClean="0"/>
              <a:t>Authentication of source and message integrity is the basic requirement.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survey of clustering schemes for mobile ad hoc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70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mobile ad hoc networks, the movement of the network nodes may quickly change the topology resulting in the increase of the overhead message in topology maintenance.</a:t>
            </a:r>
          </a:p>
          <a:p>
            <a:r>
              <a:rPr lang="en-US" dirty="0" smtClean="0"/>
              <a:t>Protocols try to keep the number of nodes in a cluster around a pre-defined threshold to facilitate the optimal operation of the medium access control protocol. </a:t>
            </a:r>
          </a:p>
          <a:p>
            <a:r>
              <a:rPr lang="en-US" dirty="0" smtClean="0"/>
              <a:t>The cluster head election is invoked on-demand, and is aimed to reduce the computation and communication costs.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Trust management in mobile ad hoc networks using a scalable maturity-based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09160"/>
          </a:xfrm>
        </p:spPr>
        <p:txBody>
          <a:bodyPr/>
          <a:lstStyle/>
          <a:p>
            <a:r>
              <a:rPr lang="en-US" dirty="0" smtClean="0"/>
              <a:t> The Recommendation Exchange Protocol (REP) which allows nodes to exchange recommendations about their neighbors.</a:t>
            </a:r>
          </a:p>
          <a:p>
            <a:r>
              <a:rPr lang="en-US" dirty="0" smtClean="0"/>
              <a:t> Nodes only need to keep and exchange trust information about nodes within the radio range.</a:t>
            </a:r>
          </a:p>
          <a:p>
            <a:r>
              <a:rPr lang="en-US" dirty="0" smtClean="0"/>
              <a:t>A key concept we introduce is the relationship maturity, which allows nodes to improve the efficiency of the proposed model for mobile scenarios.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survey of multicast routing protocols for mobile ad-hoc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09160"/>
          </a:xfrm>
        </p:spPr>
        <p:txBody>
          <a:bodyPr/>
          <a:lstStyle/>
          <a:p>
            <a:r>
              <a:rPr lang="en-US" dirty="0" smtClean="0"/>
              <a:t>Design of a routing protocol is difficult for mobile ad hoc networks due to its inherent dynamism and frequent topology change.</a:t>
            </a:r>
          </a:p>
          <a:p>
            <a:r>
              <a:rPr lang="en-US" dirty="0" smtClean="0"/>
              <a:t>Multicasting is more complex ,because it requires transmission of an information to various destinations at approximately same time, if possible.</a:t>
            </a:r>
          </a:p>
          <a:p>
            <a:r>
              <a:rPr lang="en-US" dirty="0" smtClean="0"/>
              <a:t>The paper presents a state-of-the-art overview of multicast routing protocols for ad hoc networks.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R. Safavi-Naini and H. Wang, “Multi-receiver authentication codes :models, bounds, constructions, and extensions,” </a:t>
            </a:r>
            <a:r>
              <a:rPr lang="en-US" i="1" dirty="0" smtClean="0"/>
              <a:t>Inf.Computation, vol.</a:t>
            </a:r>
            <a:r>
              <a:rPr lang="en-US" dirty="0" smtClean="0"/>
              <a:t>151, no. 1–2, pp. 148–172, May 1999.</a:t>
            </a:r>
          </a:p>
          <a:p>
            <a:r>
              <a:rPr lang="en-US" dirty="0" smtClean="0"/>
              <a:t>A. M. Hegland, E. Winjum, S. F. Mjolsnes, C. Rong, O. Kure, and P. Spilling, “A survey of key management in ad hoc networks,” </a:t>
            </a:r>
            <a:r>
              <a:rPr lang="en-US" i="1" dirty="0" smtClean="0"/>
              <a:t>IEEE Commun. Surveys &amp; Tutorials, vol. 8, no. 3, pp. 48–66, Dec. 2006.</a:t>
            </a:r>
          </a:p>
          <a:p>
            <a:r>
              <a:rPr lang="en-US" dirty="0" smtClean="0"/>
              <a:t>J. Y. Yu and P. H. J. Chong, “A survey of clustering schemes for mobile ad hoc networks,” </a:t>
            </a:r>
            <a:r>
              <a:rPr lang="en-US" i="1" dirty="0" smtClean="0"/>
              <a:t>IEEE Commun. Surveys &amp;Tutorials, vol.1,no.1,</a:t>
            </a:r>
            <a:r>
              <a:rPr lang="en-US" dirty="0" smtClean="0"/>
              <a:t>pp. 31–48, 2005.</a:t>
            </a:r>
          </a:p>
          <a:p>
            <a:r>
              <a:rPr lang="en-US" dirty="0" smtClean="0"/>
              <a:t>P. B. Velloso, </a:t>
            </a:r>
            <a:r>
              <a:rPr lang="en-US" i="1" dirty="0" smtClean="0"/>
              <a:t>et al., “Trust management in mobile ad hoc networks </a:t>
            </a:r>
            <a:r>
              <a:rPr lang="en-US" dirty="0" smtClean="0"/>
              <a:t>using a scalable maturity-based model,” </a:t>
            </a:r>
            <a:r>
              <a:rPr lang="en-US" i="1" dirty="0" smtClean="0"/>
              <a:t>IEEE Trans. Network Service </a:t>
            </a:r>
            <a:r>
              <a:rPr lang="nl-NL" i="1" dirty="0" smtClean="0"/>
              <a:t>Management, vol. 7, no. 3, Sep. 2010.</a:t>
            </a:r>
          </a:p>
          <a:p>
            <a:r>
              <a:rPr lang="en-US" dirty="0" smtClean="0"/>
              <a:t>L. Junhai, Y. Danxia, X. Liu, and F. Mingyu, “A survey of multicast routing protocols for mobile ad-hoc networks,” </a:t>
            </a:r>
            <a:r>
              <a:rPr lang="en-US" i="1" dirty="0" smtClean="0"/>
              <a:t>IEEE Commun. Surveys &amp; Tutorials, vol. 11, no. 1, pp. 78–91, first quarter 2009.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200400"/>
            <a:ext cx="8229600" cy="1143000"/>
          </a:xfrm>
        </p:spPr>
        <p:txBody>
          <a:bodyPr/>
          <a:lstStyle/>
          <a:p>
            <a:r>
              <a:rPr lang="en-US" dirty="0" smtClean="0"/>
              <a:t>Questions???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24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 smtClean="0"/>
              <a:t>Tiered Authentication is used in multicast protocol.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smtClean="0"/>
              <a:t>Multicast traffic employs the MAC to authenticate the message source.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smtClean="0"/>
              <a:t>Advanced Encryption Standard (AES) is used to cipher the file for the security purpose by the sender.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smtClean="0"/>
              <a:t>Central Authority (CA) sends the ciphered file to the users in the Ad-Hoc network.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smtClean="0"/>
              <a:t>And the users retrieves the file by the AES algorithm and confirms the integrity of the file by MAC.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200" dirty="0" smtClean="0"/>
              <a:t>Nodes communicated through the Ad-Hoc network.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/>
              <a:t>It is possible by the multi cast protocol.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/>
              <a:t>No trusted certificate is provided because keys are not provided to the nodes.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/>
              <a:t>Tired authentication is not possible.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/>
              <a:t>Data is transferred from source to destination with out key.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200" dirty="0" smtClean="0"/>
              <a:t>Traffic in multi cast is used by the hostile.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/>
              <a:t>Security is not guaranteed.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/>
              <a:t>There is no authentication to trust the data.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/>
              <a:t>Whether the data may be changed by the opponent. 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/>
              <a:t>Key without data increases the vulnerability.</a:t>
            </a:r>
          </a:p>
          <a:p>
            <a:pPr>
              <a:buFont typeface="Wingdings" pitchFamily="2" charset="2"/>
              <a:buChar char="§"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200" dirty="0" smtClean="0"/>
              <a:t>Multicast protocol is used in the proposed system.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/>
              <a:t>Tired authentication is possible because of multicast protocol.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/>
              <a:t>MAC is used for the authentication purpose of data and source integrity.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/>
              <a:t>key is shared by the nodes for getting the Message Authentication code.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200" dirty="0" smtClean="0"/>
              <a:t>Prevent the transmission of data reading by the adversary.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/>
              <a:t>Manipulation of data by hostile is prevented.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/>
              <a:t>Trusted authentication is provided because of MAC .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/>
              <a:t>Original data from source is received by the destination.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to be carried: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  yielding.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 ciphering using AES  and transfer.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 deployment and data  distribution.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 retrieve using AES.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integrity checking.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 Yielding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200" dirty="0" smtClean="0"/>
              <a:t>Sender selects a file for transmission and creates a Message Authentication Code (MAC) for data integrity.</a:t>
            </a:r>
          </a:p>
          <a:p>
            <a:pPr lvl="1" algn="just"/>
            <a:endParaRPr lang="en-US" sz="3200" dirty="0" smtClean="0"/>
          </a:p>
          <a:p>
            <a:pPr lvl="1"/>
            <a:r>
              <a:rPr lang="en-US" sz="3200" dirty="0" smtClean="0"/>
              <a:t>Fetch the Message Authentication Code with its appropriate key to the transmission file.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565</TotalTime>
  <Words>1150</Words>
  <Application>Microsoft Office PowerPoint</Application>
  <PresentationFormat>On-screen Show (4:3)</PresentationFormat>
  <Paragraphs>121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Apex</vt:lpstr>
      <vt:lpstr>TAM: A Tiered Authentication of Multicast Protocol for Ad-Hoc Networks</vt:lpstr>
      <vt:lpstr>Abstract</vt:lpstr>
      <vt:lpstr>Slide 3</vt:lpstr>
      <vt:lpstr>Existing </vt:lpstr>
      <vt:lpstr>Disadvantages</vt:lpstr>
      <vt:lpstr>Proposed </vt:lpstr>
      <vt:lpstr>Advantages</vt:lpstr>
      <vt:lpstr>Works to be carried:</vt:lpstr>
      <vt:lpstr>MAC  Yielding</vt:lpstr>
      <vt:lpstr>File ciphering using AES  and Transfer </vt:lpstr>
      <vt:lpstr>CA Deployment and Data Distribution</vt:lpstr>
      <vt:lpstr>File Retrieve using AES</vt:lpstr>
      <vt:lpstr>Data Integrity Checking</vt:lpstr>
      <vt:lpstr>SoftwareRequirements</vt:lpstr>
      <vt:lpstr>Hardware Requirements</vt:lpstr>
      <vt:lpstr>Future Enhancement</vt:lpstr>
      <vt:lpstr>Background</vt:lpstr>
      <vt:lpstr>Litrature survey  A survey of key management in ad hoc networks</vt:lpstr>
      <vt:lpstr>Multi-receiver authentication codes :models, bounds, constructions, and extensions</vt:lpstr>
      <vt:lpstr>A survey of clustering schemes for mobile ad hoc networks</vt:lpstr>
      <vt:lpstr>Trust management in mobile ad hoc networks using a scalable maturity-based model</vt:lpstr>
      <vt:lpstr>A survey of multicast routing protocols for mobile ad-hoc networks</vt:lpstr>
      <vt:lpstr>Reference</vt:lpstr>
      <vt:lpstr>Questions???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TAM: A Tiered Authentication of Multicast Protocol for Ad-Hoc Networks</dc:title>
  <dc:creator>egc10</dc:creator>
  <cp:lastModifiedBy>Vishal</cp:lastModifiedBy>
  <cp:revision>75</cp:revision>
  <dcterms:created xsi:type="dcterms:W3CDTF">2012-07-30T10:39:43Z</dcterms:created>
  <dcterms:modified xsi:type="dcterms:W3CDTF">2013-04-20T15:23:50Z</dcterms:modified>
</cp:coreProperties>
</file>