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Bold" charset="1" panose="00000800000000000000"/>
      <p:regular r:id="rId10"/>
    </p:embeddedFont>
    <p:embeddedFont>
      <p:font typeface="HK Grotesk Bold Italics" charset="1" panose="00000800000000000000"/>
      <p:regular r:id="rId11"/>
    </p:embeddedFont>
    <p:embeddedFont>
      <p:font typeface="HK Grotesk Medium" charset="1" panose="00000600000000000000"/>
      <p:regular r:id="rId12"/>
    </p:embeddedFont>
    <p:embeddedFont>
      <p:font typeface="HK Grotesk Medium Bold" charset="1" panose="00000700000000000000"/>
      <p:regular r:id="rId13"/>
    </p:embeddedFont>
    <p:embeddedFont>
      <p:font typeface="HK Grotesk Medium Italics" charset="1" panose="00000600000000000000"/>
      <p:regular r:id="rId14"/>
    </p:embeddedFont>
    <p:embeddedFont>
      <p:font typeface="HK Grotesk Medium Bold Italics" charset="1" panose="00000700000000000000"/>
      <p:regular r:id="rId15"/>
    </p:embeddedFont>
    <p:embeddedFont>
      <p:font typeface="Open Sans Light" charset="1" panose="020B0306030504020204"/>
      <p:regular r:id="rId16"/>
    </p:embeddedFont>
    <p:embeddedFont>
      <p:font typeface="Open Sans Light Bold" charset="1" panose="020B0806030504020204"/>
      <p:regular r:id="rId17"/>
    </p:embeddedFont>
    <p:embeddedFont>
      <p:font typeface="Open Sans Light Italics" charset="1" panose="020B0306030504020204"/>
      <p:regular r:id="rId18"/>
    </p:embeddedFont>
    <p:embeddedFont>
      <p:font typeface="Open Sans Light Bold Italics" charset="1" panose="020B0806030504020204"/>
      <p:regular r:id="rId19"/>
    </p:embeddedFont>
    <p:embeddedFont>
      <p:font typeface="Open Sans" charset="1" panose="020B0606030504020204"/>
      <p:regular r:id="rId20"/>
    </p:embeddedFont>
    <p:embeddedFont>
      <p:font typeface="Open Sans Bold" charset="1" panose="020B0806030504020204"/>
      <p:regular r:id="rId21"/>
    </p:embeddedFont>
    <p:embeddedFont>
      <p:font typeface="Open Sans Italics" charset="1" panose="020B0606030504020204"/>
      <p:regular r:id="rId22"/>
    </p:embeddedFont>
    <p:embeddedFont>
      <p:font typeface="Open Sans Bold Italics" charset="1" panose="020B0806030504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322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7803570" cy="1573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100"/>
              </a:lnSpc>
            </a:pPr>
            <a:r>
              <a:rPr lang="en-US" sz="10999">
                <a:solidFill>
                  <a:srgbClr val="FFFFFF"/>
                </a:solidFill>
                <a:latin typeface="HK Grotesk Bold Bold"/>
              </a:rPr>
              <a:t>AUTOBIN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07381" y="6223635"/>
            <a:ext cx="4276725" cy="404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HK Grotesk Bold Bold"/>
              </a:rPr>
              <a:t>Team</a:t>
            </a:r>
          </a:p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HK Grotesk Bold Bold"/>
              </a:rPr>
              <a:t>Srinivasa Raghavan S</a:t>
            </a:r>
          </a:p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HK Grotesk Bold Bold"/>
              </a:rPr>
              <a:t>Jaaswin D Kotian</a:t>
            </a:r>
          </a:p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HK Grotesk Bold Bold"/>
              </a:rPr>
              <a:t>Suhas R</a:t>
            </a:r>
          </a:p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HK Grotesk Bold Bold"/>
              </a:rPr>
              <a:t>Hemanth Hedge</a:t>
            </a:r>
          </a:p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HK Grotesk Bold Bold"/>
              </a:rPr>
              <a:t>Sanjivani Patra</a:t>
            </a:r>
          </a:p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HK Grotesk Bold Bold"/>
              </a:rPr>
              <a:t>Shubha </a:t>
            </a:r>
          </a:p>
          <a:p>
            <a:pPr algn="ctr">
              <a:lnSpc>
                <a:spcPts val="396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722732" y="3644739"/>
            <a:ext cx="4958834" cy="88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Hallothon 2021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322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4765699"/>
            <a:ext cx="18288000" cy="5521301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1919957" cy="2302119"/>
            <a:chOff x="0" y="0"/>
            <a:chExt cx="7005708" cy="135302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7005708" cy="1353023"/>
            </a:xfrm>
            <a:custGeom>
              <a:avLst/>
              <a:gdLst/>
              <a:ahLst/>
              <a:cxnLst/>
              <a:rect r="r" b="b" t="t" l="l"/>
              <a:pathLst>
                <a:path h="1353023" w="7005708">
                  <a:moveTo>
                    <a:pt x="6881247" y="1353023"/>
                  </a:moveTo>
                  <a:lnTo>
                    <a:pt x="124460" y="1353023"/>
                  </a:lnTo>
                  <a:cubicBezTo>
                    <a:pt x="55880" y="1353023"/>
                    <a:pt x="0" y="1297143"/>
                    <a:pt x="0" y="122856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881247" y="0"/>
                  </a:lnTo>
                  <a:cubicBezTo>
                    <a:pt x="6949828" y="0"/>
                    <a:pt x="7005708" y="55880"/>
                    <a:pt x="7005708" y="124460"/>
                  </a:cubicBezTo>
                  <a:lnTo>
                    <a:pt x="7005708" y="1228563"/>
                  </a:lnTo>
                  <a:cubicBezTo>
                    <a:pt x="7005708" y="1297143"/>
                    <a:pt x="6949828" y="1353023"/>
                    <a:pt x="6881247" y="135302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26131" y="1340430"/>
            <a:ext cx="12153089" cy="2359707"/>
            <a:chOff x="0" y="0"/>
            <a:chExt cx="16590952" cy="3285472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6590952" cy="3285472"/>
            </a:xfrm>
            <a:custGeom>
              <a:avLst/>
              <a:gdLst/>
              <a:ahLst/>
              <a:cxnLst/>
              <a:rect r="r" b="b" t="t" l="l"/>
              <a:pathLst>
                <a:path h="3285472" w="16590952">
                  <a:moveTo>
                    <a:pt x="16466491" y="59690"/>
                  </a:moveTo>
                  <a:cubicBezTo>
                    <a:pt x="16502052" y="59690"/>
                    <a:pt x="16531262" y="88900"/>
                    <a:pt x="16531262" y="124460"/>
                  </a:cubicBezTo>
                  <a:lnTo>
                    <a:pt x="16531262" y="3161012"/>
                  </a:lnTo>
                  <a:cubicBezTo>
                    <a:pt x="16531262" y="3196572"/>
                    <a:pt x="16502052" y="3225782"/>
                    <a:pt x="16466491" y="3225782"/>
                  </a:cubicBezTo>
                  <a:lnTo>
                    <a:pt x="124460" y="3225782"/>
                  </a:lnTo>
                  <a:cubicBezTo>
                    <a:pt x="88900" y="3225782"/>
                    <a:pt x="59690" y="3196572"/>
                    <a:pt x="59690" y="316101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466493" y="59690"/>
                  </a:lnTo>
                  <a:moveTo>
                    <a:pt x="1646649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61012"/>
                  </a:lnTo>
                  <a:cubicBezTo>
                    <a:pt x="0" y="3229592"/>
                    <a:pt x="55880" y="3285472"/>
                    <a:pt x="124460" y="3285472"/>
                  </a:cubicBezTo>
                  <a:lnTo>
                    <a:pt x="16466493" y="3285472"/>
                  </a:lnTo>
                  <a:cubicBezTo>
                    <a:pt x="16535071" y="3285472"/>
                    <a:pt x="16590952" y="3229592"/>
                    <a:pt x="16590952" y="3161012"/>
                  </a:cubicBezTo>
                  <a:lnTo>
                    <a:pt x="16590952" y="124460"/>
                  </a:lnTo>
                  <a:cubicBezTo>
                    <a:pt x="16590952" y="55880"/>
                    <a:pt x="16535071" y="0"/>
                    <a:pt x="1646649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7032921"/>
            <a:ext cx="8800701" cy="2225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74"/>
              </a:lnSpc>
            </a:pPr>
            <a:r>
              <a:rPr lang="en-US" sz="4267">
                <a:solidFill>
                  <a:srgbClr val="000000"/>
                </a:solidFill>
                <a:latin typeface="HK Grotesk Medium"/>
              </a:rPr>
              <a:t>Organizations and Societies who want efficient, eco-friendly and convenient solutions.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62352" y="1869614"/>
            <a:ext cx="10870777" cy="1065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49"/>
              </a:lnSpc>
            </a:pPr>
            <a:r>
              <a:rPr lang="en-US" sz="7499">
                <a:solidFill>
                  <a:srgbClr val="000000"/>
                </a:solidFill>
                <a:latin typeface="HK Grotesk Bold Bold"/>
              </a:rPr>
              <a:t>Target Audience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322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258300"/>
            <a:ext cx="18288000" cy="10287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1473895"/>
            <a:ext cx="6926918" cy="5929455"/>
            <a:chOff x="0" y="0"/>
            <a:chExt cx="5186767" cy="443988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5186767" cy="4439883"/>
            </a:xfrm>
            <a:custGeom>
              <a:avLst/>
              <a:gdLst/>
              <a:ahLst/>
              <a:cxnLst/>
              <a:rect r="r" b="b" t="t" l="l"/>
              <a:pathLst>
                <a:path h="4439883" w="5186767">
                  <a:moveTo>
                    <a:pt x="5062307" y="4439882"/>
                  </a:moveTo>
                  <a:lnTo>
                    <a:pt x="124460" y="4439882"/>
                  </a:lnTo>
                  <a:cubicBezTo>
                    <a:pt x="55880" y="4439882"/>
                    <a:pt x="0" y="4384003"/>
                    <a:pt x="0" y="43154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062307" y="0"/>
                  </a:lnTo>
                  <a:cubicBezTo>
                    <a:pt x="5130887" y="0"/>
                    <a:pt x="5186767" y="55880"/>
                    <a:pt x="5186767" y="124460"/>
                  </a:cubicBezTo>
                  <a:lnTo>
                    <a:pt x="5186767" y="4315423"/>
                  </a:lnTo>
                  <a:cubicBezTo>
                    <a:pt x="5186767" y="4384003"/>
                    <a:pt x="5130887" y="4439883"/>
                    <a:pt x="5062307" y="443988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3976" y="1805925"/>
            <a:ext cx="7096728" cy="5978480"/>
            <a:chOff x="0" y="0"/>
            <a:chExt cx="11287936" cy="9698448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1287936" cy="9698448"/>
            </a:xfrm>
            <a:custGeom>
              <a:avLst/>
              <a:gdLst/>
              <a:ahLst/>
              <a:cxnLst/>
              <a:rect r="r" b="b" t="t" l="l"/>
              <a:pathLst>
                <a:path h="9698448" w="11287936">
                  <a:moveTo>
                    <a:pt x="11163475" y="59690"/>
                  </a:moveTo>
                  <a:cubicBezTo>
                    <a:pt x="11199036" y="59690"/>
                    <a:pt x="11228246" y="88900"/>
                    <a:pt x="11228246" y="124460"/>
                  </a:cubicBezTo>
                  <a:lnTo>
                    <a:pt x="11228246" y="9573988"/>
                  </a:lnTo>
                  <a:cubicBezTo>
                    <a:pt x="11228246" y="9609548"/>
                    <a:pt x="11199036" y="9638758"/>
                    <a:pt x="11163475" y="9638758"/>
                  </a:cubicBezTo>
                  <a:lnTo>
                    <a:pt x="124460" y="9638758"/>
                  </a:lnTo>
                  <a:cubicBezTo>
                    <a:pt x="88900" y="9638758"/>
                    <a:pt x="59690" y="9609548"/>
                    <a:pt x="59690" y="957398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163476" y="59690"/>
                  </a:lnTo>
                  <a:moveTo>
                    <a:pt x="11163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573988"/>
                  </a:lnTo>
                  <a:cubicBezTo>
                    <a:pt x="0" y="9642568"/>
                    <a:pt x="55880" y="9698448"/>
                    <a:pt x="124460" y="9698448"/>
                  </a:cubicBezTo>
                  <a:lnTo>
                    <a:pt x="11163476" y="9698448"/>
                  </a:lnTo>
                  <a:cubicBezTo>
                    <a:pt x="11232055" y="9698448"/>
                    <a:pt x="11287936" y="9642568"/>
                    <a:pt x="11287936" y="9573988"/>
                  </a:cubicBezTo>
                  <a:lnTo>
                    <a:pt x="11287936" y="124460"/>
                  </a:lnTo>
                  <a:cubicBezTo>
                    <a:pt x="11287936" y="55880"/>
                    <a:pt x="11232055" y="0"/>
                    <a:pt x="11163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30303" y="509825"/>
            <a:ext cx="7528997" cy="8238649"/>
            <a:chOff x="0" y="0"/>
            <a:chExt cx="10038662" cy="1098486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66675"/>
              <a:ext cx="10038662" cy="4486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>
                  <a:solidFill>
                    <a:srgbClr val="FFFFFF"/>
                  </a:solidFill>
                  <a:latin typeface="HK Grotesk Bold Bold"/>
                </a:rPr>
                <a:t>Start small before going all out.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781551"/>
              <a:ext cx="10038662" cy="6203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</a:p>
            <a:p>
              <a:pPr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HK Grotesk Medium"/>
                </a:rPr>
                <a:t>Currently </a:t>
              </a:r>
              <a:r>
                <a:rPr lang="en-US" sz="3399">
                  <a:solidFill>
                    <a:srgbClr val="FFFFFF"/>
                  </a:solidFill>
                  <a:latin typeface="HK Grotesk Medium Bold"/>
                </a:rPr>
                <a:t>AutoBin</a:t>
              </a:r>
              <a:r>
                <a:rPr lang="en-US" sz="3399">
                  <a:solidFill>
                    <a:srgbClr val="FFFFFF"/>
                  </a:solidFill>
                  <a:latin typeface="HK Grotesk Medium"/>
                </a:rPr>
                <a:t> is focused on small-scale sequential garbage input.</a:t>
              </a:r>
            </a:p>
            <a:p>
              <a:pPr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HK Grotesk Medium"/>
                </a:rPr>
                <a:t>Our Future vision is to expand to households by building AutoBin waste segregation plants in every society to segregate bulk waste.</a:t>
              </a:r>
            </a:p>
            <a:p>
              <a:pPr>
                <a:lnSpc>
                  <a:spcPts val="4200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322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4765699"/>
            <a:ext cx="18288000" cy="5521301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1919957" cy="2302119"/>
            <a:chOff x="0" y="0"/>
            <a:chExt cx="7005708" cy="135302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7005708" cy="1353023"/>
            </a:xfrm>
            <a:custGeom>
              <a:avLst/>
              <a:gdLst/>
              <a:ahLst/>
              <a:cxnLst/>
              <a:rect r="r" b="b" t="t" l="l"/>
              <a:pathLst>
                <a:path h="1353023" w="7005708">
                  <a:moveTo>
                    <a:pt x="6881247" y="1353023"/>
                  </a:moveTo>
                  <a:lnTo>
                    <a:pt x="124460" y="1353023"/>
                  </a:lnTo>
                  <a:cubicBezTo>
                    <a:pt x="55880" y="1353023"/>
                    <a:pt x="0" y="1297143"/>
                    <a:pt x="0" y="122856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881247" y="0"/>
                  </a:lnTo>
                  <a:cubicBezTo>
                    <a:pt x="6949828" y="0"/>
                    <a:pt x="7005708" y="55880"/>
                    <a:pt x="7005708" y="124460"/>
                  </a:cubicBezTo>
                  <a:lnTo>
                    <a:pt x="7005708" y="1228563"/>
                  </a:lnTo>
                  <a:cubicBezTo>
                    <a:pt x="7005708" y="1297143"/>
                    <a:pt x="6949828" y="1353023"/>
                    <a:pt x="6881247" y="135302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26131" y="1340430"/>
            <a:ext cx="12153089" cy="2359707"/>
            <a:chOff x="0" y="0"/>
            <a:chExt cx="16590952" cy="3285472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6590952" cy="3285472"/>
            </a:xfrm>
            <a:custGeom>
              <a:avLst/>
              <a:gdLst/>
              <a:ahLst/>
              <a:cxnLst/>
              <a:rect r="r" b="b" t="t" l="l"/>
              <a:pathLst>
                <a:path h="3285472" w="16590952">
                  <a:moveTo>
                    <a:pt x="16466491" y="59690"/>
                  </a:moveTo>
                  <a:cubicBezTo>
                    <a:pt x="16502052" y="59690"/>
                    <a:pt x="16531262" y="88900"/>
                    <a:pt x="16531262" y="124460"/>
                  </a:cubicBezTo>
                  <a:lnTo>
                    <a:pt x="16531262" y="3161012"/>
                  </a:lnTo>
                  <a:cubicBezTo>
                    <a:pt x="16531262" y="3196572"/>
                    <a:pt x="16502052" y="3225782"/>
                    <a:pt x="16466491" y="3225782"/>
                  </a:cubicBezTo>
                  <a:lnTo>
                    <a:pt x="124460" y="3225782"/>
                  </a:lnTo>
                  <a:cubicBezTo>
                    <a:pt x="88900" y="3225782"/>
                    <a:pt x="59690" y="3196572"/>
                    <a:pt x="59690" y="316101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466493" y="59690"/>
                  </a:lnTo>
                  <a:moveTo>
                    <a:pt x="1646649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61012"/>
                  </a:lnTo>
                  <a:cubicBezTo>
                    <a:pt x="0" y="3229592"/>
                    <a:pt x="55880" y="3285472"/>
                    <a:pt x="124460" y="3285472"/>
                  </a:cubicBezTo>
                  <a:lnTo>
                    <a:pt x="16466493" y="3285472"/>
                  </a:lnTo>
                  <a:cubicBezTo>
                    <a:pt x="16535071" y="3285472"/>
                    <a:pt x="16590952" y="3229592"/>
                    <a:pt x="16590952" y="3161012"/>
                  </a:cubicBezTo>
                  <a:lnTo>
                    <a:pt x="16590952" y="124460"/>
                  </a:lnTo>
                  <a:cubicBezTo>
                    <a:pt x="16590952" y="55880"/>
                    <a:pt x="16535071" y="0"/>
                    <a:pt x="1646649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6283571"/>
            <a:ext cx="9632748" cy="2974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74"/>
              </a:lnSpc>
            </a:pPr>
            <a:r>
              <a:rPr lang="en-US" sz="4267">
                <a:solidFill>
                  <a:srgbClr val="000000"/>
                </a:solidFill>
                <a:latin typeface="HK Grotesk Medium"/>
              </a:rPr>
              <a:t>https://colab.research.google.com/drive/1t668MHsyhj-SGvFRzQzQ2qDNP1ujLiM9?usp=sharing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62352" y="1869614"/>
            <a:ext cx="10870777" cy="1065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49"/>
              </a:lnSpc>
            </a:pPr>
            <a:r>
              <a:rPr lang="en-US" sz="7499">
                <a:solidFill>
                  <a:srgbClr val="000000"/>
                </a:solidFill>
                <a:latin typeface="HK Grotesk Bold Bold"/>
              </a:rPr>
              <a:t>Project Links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322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65445" y="2112667"/>
            <a:ext cx="7190618" cy="3340852"/>
            <a:chOff x="0" y="0"/>
            <a:chExt cx="4226137" cy="196351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226137" cy="1963516"/>
            </a:xfrm>
            <a:custGeom>
              <a:avLst/>
              <a:gdLst/>
              <a:ahLst/>
              <a:cxnLst/>
              <a:rect r="r" b="b" t="t" l="l"/>
              <a:pathLst>
                <a:path h="1963516" w="4226137">
                  <a:moveTo>
                    <a:pt x="4101676" y="1963516"/>
                  </a:moveTo>
                  <a:lnTo>
                    <a:pt x="124460" y="1963516"/>
                  </a:lnTo>
                  <a:cubicBezTo>
                    <a:pt x="55880" y="1963516"/>
                    <a:pt x="0" y="1907636"/>
                    <a:pt x="0" y="18390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01677" y="0"/>
                  </a:lnTo>
                  <a:cubicBezTo>
                    <a:pt x="4170257" y="0"/>
                    <a:pt x="4226137" y="55880"/>
                    <a:pt x="4226137" y="124460"/>
                  </a:cubicBezTo>
                  <a:lnTo>
                    <a:pt x="4226137" y="1839056"/>
                  </a:lnTo>
                  <a:cubicBezTo>
                    <a:pt x="4226137" y="1907636"/>
                    <a:pt x="4170257" y="1963516"/>
                    <a:pt x="4101677" y="196351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59342" y="2424398"/>
            <a:ext cx="7199958" cy="3352123"/>
            <a:chOff x="0" y="0"/>
            <a:chExt cx="13736838" cy="6522767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3736839" cy="6522767"/>
            </a:xfrm>
            <a:custGeom>
              <a:avLst/>
              <a:gdLst/>
              <a:ahLst/>
              <a:cxnLst/>
              <a:rect r="r" b="b" t="t" l="l"/>
              <a:pathLst>
                <a:path h="6522767" w="13736839">
                  <a:moveTo>
                    <a:pt x="13612378" y="59690"/>
                  </a:moveTo>
                  <a:cubicBezTo>
                    <a:pt x="13647939" y="59690"/>
                    <a:pt x="13677148" y="88900"/>
                    <a:pt x="13677148" y="124460"/>
                  </a:cubicBezTo>
                  <a:lnTo>
                    <a:pt x="13677148" y="6398307"/>
                  </a:lnTo>
                  <a:cubicBezTo>
                    <a:pt x="13677148" y="6433867"/>
                    <a:pt x="13647939" y="6463077"/>
                    <a:pt x="13612378" y="6463077"/>
                  </a:cubicBezTo>
                  <a:lnTo>
                    <a:pt x="124460" y="6463077"/>
                  </a:lnTo>
                  <a:cubicBezTo>
                    <a:pt x="88900" y="6463077"/>
                    <a:pt x="59690" y="6433867"/>
                    <a:pt x="59690" y="639830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3612378" y="59690"/>
                  </a:lnTo>
                  <a:moveTo>
                    <a:pt x="1361237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398307"/>
                  </a:lnTo>
                  <a:cubicBezTo>
                    <a:pt x="0" y="6466887"/>
                    <a:pt x="55880" y="6522767"/>
                    <a:pt x="124460" y="6522767"/>
                  </a:cubicBezTo>
                  <a:lnTo>
                    <a:pt x="13612378" y="6522767"/>
                  </a:lnTo>
                  <a:cubicBezTo>
                    <a:pt x="13680959" y="6522767"/>
                    <a:pt x="13736839" y="6466887"/>
                    <a:pt x="13736839" y="6398307"/>
                  </a:cubicBezTo>
                  <a:lnTo>
                    <a:pt x="13736839" y="124460"/>
                  </a:lnTo>
                  <a:cubicBezTo>
                    <a:pt x="13736839" y="55880"/>
                    <a:pt x="13680959" y="0"/>
                    <a:pt x="1361237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661902" y="2914489"/>
            <a:ext cx="5620814" cy="2136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360"/>
              </a:lnSpc>
            </a:pPr>
            <a:r>
              <a:rPr lang="en-US" sz="7599">
                <a:solidFill>
                  <a:srgbClr val="000000"/>
                </a:solidFill>
                <a:latin typeface="HK Grotesk Bold Bold"/>
              </a:rPr>
              <a:t>Problem Statement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0" y="9258300"/>
            <a:ext cx="18288000" cy="10287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8435618" y="6483108"/>
            <a:ext cx="9675019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 Bold"/>
              </a:rPr>
              <a:t>Need for efficient waste management using 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 Bold"/>
              </a:rPr>
              <a:t>waste segregation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322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4888448"/>
            <a:ext cx="18288000" cy="539855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1136845"/>
            <a:ext cx="12232771" cy="2302119"/>
            <a:chOff x="0" y="0"/>
            <a:chExt cx="7189558" cy="135302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7189558" cy="1353023"/>
            </a:xfrm>
            <a:custGeom>
              <a:avLst/>
              <a:gdLst/>
              <a:ahLst/>
              <a:cxnLst/>
              <a:rect r="r" b="b" t="t" l="l"/>
              <a:pathLst>
                <a:path h="1353023" w="7189558">
                  <a:moveTo>
                    <a:pt x="7065097" y="1353023"/>
                  </a:moveTo>
                  <a:lnTo>
                    <a:pt x="124460" y="1353023"/>
                  </a:lnTo>
                  <a:cubicBezTo>
                    <a:pt x="55880" y="1353023"/>
                    <a:pt x="0" y="1297143"/>
                    <a:pt x="0" y="122856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065097" y="0"/>
                  </a:lnTo>
                  <a:cubicBezTo>
                    <a:pt x="7133678" y="0"/>
                    <a:pt x="7189558" y="55880"/>
                    <a:pt x="7189558" y="124460"/>
                  </a:cubicBezTo>
                  <a:lnTo>
                    <a:pt x="7189558" y="1228563"/>
                  </a:lnTo>
                  <a:cubicBezTo>
                    <a:pt x="7189558" y="1297143"/>
                    <a:pt x="7133678" y="1353023"/>
                    <a:pt x="7065097" y="135302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26131" y="1448575"/>
            <a:ext cx="12522426" cy="2303029"/>
            <a:chOff x="0" y="0"/>
            <a:chExt cx="17095158" cy="3206558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7095158" cy="3206558"/>
            </a:xfrm>
            <a:custGeom>
              <a:avLst/>
              <a:gdLst/>
              <a:ahLst/>
              <a:cxnLst/>
              <a:rect r="r" b="b" t="t" l="l"/>
              <a:pathLst>
                <a:path h="3206558" w="17095158">
                  <a:moveTo>
                    <a:pt x="16970697" y="59690"/>
                  </a:moveTo>
                  <a:cubicBezTo>
                    <a:pt x="17006258" y="59690"/>
                    <a:pt x="17035467" y="88900"/>
                    <a:pt x="17035467" y="124460"/>
                  </a:cubicBezTo>
                  <a:lnTo>
                    <a:pt x="17035467" y="3082098"/>
                  </a:lnTo>
                  <a:cubicBezTo>
                    <a:pt x="17035467" y="3117658"/>
                    <a:pt x="17006258" y="3146868"/>
                    <a:pt x="16970697" y="3146868"/>
                  </a:cubicBezTo>
                  <a:lnTo>
                    <a:pt x="124460" y="3146868"/>
                  </a:lnTo>
                  <a:cubicBezTo>
                    <a:pt x="88900" y="3146868"/>
                    <a:pt x="59690" y="3117658"/>
                    <a:pt x="59690" y="308209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970697" y="59690"/>
                  </a:lnTo>
                  <a:moveTo>
                    <a:pt x="1697069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082098"/>
                  </a:lnTo>
                  <a:cubicBezTo>
                    <a:pt x="0" y="3150678"/>
                    <a:pt x="55880" y="3206558"/>
                    <a:pt x="124460" y="3206558"/>
                  </a:cubicBezTo>
                  <a:lnTo>
                    <a:pt x="16970697" y="3206558"/>
                  </a:lnTo>
                  <a:cubicBezTo>
                    <a:pt x="17039278" y="3206558"/>
                    <a:pt x="17095158" y="3150678"/>
                    <a:pt x="17095158" y="3082098"/>
                  </a:cubicBezTo>
                  <a:lnTo>
                    <a:pt x="17095158" y="124460"/>
                  </a:lnTo>
                  <a:cubicBezTo>
                    <a:pt x="17095158" y="55880"/>
                    <a:pt x="17039278" y="0"/>
                    <a:pt x="1697069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814491" y="1959648"/>
            <a:ext cx="10959761" cy="111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6"/>
              </a:lnSpc>
            </a:pPr>
            <a:r>
              <a:rPr lang="en-US" sz="7860">
                <a:solidFill>
                  <a:srgbClr val="000000"/>
                </a:solidFill>
                <a:latin typeface="HK Grotesk Bold Bold"/>
              </a:rPr>
              <a:t>Solution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08611" y="6449255"/>
            <a:ext cx="8275239" cy="280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0"/>
              </a:lnSpc>
            </a:pPr>
            <a:r>
              <a:rPr lang="en-US" sz="4007">
                <a:solidFill>
                  <a:srgbClr val="000000"/>
                </a:solidFill>
                <a:latin typeface="HK Grotesk Medium"/>
              </a:rPr>
              <a:t>Computer vision based waste classification in a single Dustbin.</a:t>
            </a:r>
          </a:p>
          <a:p>
            <a:pPr>
              <a:lnSpc>
                <a:spcPts val="5610"/>
              </a:lnSpc>
            </a:pPr>
            <a:r>
              <a:rPr lang="en-US" sz="4007">
                <a:solidFill>
                  <a:srgbClr val="000000"/>
                </a:solidFill>
                <a:latin typeface="HK Grotesk Medium"/>
              </a:rPr>
              <a:t>       </a:t>
            </a:r>
            <a:r>
              <a:rPr lang="en-US" sz="4007">
                <a:solidFill>
                  <a:srgbClr val="000000"/>
                </a:solidFill>
                <a:latin typeface="HK Grotesk Medium Bold"/>
              </a:rPr>
              <a:t>          AutoBin</a:t>
            </a:r>
          </a:p>
          <a:p>
            <a:pPr>
              <a:lnSpc>
                <a:spcPts val="561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642973"/>
            <a:ext cx="7352004" cy="6666271"/>
            <a:chOff x="0" y="0"/>
            <a:chExt cx="5505065" cy="499159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505065" cy="4991599"/>
            </a:xfrm>
            <a:custGeom>
              <a:avLst/>
              <a:gdLst/>
              <a:ahLst/>
              <a:cxnLst/>
              <a:rect r="r" b="b" t="t" l="l"/>
              <a:pathLst>
                <a:path h="4991599" w="5505065">
                  <a:moveTo>
                    <a:pt x="5380605" y="4991599"/>
                  </a:moveTo>
                  <a:lnTo>
                    <a:pt x="124460" y="4991599"/>
                  </a:lnTo>
                  <a:cubicBezTo>
                    <a:pt x="55880" y="4991599"/>
                    <a:pt x="0" y="4935719"/>
                    <a:pt x="0" y="486713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80605" y="0"/>
                  </a:lnTo>
                  <a:cubicBezTo>
                    <a:pt x="5449185" y="0"/>
                    <a:pt x="5505065" y="55880"/>
                    <a:pt x="5505065" y="124460"/>
                  </a:cubicBezTo>
                  <a:lnTo>
                    <a:pt x="5505065" y="4867139"/>
                  </a:lnTo>
                  <a:cubicBezTo>
                    <a:pt x="5505065" y="4935719"/>
                    <a:pt x="5449185" y="4991599"/>
                    <a:pt x="5380605" y="4991599"/>
                  </a:cubicBezTo>
                  <a:close/>
                </a:path>
              </a:pathLst>
            </a:custGeom>
            <a:solidFill>
              <a:srgbClr val="322FC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3976" y="1975004"/>
            <a:ext cx="7499008" cy="6669023"/>
            <a:chOff x="0" y="0"/>
            <a:chExt cx="11927795" cy="10818665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1927795" cy="10818664"/>
            </a:xfrm>
            <a:custGeom>
              <a:avLst/>
              <a:gdLst/>
              <a:ahLst/>
              <a:cxnLst/>
              <a:rect r="r" b="b" t="t" l="l"/>
              <a:pathLst>
                <a:path h="10818664" w="11927795">
                  <a:moveTo>
                    <a:pt x="11803335" y="59690"/>
                  </a:moveTo>
                  <a:cubicBezTo>
                    <a:pt x="11838895" y="59690"/>
                    <a:pt x="11868105" y="88900"/>
                    <a:pt x="11868105" y="124460"/>
                  </a:cubicBezTo>
                  <a:lnTo>
                    <a:pt x="11868105" y="10694205"/>
                  </a:lnTo>
                  <a:cubicBezTo>
                    <a:pt x="11868105" y="10729764"/>
                    <a:pt x="11838895" y="10758974"/>
                    <a:pt x="11803335" y="10758974"/>
                  </a:cubicBezTo>
                  <a:lnTo>
                    <a:pt x="124460" y="10758974"/>
                  </a:lnTo>
                  <a:cubicBezTo>
                    <a:pt x="88900" y="10758974"/>
                    <a:pt x="59690" y="10729764"/>
                    <a:pt x="59690" y="1069420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803335" y="59690"/>
                  </a:lnTo>
                  <a:moveTo>
                    <a:pt x="1180333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694205"/>
                  </a:lnTo>
                  <a:cubicBezTo>
                    <a:pt x="0" y="10762785"/>
                    <a:pt x="55880" y="10818664"/>
                    <a:pt x="124460" y="10818664"/>
                  </a:cubicBezTo>
                  <a:lnTo>
                    <a:pt x="11803335" y="10818664"/>
                  </a:lnTo>
                  <a:cubicBezTo>
                    <a:pt x="11871916" y="10818664"/>
                    <a:pt x="11927795" y="10762785"/>
                    <a:pt x="11927795" y="10694205"/>
                  </a:cubicBezTo>
                  <a:lnTo>
                    <a:pt x="11927795" y="124460"/>
                  </a:lnTo>
                  <a:cubicBezTo>
                    <a:pt x="11927795" y="55880"/>
                    <a:pt x="11871916" y="0"/>
                    <a:pt x="1180333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9744983" y="0"/>
            <a:ext cx="8570031" cy="10287000"/>
          </a:xfrm>
          <a:prstGeom prst="rect">
            <a:avLst/>
          </a:prstGeom>
          <a:solidFill>
            <a:srgbClr val="322FCF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10739450" y="1755319"/>
            <a:ext cx="5669809" cy="2302768"/>
            <a:chOff x="0" y="0"/>
            <a:chExt cx="7559745" cy="307035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66675"/>
              <a:ext cx="7559745" cy="15414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7999">
                  <a:solidFill>
                    <a:srgbClr val="FFFFFF"/>
                  </a:solidFill>
                  <a:latin typeface="HK Grotesk Bold Bold"/>
                </a:rPr>
                <a:t>Software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412439"/>
              <a:ext cx="7559745" cy="6579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717969" y="3720714"/>
            <a:ext cx="5900999" cy="615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</a:rPr>
              <a:t>1.Deep Learning Model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29856" y="4684040"/>
            <a:ext cx="7309355" cy="1786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Waste image classification using RestNet50 with 94% accuracy.  The model is trained on TrashNet dataset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73705" y="6761114"/>
            <a:ext cx="8112586" cy="1786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RestNet50- A convolutional neural network that is 50 layers deep. Pretrained from ImageNet dataset.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2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5502514"/>
            <a:ext cx="18288000" cy="4784486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6243369" cy="2302119"/>
            <a:chOff x="0" y="0"/>
            <a:chExt cx="3669411" cy="135302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669411" cy="1353023"/>
            </a:xfrm>
            <a:custGeom>
              <a:avLst/>
              <a:gdLst/>
              <a:ahLst/>
              <a:cxnLst/>
              <a:rect r="r" b="b" t="t" l="l"/>
              <a:pathLst>
                <a:path h="1353023" w="3669411">
                  <a:moveTo>
                    <a:pt x="3544951" y="1353023"/>
                  </a:moveTo>
                  <a:lnTo>
                    <a:pt x="124460" y="1353023"/>
                  </a:lnTo>
                  <a:cubicBezTo>
                    <a:pt x="55880" y="1353023"/>
                    <a:pt x="0" y="1297143"/>
                    <a:pt x="0" y="122856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44951" y="0"/>
                  </a:lnTo>
                  <a:cubicBezTo>
                    <a:pt x="3613531" y="0"/>
                    <a:pt x="3669411" y="55880"/>
                    <a:pt x="3669411" y="124460"/>
                  </a:cubicBezTo>
                  <a:lnTo>
                    <a:pt x="3669411" y="1228563"/>
                  </a:lnTo>
                  <a:cubicBezTo>
                    <a:pt x="3669411" y="1297143"/>
                    <a:pt x="3613531" y="1353023"/>
                    <a:pt x="3544951" y="135302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26131" y="1312091"/>
            <a:ext cx="6371918" cy="2359707"/>
            <a:chOff x="0" y="0"/>
            <a:chExt cx="8698709" cy="3285472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698709" cy="3285472"/>
            </a:xfrm>
            <a:custGeom>
              <a:avLst/>
              <a:gdLst/>
              <a:ahLst/>
              <a:cxnLst/>
              <a:rect r="r" b="b" t="t" l="l"/>
              <a:pathLst>
                <a:path h="3285472" w="8698709">
                  <a:moveTo>
                    <a:pt x="8574250" y="59690"/>
                  </a:moveTo>
                  <a:cubicBezTo>
                    <a:pt x="8609809" y="59690"/>
                    <a:pt x="8639019" y="88900"/>
                    <a:pt x="8639019" y="124460"/>
                  </a:cubicBezTo>
                  <a:lnTo>
                    <a:pt x="8639019" y="3161012"/>
                  </a:lnTo>
                  <a:cubicBezTo>
                    <a:pt x="8639019" y="3196572"/>
                    <a:pt x="8609809" y="3225782"/>
                    <a:pt x="8574250" y="3225782"/>
                  </a:cubicBezTo>
                  <a:lnTo>
                    <a:pt x="124460" y="3225782"/>
                  </a:lnTo>
                  <a:cubicBezTo>
                    <a:pt x="88900" y="3225782"/>
                    <a:pt x="59690" y="3196572"/>
                    <a:pt x="59690" y="316101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574250" y="59690"/>
                  </a:lnTo>
                  <a:moveTo>
                    <a:pt x="85742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61012"/>
                  </a:lnTo>
                  <a:cubicBezTo>
                    <a:pt x="0" y="3229592"/>
                    <a:pt x="55880" y="3285472"/>
                    <a:pt x="124460" y="3285472"/>
                  </a:cubicBezTo>
                  <a:lnTo>
                    <a:pt x="8574250" y="3285472"/>
                  </a:lnTo>
                  <a:cubicBezTo>
                    <a:pt x="8642830" y="3285472"/>
                    <a:pt x="8698709" y="3229592"/>
                    <a:pt x="8698709" y="3161012"/>
                  </a:cubicBezTo>
                  <a:lnTo>
                    <a:pt x="8698709" y="124460"/>
                  </a:lnTo>
                  <a:cubicBezTo>
                    <a:pt x="8698709" y="55880"/>
                    <a:pt x="8642830" y="0"/>
                    <a:pt x="85742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1028700" y="5119688"/>
            <a:ext cx="16230600" cy="0"/>
          </a:xfrm>
          <a:prstGeom prst="line">
            <a:avLst/>
          </a:prstGeom>
          <a:ln cap="rnd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914753" y="5740898"/>
            <a:ext cx="5126167" cy="424932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12110"/>
          <a:stretch>
            <a:fillRect/>
          </a:stretch>
        </p:blipFill>
        <p:spPr>
          <a:xfrm flipH="false" flipV="false" rot="0">
            <a:off x="313798" y="5740898"/>
            <a:ext cx="5244226" cy="430771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1536" t="0" r="1536" b="6333"/>
          <a:stretch>
            <a:fillRect/>
          </a:stretch>
        </p:blipFill>
        <p:spPr>
          <a:xfrm flipH="false" flipV="false" rot="0">
            <a:off x="6527033" y="5656286"/>
            <a:ext cx="5233935" cy="4392331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028700" y="2001725"/>
            <a:ext cx="6371918" cy="88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Model Results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73672" y="1596515"/>
            <a:ext cx="7585628" cy="3238219"/>
            <a:chOff x="0" y="0"/>
            <a:chExt cx="4458296" cy="190319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458296" cy="1903196"/>
            </a:xfrm>
            <a:custGeom>
              <a:avLst/>
              <a:gdLst/>
              <a:ahLst/>
              <a:cxnLst/>
              <a:rect r="r" b="b" t="t" l="l"/>
              <a:pathLst>
                <a:path h="1903196" w="4458296">
                  <a:moveTo>
                    <a:pt x="4333835" y="1903196"/>
                  </a:moveTo>
                  <a:lnTo>
                    <a:pt x="124460" y="1903196"/>
                  </a:lnTo>
                  <a:cubicBezTo>
                    <a:pt x="55880" y="1903196"/>
                    <a:pt x="0" y="1847316"/>
                    <a:pt x="0" y="17787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33836" y="0"/>
                  </a:lnTo>
                  <a:cubicBezTo>
                    <a:pt x="4402416" y="0"/>
                    <a:pt x="4458296" y="55880"/>
                    <a:pt x="4458296" y="124460"/>
                  </a:cubicBezTo>
                  <a:lnTo>
                    <a:pt x="4458296" y="1778736"/>
                  </a:lnTo>
                  <a:cubicBezTo>
                    <a:pt x="4458296" y="1847316"/>
                    <a:pt x="4402416" y="1903196"/>
                    <a:pt x="4333836" y="1903196"/>
                  </a:cubicBezTo>
                  <a:close/>
                </a:path>
              </a:pathLst>
            </a:custGeom>
            <a:solidFill>
              <a:srgbClr val="322FC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208371" y="1936584"/>
            <a:ext cx="7829693" cy="3291932"/>
            <a:chOff x="0" y="0"/>
            <a:chExt cx="10688811" cy="458343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0688810" cy="4583430"/>
            </a:xfrm>
            <a:custGeom>
              <a:avLst/>
              <a:gdLst/>
              <a:ahLst/>
              <a:cxnLst/>
              <a:rect r="r" b="b" t="t" l="l"/>
              <a:pathLst>
                <a:path h="4583430" w="10688810">
                  <a:moveTo>
                    <a:pt x="10564351" y="59690"/>
                  </a:moveTo>
                  <a:cubicBezTo>
                    <a:pt x="10599910" y="59690"/>
                    <a:pt x="10629120" y="88900"/>
                    <a:pt x="10629120" y="124460"/>
                  </a:cubicBezTo>
                  <a:lnTo>
                    <a:pt x="10629120" y="4458970"/>
                  </a:lnTo>
                  <a:cubicBezTo>
                    <a:pt x="10629120" y="4494530"/>
                    <a:pt x="10599910" y="4523740"/>
                    <a:pt x="10564351" y="4523740"/>
                  </a:cubicBezTo>
                  <a:lnTo>
                    <a:pt x="124460" y="4523740"/>
                  </a:lnTo>
                  <a:cubicBezTo>
                    <a:pt x="88900" y="4523740"/>
                    <a:pt x="59690" y="4494530"/>
                    <a:pt x="59690" y="445897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564351" y="59690"/>
                  </a:lnTo>
                  <a:moveTo>
                    <a:pt x="105643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458970"/>
                  </a:lnTo>
                  <a:cubicBezTo>
                    <a:pt x="0" y="4527550"/>
                    <a:pt x="55880" y="4583430"/>
                    <a:pt x="124460" y="4583430"/>
                  </a:cubicBezTo>
                  <a:lnTo>
                    <a:pt x="10564351" y="4583430"/>
                  </a:lnTo>
                  <a:cubicBezTo>
                    <a:pt x="10632931" y="4583430"/>
                    <a:pt x="10688810" y="4527550"/>
                    <a:pt x="10688810" y="4458970"/>
                  </a:cubicBezTo>
                  <a:lnTo>
                    <a:pt x="10688810" y="124460"/>
                  </a:lnTo>
                  <a:cubicBezTo>
                    <a:pt x="10688810" y="55880"/>
                    <a:pt x="10632931" y="0"/>
                    <a:pt x="1056435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765862" y="5323767"/>
            <a:ext cx="7272202" cy="364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4"/>
              </a:lnSpc>
            </a:pPr>
            <a:r>
              <a:rPr lang="en-US" sz="3432">
                <a:solidFill>
                  <a:srgbClr val="000000"/>
                </a:solidFill>
                <a:latin typeface="HK Grotesk Medium"/>
              </a:rPr>
              <a:t>Solid Edge is a 3D CAD, parametric feature and synchronous technology solid modeling software.</a:t>
            </a:r>
          </a:p>
          <a:p>
            <a:pPr algn="just">
              <a:lnSpc>
                <a:spcPts val="4804"/>
              </a:lnSpc>
            </a:pPr>
          </a:p>
          <a:p>
            <a:pPr algn="just">
              <a:lnSpc>
                <a:spcPts val="4804"/>
              </a:lnSpc>
            </a:pPr>
            <a:r>
              <a:rPr lang="en-US" sz="3432">
                <a:solidFill>
                  <a:srgbClr val="000000"/>
                </a:solidFill>
                <a:latin typeface="HK Grotesk Medium"/>
              </a:rPr>
              <a:t>A 3D prototype of the AutoBin is made using solid edge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0" y="9258300"/>
            <a:ext cx="18288000" cy="1028700"/>
          </a:xfrm>
          <a:prstGeom prst="rect">
            <a:avLst/>
          </a:prstGeom>
          <a:solidFill>
            <a:srgbClr val="322FCF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9673672" y="2454826"/>
            <a:ext cx="6922007" cy="180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2) Prototype using Solidedge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322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4765699"/>
            <a:ext cx="18288000" cy="5521301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4328778" cy="2302119"/>
            <a:chOff x="0" y="0"/>
            <a:chExt cx="8421442" cy="135302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8421443" cy="1353023"/>
            </a:xfrm>
            <a:custGeom>
              <a:avLst/>
              <a:gdLst/>
              <a:ahLst/>
              <a:cxnLst/>
              <a:rect r="r" b="b" t="t" l="l"/>
              <a:pathLst>
                <a:path h="1353023" w="8421443">
                  <a:moveTo>
                    <a:pt x="8296982" y="1353023"/>
                  </a:moveTo>
                  <a:lnTo>
                    <a:pt x="124460" y="1353023"/>
                  </a:lnTo>
                  <a:cubicBezTo>
                    <a:pt x="55880" y="1353023"/>
                    <a:pt x="0" y="1297143"/>
                    <a:pt x="0" y="122856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296983" y="0"/>
                  </a:lnTo>
                  <a:cubicBezTo>
                    <a:pt x="8365562" y="0"/>
                    <a:pt x="8421443" y="55880"/>
                    <a:pt x="8421443" y="124460"/>
                  </a:cubicBezTo>
                  <a:lnTo>
                    <a:pt x="8421443" y="1228563"/>
                  </a:lnTo>
                  <a:cubicBezTo>
                    <a:pt x="8421443" y="1297143"/>
                    <a:pt x="8365562" y="1353023"/>
                    <a:pt x="8296983" y="135302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26131" y="1340430"/>
            <a:ext cx="14618588" cy="2359707"/>
            <a:chOff x="0" y="0"/>
            <a:chExt cx="19956761" cy="3285472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9956762" cy="3285472"/>
            </a:xfrm>
            <a:custGeom>
              <a:avLst/>
              <a:gdLst/>
              <a:ahLst/>
              <a:cxnLst/>
              <a:rect r="r" b="b" t="t" l="l"/>
              <a:pathLst>
                <a:path h="3285472" w="19956762">
                  <a:moveTo>
                    <a:pt x="19832301" y="59690"/>
                  </a:moveTo>
                  <a:cubicBezTo>
                    <a:pt x="19867860" y="59690"/>
                    <a:pt x="19897071" y="88900"/>
                    <a:pt x="19897071" y="124460"/>
                  </a:cubicBezTo>
                  <a:lnTo>
                    <a:pt x="19897071" y="3161012"/>
                  </a:lnTo>
                  <a:cubicBezTo>
                    <a:pt x="19897071" y="3196572"/>
                    <a:pt x="19867860" y="3225782"/>
                    <a:pt x="19832301" y="3225782"/>
                  </a:cubicBezTo>
                  <a:lnTo>
                    <a:pt x="124460" y="3225782"/>
                  </a:lnTo>
                  <a:cubicBezTo>
                    <a:pt x="88900" y="3225782"/>
                    <a:pt x="59690" y="3196572"/>
                    <a:pt x="59690" y="316101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9832301" y="59690"/>
                  </a:lnTo>
                  <a:moveTo>
                    <a:pt x="1983230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61012"/>
                  </a:lnTo>
                  <a:cubicBezTo>
                    <a:pt x="0" y="3229592"/>
                    <a:pt x="55880" y="3285472"/>
                    <a:pt x="124460" y="3285472"/>
                  </a:cubicBezTo>
                  <a:lnTo>
                    <a:pt x="19832301" y="3285472"/>
                  </a:lnTo>
                  <a:cubicBezTo>
                    <a:pt x="19900881" y="3285472"/>
                    <a:pt x="19956762" y="3229592"/>
                    <a:pt x="19956762" y="3161012"/>
                  </a:cubicBezTo>
                  <a:lnTo>
                    <a:pt x="19956762" y="124460"/>
                  </a:lnTo>
                  <a:cubicBezTo>
                    <a:pt x="19956762" y="55880"/>
                    <a:pt x="19900881" y="0"/>
                    <a:pt x="1983230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-160613" y="1641280"/>
            <a:ext cx="14618588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Open Sans Bold"/>
              </a:rPr>
              <a:t>Solid Edge Autobin demo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2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75004"/>
            <a:ext cx="7352004" cy="6334240"/>
            <a:chOff x="0" y="0"/>
            <a:chExt cx="5505065" cy="474297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505065" cy="4742979"/>
            </a:xfrm>
            <a:custGeom>
              <a:avLst/>
              <a:gdLst/>
              <a:ahLst/>
              <a:cxnLst/>
              <a:rect r="r" b="b" t="t" l="l"/>
              <a:pathLst>
                <a:path h="4742979" w="5505065">
                  <a:moveTo>
                    <a:pt x="5380605" y="4742979"/>
                  </a:moveTo>
                  <a:lnTo>
                    <a:pt x="124460" y="4742979"/>
                  </a:lnTo>
                  <a:cubicBezTo>
                    <a:pt x="55880" y="4742979"/>
                    <a:pt x="0" y="4687100"/>
                    <a:pt x="0" y="461852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80605" y="0"/>
                  </a:lnTo>
                  <a:cubicBezTo>
                    <a:pt x="5449185" y="0"/>
                    <a:pt x="5505065" y="55880"/>
                    <a:pt x="5505065" y="124460"/>
                  </a:cubicBezTo>
                  <a:lnTo>
                    <a:pt x="5505065" y="4618520"/>
                  </a:lnTo>
                  <a:cubicBezTo>
                    <a:pt x="5505065" y="4687100"/>
                    <a:pt x="5449185" y="4742979"/>
                    <a:pt x="5380605" y="47429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3976" y="1975004"/>
            <a:ext cx="7499008" cy="6669023"/>
            <a:chOff x="0" y="0"/>
            <a:chExt cx="11927795" cy="10818665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1927795" cy="10818664"/>
            </a:xfrm>
            <a:custGeom>
              <a:avLst/>
              <a:gdLst/>
              <a:ahLst/>
              <a:cxnLst/>
              <a:rect r="r" b="b" t="t" l="l"/>
              <a:pathLst>
                <a:path h="10818664" w="11927795">
                  <a:moveTo>
                    <a:pt x="11803335" y="59690"/>
                  </a:moveTo>
                  <a:cubicBezTo>
                    <a:pt x="11838895" y="59690"/>
                    <a:pt x="11868105" y="88900"/>
                    <a:pt x="11868105" y="124460"/>
                  </a:cubicBezTo>
                  <a:lnTo>
                    <a:pt x="11868105" y="10694205"/>
                  </a:lnTo>
                  <a:cubicBezTo>
                    <a:pt x="11868105" y="10729764"/>
                    <a:pt x="11838895" y="10758974"/>
                    <a:pt x="11803335" y="10758974"/>
                  </a:cubicBezTo>
                  <a:lnTo>
                    <a:pt x="124460" y="10758974"/>
                  </a:lnTo>
                  <a:cubicBezTo>
                    <a:pt x="88900" y="10758974"/>
                    <a:pt x="59690" y="10729764"/>
                    <a:pt x="59690" y="1069420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803335" y="59690"/>
                  </a:lnTo>
                  <a:moveTo>
                    <a:pt x="1180333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694205"/>
                  </a:lnTo>
                  <a:cubicBezTo>
                    <a:pt x="0" y="10762785"/>
                    <a:pt x="55880" y="10818664"/>
                    <a:pt x="124460" y="10818664"/>
                  </a:cubicBezTo>
                  <a:lnTo>
                    <a:pt x="11803335" y="10818664"/>
                  </a:lnTo>
                  <a:cubicBezTo>
                    <a:pt x="11871916" y="10818664"/>
                    <a:pt x="11927795" y="10762785"/>
                    <a:pt x="11927795" y="10694205"/>
                  </a:cubicBezTo>
                  <a:lnTo>
                    <a:pt x="11927795" y="124460"/>
                  </a:lnTo>
                  <a:cubicBezTo>
                    <a:pt x="11927795" y="55880"/>
                    <a:pt x="11871916" y="0"/>
                    <a:pt x="1180333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9717969" y="0"/>
            <a:ext cx="8570031" cy="10287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3079" t="0" r="6192" b="0"/>
          <a:stretch>
            <a:fillRect/>
          </a:stretch>
        </p:blipFill>
        <p:spPr>
          <a:xfrm flipH="false" flipV="false" rot="0">
            <a:off x="1028700" y="1975004"/>
            <a:ext cx="7754284" cy="6410051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1271699" y="2268666"/>
            <a:ext cx="6368142" cy="6654682"/>
            <a:chOff x="0" y="0"/>
            <a:chExt cx="8490856" cy="887291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76200"/>
              <a:ext cx="8490856" cy="17985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258"/>
                </a:lnSpc>
              </a:pPr>
              <a:r>
                <a:rPr lang="en-US" sz="9326">
                  <a:solidFill>
                    <a:srgbClr val="322FCF"/>
                  </a:solidFill>
                  <a:latin typeface="HK Grotesk Bold Bold"/>
                </a:rPr>
                <a:t>Hardware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374240"/>
              <a:ext cx="8490856" cy="6498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96"/>
                </a:lnSpc>
              </a:pPr>
              <a:r>
                <a:rPr lang="en-US" sz="3497">
                  <a:solidFill>
                    <a:srgbClr val="000000"/>
                  </a:solidFill>
                  <a:latin typeface="HK Grotesk Medium"/>
                </a:rPr>
                <a:t>A protoptype has been developed using arduino/Raspberry Pi .</a:t>
              </a:r>
            </a:p>
            <a:p>
              <a:pPr>
                <a:lnSpc>
                  <a:spcPts val="4896"/>
                </a:lnSpc>
              </a:pPr>
              <a:r>
                <a:rPr lang="en-US" sz="3497">
                  <a:solidFill>
                    <a:srgbClr val="000000"/>
                  </a:solidFill>
                  <a:latin typeface="HK Grotesk Medium"/>
                </a:rPr>
                <a:t>Rotating servo motor has been used to place the garbage on the specified  classification slot.</a:t>
              </a:r>
            </a:p>
            <a:p>
              <a:pPr>
                <a:lnSpc>
                  <a:spcPts val="4896"/>
                </a:lnSpc>
              </a:pPr>
              <a:r>
                <a:rPr lang="en-US" sz="3497">
                  <a:solidFill>
                    <a:srgbClr val="000000"/>
                  </a:solidFill>
                  <a:latin typeface="HK Grotesk Medium"/>
                </a:rPr>
                <a:t>Moisture sensor is used for wet waste detection.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258300"/>
            <a:ext cx="18288000" cy="1028700"/>
          </a:xfrm>
          <a:prstGeom prst="rect">
            <a:avLst/>
          </a:prstGeom>
          <a:solidFill>
            <a:srgbClr val="322FC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739584" y="885825"/>
            <a:ext cx="7403846" cy="2019379"/>
            <a:chOff x="0" y="0"/>
            <a:chExt cx="9871795" cy="269250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6675"/>
              <a:ext cx="9871795" cy="15414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7999">
                  <a:solidFill>
                    <a:srgbClr val="322FCF"/>
                  </a:solidFill>
                  <a:latin typeface="HK Grotesk Bold Bold"/>
                </a:rPr>
                <a:t>Hardware Demo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34588"/>
              <a:ext cx="9871795" cy="6579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DAEttJk4SEE</dc:identifier>
  <dcterms:modified xsi:type="dcterms:W3CDTF">2011-08-01T06:04:30Z</dcterms:modified>
  <cp:revision>1</cp:revision>
  <dc:title>Blue and White Illustrated Company Animated Presentation</dc:title>
</cp:coreProperties>
</file>