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2" r:id="rId14"/>
    <p:sldId id="277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8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February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February 19,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91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kotipallisyam@gmail.com" TargetMode="External"/><Relationship Id="rId3" Type="http://schemas.openxmlformats.org/officeDocument/2006/relationships/hyperlink" Target="mailto:haitanyashivag@gmail.com" TargetMode="External"/><Relationship Id="rId7" Type="http://schemas.openxmlformats.org/officeDocument/2006/relationships/hyperlink" Target="mailto:shaikamran653@gmail.com" TargetMode="External"/><Relationship Id="rId2" Type="http://schemas.openxmlformats.org/officeDocument/2006/relationships/hyperlink" Target="mailto:joshishweta918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uboambongardeoffical@gmail.com" TargetMode="External"/><Relationship Id="rId5" Type="http://schemas.openxmlformats.org/officeDocument/2006/relationships/hyperlink" Target="mailto:sai27104@gmail.com" TargetMode="External"/><Relationship Id="rId4" Type="http://schemas.openxmlformats.org/officeDocument/2006/relationships/hyperlink" Target="mailto:bomminenihemanthkumar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BANKRUPTCY PREVENTION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29AE6-41A3-85E3-0ED2-66706E007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6911" b="4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Model Building – </a:t>
            </a:r>
            <a:br>
              <a:rPr lang="en-US" sz="3100" dirty="0"/>
            </a:br>
            <a:r>
              <a:rPr lang="en-US" sz="3100" dirty="0"/>
              <a:t>K-Nearest Neighbors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Model: K-Nearest Neighbors Classifier</a:t>
            </a:r>
          </a:p>
          <a:p>
            <a:pPr lvl="0"/>
            <a:r>
              <a:rPr lang="en-US" sz="1800" b="1" dirty="0"/>
              <a:t>Steps</a:t>
            </a:r>
          </a:p>
          <a:p>
            <a:pPr lvl="1"/>
            <a:r>
              <a:rPr lang="en-US" sz="1800" b="1" dirty="0"/>
              <a:t>Varying number of neighbors</a:t>
            </a:r>
          </a:p>
          <a:p>
            <a:pPr lvl="1"/>
            <a:r>
              <a:rPr lang="en-US" sz="1800" b="1" dirty="0"/>
              <a:t>Impact on model performance</a:t>
            </a:r>
          </a:p>
          <a:p>
            <a:pPr lvl="1"/>
            <a:r>
              <a:rPr lang="en-US" sz="1800" b="1" dirty="0"/>
              <a:t>Cross-validation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Model Building - Gradient Boosting Classifier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Model: Gradient Boosting Classifier</a:t>
            </a:r>
          </a:p>
          <a:p>
            <a:pPr lvl="0"/>
            <a:r>
              <a:rPr lang="en-US" sz="1800" b="1" dirty="0"/>
              <a:t>Steps</a:t>
            </a:r>
          </a:p>
          <a:p>
            <a:pPr lvl="1"/>
            <a:r>
              <a:rPr lang="en-US" sz="1800" b="1" dirty="0"/>
              <a:t>Sequential training of weak learners</a:t>
            </a:r>
          </a:p>
          <a:p>
            <a:pPr lvl="1"/>
            <a:r>
              <a:rPr lang="en-US" sz="1800" b="1" dirty="0"/>
              <a:t>Advantages of boosting</a:t>
            </a:r>
          </a:p>
          <a:p>
            <a:pPr lvl="1"/>
            <a:r>
              <a:rPr lang="en-US" sz="1800" b="1" dirty="0"/>
              <a:t>Cross-validation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0" y="933608"/>
            <a:ext cx="5721178" cy="1010093"/>
          </a:xfrm>
        </p:spPr>
        <p:txBody>
          <a:bodyPr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Model Building –</a:t>
            </a:r>
            <a:br>
              <a:rPr lang="en-US" dirty="0"/>
            </a:br>
            <a:r>
              <a:rPr lang="en-US" dirty="0"/>
              <a:t> Support Vector </a:t>
            </a:r>
            <a:r>
              <a:rPr lang="en-US" dirty="0" err="1"/>
              <a:t>MachineS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12264"/>
            <a:ext cx="7537622" cy="2916936"/>
          </a:xfrm>
        </p:spPr>
        <p:txBody>
          <a:bodyPr/>
          <a:lstStyle/>
          <a:p>
            <a:pPr lvl="0"/>
            <a:r>
              <a:rPr lang="en-US" sz="1800" b="1" dirty="0"/>
              <a:t>Model: Support Vector Machine</a:t>
            </a:r>
          </a:p>
          <a:p>
            <a:pPr lvl="0"/>
            <a:r>
              <a:rPr lang="en-US" sz="1800" b="1" dirty="0"/>
              <a:t>Steps</a:t>
            </a:r>
          </a:p>
          <a:p>
            <a:r>
              <a:rPr lang="en-US" sz="1800" b="1" dirty="0"/>
              <a:t>Initialize an SVM model, choosing a suitable kernel (linear)</a:t>
            </a:r>
          </a:p>
          <a:p>
            <a:r>
              <a:rPr lang="en-US" sz="1800" b="1" dirty="0"/>
              <a:t>Advantages of boosting</a:t>
            </a:r>
          </a:p>
          <a:p>
            <a:r>
              <a:rPr lang="en-US" sz="1800" b="1" dirty="0"/>
              <a:t>Cross-validation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46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0065" y="-467236"/>
            <a:ext cx="7537621" cy="1852976"/>
          </a:xfrm>
        </p:spPr>
        <p:txBody>
          <a:bodyPr>
            <a:normAutofit/>
          </a:bodyPr>
          <a:lstStyle/>
          <a:p>
            <a:r>
              <a:rPr lang="en-US" sz="3700" dirty="0"/>
              <a:t>Model </a:t>
            </a:r>
            <a:r>
              <a:rPr lang="en-US" sz="3700" dirty="0" err="1"/>
              <a:t>Depoloyment</a:t>
            </a:r>
            <a:endParaRPr lang="en-US" sz="37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70637" y="1859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 err="1"/>
              <a:t>Streamlit</a:t>
            </a:r>
            <a:r>
              <a:rPr lang="en-US" sz="1800" b="1" dirty="0"/>
              <a:t> Package</a:t>
            </a:r>
          </a:p>
          <a:p>
            <a:pPr lvl="0"/>
            <a:endParaRPr lang="en-US" sz="1800" b="1" dirty="0"/>
          </a:p>
          <a:p>
            <a:pPr lvl="0"/>
            <a:r>
              <a:rPr lang="en-US" sz="1800" b="1" dirty="0"/>
              <a:t>Building a Realtime web application </a:t>
            </a:r>
          </a:p>
          <a:p>
            <a:pPr lvl="1"/>
            <a:r>
              <a:rPr lang="en-US" sz="1800" b="1" dirty="0"/>
              <a:t>Exporting the model as pickle file</a:t>
            </a:r>
          </a:p>
          <a:p>
            <a:pPr lvl="1"/>
            <a:r>
              <a:rPr lang="en-US" sz="1800" b="1" dirty="0"/>
              <a:t>User input variables </a:t>
            </a:r>
          </a:p>
          <a:p>
            <a:pPr lvl="1"/>
            <a:r>
              <a:rPr lang="en-US" sz="1800" b="1" dirty="0"/>
              <a:t>Realtime prediction</a:t>
            </a:r>
          </a:p>
          <a:p>
            <a:pPr lvl="1"/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06" y="1285103"/>
            <a:ext cx="4302547" cy="43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9468" y="305889"/>
            <a:ext cx="5929422" cy="1852976"/>
          </a:xfrm>
        </p:spPr>
        <p:txBody>
          <a:bodyPr>
            <a:normAutofit/>
          </a:bodyPr>
          <a:lstStyle/>
          <a:p>
            <a:r>
              <a:rPr lang="en-US" sz="3700" dirty="0"/>
              <a:t>Model Comparison and 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Summary</a:t>
            </a:r>
          </a:p>
          <a:p>
            <a:pPr lvl="1"/>
            <a:r>
              <a:rPr lang="en-US" sz="1800" b="1" dirty="0"/>
              <a:t>Performance comparison of all models</a:t>
            </a:r>
          </a:p>
          <a:p>
            <a:pPr lvl="1"/>
            <a:r>
              <a:rPr lang="en-US" sz="1800" b="1" dirty="0"/>
              <a:t>Strengths and weaknesses discussed</a:t>
            </a:r>
          </a:p>
          <a:p>
            <a:pPr lvl="0"/>
            <a:r>
              <a:rPr lang="en-US" sz="1800" b="1" dirty="0"/>
              <a:t>Conclusion</a:t>
            </a:r>
          </a:p>
          <a:p>
            <a:pPr lvl="1"/>
            <a:r>
              <a:rPr lang="en-US" sz="1800" b="1" dirty="0"/>
              <a:t>Recommendations for selecting the best model</a:t>
            </a:r>
          </a:p>
          <a:p>
            <a:pPr lvl="1"/>
            <a:r>
              <a:rPr lang="en-US" sz="1800" b="1" dirty="0"/>
              <a:t>Importance of bankruptcy prediction for businesses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26" y="914400"/>
            <a:ext cx="4882340" cy="49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Questions and Discussion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Audience Engagement</a:t>
            </a:r>
          </a:p>
          <a:p>
            <a:pPr lvl="1"/>
            <a:r>
              <a:rPr lang="en-US" sz="1800" b="1" dirty="0"/>
              <a:t>Open floor for questions and discussion</a:t>
            </a:r>
          </a:p>
          <a:p>
            <a:pPr lvl="1"/>
            <a:r>
              <a:rPr lang="en-US" sz="1800" b="1" dirty="0"/>
              <a:t>Encourage feedback and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245F82E7-75CC-CB5B-D428-A8BAB73F0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7" r="21895" b="-9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3100" dirty="0"/>
              <a:t>Acknowledgments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Thanks to</a:t>
            </a:r>
          </a:p>
          <a:p>
            <a:pPr lvl="1"/>
            <a:r>
              <a:rPr lang="en-US" sz="1800" b="1" dirty="0"/>
              <a:t>Collaborators, mentors, sources of support</a:t>
            </a:r>
          </a:p>
          <a:p>
            <a:pPr lvl="1"/>
            <a:r>
              <a:rPr lang="en-US" sz="1800" b="1" dirty="0"/>
              <a:t>Libraries, datasets, tools utilized in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4A0E2-6E8E-BD80-E40C-3215D0C88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0" r="38095" b="6247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Contact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9467"/>
            <a:ext cx="10241280" cy="441214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 SWETA                         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 ph.no: 9834546105</a:t>
            </a:r>
          </a:p>
          <a:p>
            <a:pPr lvl="0"/>
            <a:r>
              <a:rPr lang="en-US" b="1" dirty="0"/>
              <a:t>                                               mail: </a:t>
            </a:r>
            <a:r>
              <a:rPr lang="en-US" b="1" dirty="0">
                <a:hlinkClick r:id="rId2"/>
              </a:rPr>
              <a:t>joshishweta918@gmail.com</a:t>
            </a:r>
            <a:endParaRPr lang="en-US" b="1" dirty="0"/>
          </a:p>
          <a:p>
            <a:pPr lvl="0"/>
            <a:r>
              <a:rPr lang="en-US" b="1" dirty="0"/>
              <a:t> SHIVA                           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 ph.no: 6302120324</a:t>
            </a:r>
          </a:p>
          <a:p>
            <a:pPr lvl="0"/>
            <a:r>
              <a:rPr lang="en-US" b="1" dirty="0"/>
              <a:t>                                               mail: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b="1" dirty="0">
                <a:hlinkClick r:id="rId3"/>
              </a:rPr>
              <a:t>aitanyashivag@gmail.com</a:t>
            </a:r>
            <a:endParaRPr lang="en-US" b="1" dirty="0"/>
          </a:p>
          <a:p>
            <a:pPr lvl="0"/>
            <a:r>
              <a:rPr lang="en-US" b="1" dirty="0"/>
              <a:t> HEMANTH KUMAR       </a:t>
            </a:r>
            <a:r>
              <a:rPr lang="en-US" b="1" dirty="0">
                <a:sym typeface="Wingdings" panose="05000000000000000000" pitchFamily="2" charset="2"/>
              </a:rPr>
              <a:t>  ph.no: 6302525477 </a:t>
            </a:r>
          </a:p>
          <a:p>
            <a:pPr lvl="0"/>
            <a:r>
              <a:rPr lang="en-US" b="1" dirty="0">
                <a:sym typeface="Wingdings" panose="05000000000000000000" pitchFamily="2" charset="2"/>
              </a:rPr>
              <a:t>                                               mail: </a:t>
            </a:r>
            <a:r>
              <a:rPr lang="en-US" b="1" dirty="0">
                <a:sym typeface="Wingdings" panose="05000000000000000000" pitchFamily="2" charset="2"/>
                <a:hlinkClick r:id="rId4"/>
              </a:rPr>
              <a:t>bomminenihemanthkumar9@gmail.com</a:t>
            </a:r>
            <a:endParaRPr lang="en-US" b="1" dirty="0"/>
          </a:p>
          <a:p>
            <a:pPr lvl="0"/>
            <a:r>
              <a:rPr lang="en-US" b="1" dirty="0"/>
              <a:t> SAI KUMAR                 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  ph.no: 7995137765</a:t>
            </a:r>
          </a:p>
          <a:p>
            <a:pPr lvl="0"/>
            <a:r>
              <a:rPr lang="en-US" b="1" dirty="0"/>
              <a:t>                                               mail: </a:t>
            </a:r>
            <a:r>
              <a:rPr lang="en-US" b="1" dirty="0">
                <a:hlinkClick r:id="rId5"/>
              </a:rPr>
              <a:t>sai27104@gmail.com</a:t>
            </a:r>
            <a:endParaRPr lang="en-US" b="1" dirty="0"/>
          </a:p>
          <a:p>
            <a:pPr lvl="0"/>
            <a:r>
              <a:rPr lang="en-US" b="1" dirty="0"/>
              <a:t> SHUBAM                       </a:t>
            </a:r>
            <a:r>
              <a:rPr lang="en-US" b="1" dirty="0">
                <a:sym typeface="Wingdings" panose="05000000000000000000" pitchFamily="2" charset="2"/>
              </a:rPr>
              <a:t>    ph.no: 9067206325</a:t>
            </a:r>
          </a:p>
          <a:p>
            <a:pPr lvl="0"/>
            <a:r>
              <a:rPr lang="en-US" b="1" dirty="0">
                <a:sym typeface="Wingdings" panose="05000000000000000000" pitchFamily="2" charset="2"/>
              </a:rPr>
              <a:t>                                                mail: </a:t>
            </a:r>
            <a:r>
              <a:rPr lang="en-US" b="1" dirty="0">
                <a:sym typeface="Wingdings" panose="05000000000000000000" pitchFamily="2" charset="2"/>
                <a:hlinkClick r:id="rId6"/>
              </a:rPr>
              <a:t>shuboambongardeoffical@gmail.com</a:t>
            </a:r>
            <a:endParaRPr lang="en-US" b="1" dirty="0"/>
          </a:p>
          <a:p>
            <a:pPr lvl="0"/>
            <a:r>
              <a:rPr lang="en-US" b="1" dirty="0"/>
              <a:t> SHAIK                            </a:t>
            </a:r>
            <a:r>
              <a:rPr lang="en-US" b="1" dirty="0">
                <a:sym typeface="Wingdings" panose="05000000000000000000" pitchFamily="2" charset="2"/>
              </a:rPr>
              <a:t>    ph.no: 9136779313</a:t>
            </a:r>
          </a:p>
          <a:p>
            <a:pPr lvl="0"/>
            <a:r>
              <a:rPr lang="en-US" b="1" dirty="0">
                <a:sym typeface="Wingdings" panose="05000000000000000000" pitchFamily="2" charset="2"/>
              </a:rPr>
              <a:t>                                                mail: </a:t>
            </a:r>
            <a:r>
              <a:rPr lang="en-US" b="1" dirty="0">
                <a:sym typeface="Wingdings" panose="05000000000000000000" pitchFamily="2" charset="2"/>
                <a:hlinkClick r:id="rId7"/>
              </a:rPr>
              <a:t>shaikamran653@gmail.com</a:t>
            </a:r>
            <a:endParaRPr lang="en-US" b="1" dirty="0"/>
          </a:p>
          <a:p>
            <a:r>
              <a:rPr lang="en-IN" b="1" dirty="0"/>
              <a:t> SYAM</a:t>
            </a:r>
            <a:r>
              <a:rPr lang="en-IN" dirty="0"/>
              <a:t>                             </a:t>
            </a:r>
            <a:r>
              <a:rPr lang="en-IN" dirty="0">
                <a:sym typeface="Wingdings" panose="05000000000000000000" pitchFamily="2" charset="2"/>
              </a:rPr>
              <a:t>   </a:t>
            </a:r>
            <a:r>
              <a:rPr lang="en-IN" b="1" dirty="0">
                <a:sym typeface="Wingdings" panose="05000000000000000000" pitchFamily="2" charset="2"/>
              </a:rPr>
              <a:t>ph.no: 9640413229</a:t>
            </a:r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                                               </a:t>
            </a:r>
            <a:r>
              <a:rPr lang="en-IN" dirty="0">
                <a:sym typeface="Wingdings" panose="05000000000000000000" pitchFamily="2" charset="2"/>
              </a:rPr>
              <a:t>  </a:t>
            </a:r>
            <a:r>
              <a:rPr lang="en-IN" b="1" dirty="0">
                <a:sym typeface="Wingdings" panose="05000000000000000000" pitchFamily="2" charset="2"/>
              </a:rPr>
              <a:t>    mail: </a:t>
            </a:r>
            <a:r>
              <a:rPr lang="en-IN" b="1" dirty="0">
                <a:sym typeface="Wingdings" panose="05000000000000000000" pitchFamily="2" charset="2"/>
                <a:hlinkClick r:id="rId8"/>
              </a:rPr>
              <a:t>kotipallisyam@gmail.com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441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BANKRUPTCY PREVENTION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1800" b="1" dirty="0"/>
              <a:t>Bankruptcy Prevention Project</a:t>
            </a:r>
          </a:p>
          <a:p>
            <a:pPr lvl="0"/>
            <a:r>
              <a:rPr lang="en-US" sz="1800" b="1" dirty="0"/>
              <a:t>Building Predictive Models</a:t>
            </a:r>
          </a:p>
          <a:p>
            <a:pPr lvl="0"/>
            <a:r>
              <a:rPr lang="en-US" sz="1800" b="1" dirty="0"/>
              <a:t>Presented by:  GROUP 4</a:t>
            </a:r>
          </a:p>
          <a:p>
            <a:pPr lvl="0"/>
            <a:r>
              <a:rPr lang="en-US" sz="1800" b="1" dirty="0"/>
              <a:t>                          SWEETA</a:t>
            </a:r>
          </a:p>
          <a:p>
            <a:pPr lvl="0"/>
            <a:r>
              <a:rPr lang="en-US" sz="1800" b="1" dirty="0"/>
              <a:t>                          SHIVA</a:t>
            </a:r>
          </a:p>
          <a:p>
            <a:pPr lvl="0"/>
            <a:r>
              <a:rPr lang="en-US" sz="1800" b="1" dirty="0"/>
              <a:t>                        B HEMANTH KUMAR</a:t>
            </a:r>
          </a:p>
          <a:p>
            <a:pPr lvl="0"/>
            <a:r>
              <a:rPr lang="en-US" sz="1800" b="1" dirty="0"/>
              <a:t>                           SAI KUMAR</a:t>
            </a:r>
          </a:p>
          <a:p>
            <a:pPr lvl="0"/>
            <a:r>
              <a:rPr lang="en-US" sz="1800" b="1" dirty="0"/>
              <a:t>                           SHUBAM</a:t>
            </a:r>
          </a:p>
          <a:p>
            <a:pPr lvl="0"/>
            <a:r>
              <a:rPr lang="en-US" sz="1800" b="1" dirty="0"/>
              <a:t>                           SHAIK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oden blocks stacked to create a bar graph">
            <a:extLst>
              <a:ext uri="{FF2B5EF4-FFF2-40B4-BE49-F238E27FC236}">
                <a16:creationId xmlns:a16="http://schemas.microsoft.com/office/drawing/2014/main" id="{2A674C23-F24D-1293-2181-D116EB768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0" r="23505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 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Objective: Predicting bankruptcy risk for companies using machine learning models</a:t>
            </a:r>
          </a:p>
          <a:p>
            <a:pPr lvl="0"/>
            <a:r>
              <a:rPr lang="en-US" sz="1800" b="1" dirty="0"/>
              <a:t>Importance: Bankruptcy prediction aids in maintaining business stability and financial health</a:t>
            </a:r>
          </a:p>
          <a:p>
            <a:pPr lvl="0"/>
            <a:r>
              <a:rPr lang="en-US" sz="1800" b="1" dirty="0"/>
              <a:t>Dataset: 250 companies with 7 features to analyze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AECEFF5-6174-E19F-1348-35FBAD84D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0" r="21805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Handling Null Values</a:t>
            </a:r>
          </a:p>
          <a:p>
            <a:pPr lvl="1"/>
            <a:r>
              <a:rPr lang="en-US" sz="1800" b="1" dirty="0"/>
              <a:t>Dropping or imputing null values</a:t>
            </a:r>
          </a:p>
          <a:p>
            <a:pPr lvl="0"/>
            <a:r>
              <a:rPr lang="en-US" sz="1800" b="1" dirty="0"/>
              <a:t>Scaling and Standardizing</a:t>
            </a:r>
          </a:p>
          <a:p>
            <a:pPr lvl="1"/>
            <a:r>
              <a:rPr lang="en-US" sz="1800" b="1" dirty="0" err="1"/>
              <a:t>StandardScaler</a:t>
            </a:r>
            <a:r>
              <a:rPr lang="en-US" sz="1800" b="1" dirty="0"/>
              <a:t> used for numerical features</a:t>
            </a:r>
          </a:p>
          <a:p>
            <a:pPr lvl="0"/>
            <a:r>
              <a:rPr lang="en-US" sz="1800" b="1" dirty="0"/>
              <a:t>Handling Outliers</a:t>
            </a:r>
          </a:p>
          <a:p>
            <a:pPr lvl="1"/>
            <a:r>
              <a:rPr lang="en-US" sz="1800" b="1" dirty="0"/>
              <a:t>IQR method to detect and manage outliers</a:t>
            </a:r>
          </a:p>
          <a:p>
            <a:pPr lvl="0"/>
            <a:r>
              <a:rPr lang="en-US" sz="1800" b="1" dirty="0"/>
              <a:t>Impact on Scatter Plots</a:t>
            </a:r>
          </a:p>
          <a:p>
            <a:pPr lvl="1"/>
            <a:r>
              <a:rPr lang="en-US" sz="1800" b="1" dirty="0"/>
              <a:t>Visualizing outlier removal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58" y="1904214"/>
            <a:ext cx="4882340" cy="40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Data Exploration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Distribution of Target Variable</a:t>
            </a:r>
          </a:p>
          <a:p>
            <a:pPr lvl="1"/>
            <a:r>
              <a:rPr lang="en-US" sz="1800" b="1" dirty="0"/>
              <a:t>Visualized using a </a:t>
            </a:r>
            <a:r>
              <a:rPr lang="en-US" sz="1800" b="1" dirty="0" err="1"/>
              <a:t>countplot</a:t>
            </a:r>
            <a:endParaRPr lang="en-US" sz="1800" b="1" dirty="0"/>
          </a:p>
          <a:p>
            <a:pPr lvl="0"/>
            <a:r>
              <a:rPr lang="en-US" sz="1800" b="1" dirty="0"/>
              <a:t>Numerical Feature Analysis</a:t>
            </a:r>
          </a:p>
          <a:p>
            <a:pPr lvl="1"/>
            <a:r>
              <a:rPr lang="en-US" sz="1800" b="1" dirty="0"/>
              <a:t>Histograms and box plots</a:t>
            </a:r>
          </a:p>
          <a:p>
            <a:pPr lvl="0"/>
            <a:r>
              <a:rPr lang="en-US" sz="1800" b="1" dirty="0"/>
              <a:t>Correlation Matrix</a:t>
            </a:r>
          </a:p>
          <a:p>
            <a:pPr lvl="1"/>
            <a:r>
              <a:rPr lang="en-US" sz="1800" b="1" dirty="0" err="1"/>
              <a:t>Heatmap</a:t>
            </a:r>
            <a:r>
              <a:rPr lang="en-US" sz="1800" b="1" dirty="0"/>
              <a:t> showing feature correlations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89B3D72F-8E83-B557-F356-7109F25DA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5" r="32863" b="9"/>
          <a:stretch/>
        </p:blipFill>
        <p:spPr>
          <a:xfrm>
            <a:off x="8115300" y="-4079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Model Building - Logistic Regression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4966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Model: Logistic Regression</a:t>
            </a:r>
          </a:p>
          <a:p>
            <a:pPr lvl="0"/>
            <a:r>
              <a:rPr lang="en-US" sz="1800" b="1" dirty="0"/>
              <a:t>Steps</a:t>
            </a:r>
          </a:p>
          <a:p>
            <a:pPr lvl="1"/>
            <a:r>
              <a:rPr lang="en-US" sz="1800" b="1" dirty="0"/>
              <a:t>Split data into train/test sets</a:t>
            </a:r>
          </a:p>
          <a:p>
            <a:pPr lvl="1"/>
            <a:r>
              <a:rPr lang="en-US" sz="1800" b="1" dirty="0"/>
              <a:t>Fit Logistic Regression model</a:t>
            </a:r>
          </a:p>
          <a:p>
            <a:pPr lvl="1"/>
            <a:r>
              <a:rPr lang="en-US" sz="1800" b="1" dirty="0"/>
              <a:t>Evaluate performance: accuracy, confusion matrix, classification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Model Building - Decision Tree Classifier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Model: Decision Tree Classifier</a:t>
            </a:r>
          </a:p>
          <a:p>
            <a:pPr lvl="0"/>
            <a:r>
              <a:rPr lang="en-US" sz="1800" b="1" dirty="0"/>
              <a:t>Steps</a:t>
            </a:r>
          </a:p>
          <a:p>
            <a:pPr lvl="1"/>
            <a:r>
              <a:rPr lang="en-US" sz="1800" b="1" dirty="0"/>
              <a:t>Fit Decision Tree to training data</a:t>
            </a:r>
          </a:p>
          <a:p>
            <a:pPr lvl="1"/>
            <a:r>
              <a:rPr lang="en-US" sz="1800" b="1" dirty="0"/>
              <a:t>Evaluate training/testing accuracy</a:t>
            </a:r>
          </a:p>
          <a:p>
            <a:pPr lvl="1"/>
            <a:r>
              <a:rPr lang="en-US" sz="1800" b="1" dirty="0"/>
              <a:t>Discuss potential overfitting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mall tree">
            <a:extLst>
              <a:ext uri="{FF2B5EF4-FFF2-40B4-BE49-F238E27FC236}">
                <a16:creationId xmlns:a16="http://schemas.microsoft.com/office/drawing/2014/main" id="{24B9EE5B-55DD-4995-4F71-3B365D15E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1" r="41051" b="-9"/>
          <a:stretch/>
        </p:blipFill>
        <p:spPr>
          <a:xfrm>
            <a:off x="8115300" y="-32329"/>
            <a:ext cx="4076700" cy="64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4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Model Building - Bagging Classifier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Model: Bagging Classifier</a:t>
            </a:r>
          </a:p>
          <a:p>
            <a:pPr lvl="0"/>
            <a:r>
              <a:rPr lang="en-US" sz="1800" b="1" dirty="0"/>
              <a:t>Steps</a:t>
            </a:r>
          </a:p>
          <a:p>
            <a:pPr lvl="1"/>
            <a:r>
              <a:rPr lang="en-US" sz="1800" b="1" dirty="0"/>
              <a:t>Ensemble method using Decision Tree</a:t>
            </a:r>
          </a:p>
          <a:p>
            <a:pPr lvl="1"/>
            <a:r>
              <a:rPr lang="en-US" sz="1800" b="1" dirty="0"/>
              <a:t>Benefits of ensemble learning</a:t>
            </a:r>
          </a:p>
          <a:p>
            <a:pPr lvl="1"/>
            <a:r>
              <a:rPr lang="en-US" sz="1800" b="1" dirty="0"/>
              <a:t>Cross-validation for model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Model Building - Random Forest Classifier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Model: Random Forest Classifier</a:t>
            </a:r>
          </a:p>
          <a:p>
            <a:pPr lvl="0"/>
            <a:r>
              <a:rPr lang="en-US" sz="1800" b="1" dirty="0"/>
              <a:t>Steps</a:t>
            </a:r>
          </a:p>
          <a:p>
            <a:pPr lvl="1"/>
            <a:r>
              <a:rPr lang="en-US" sz="1800" b="1" dirty="0"/>
              <a:t>Ensemble method with optimized parameters</a:t>
            </a:r>
          </a:p>
          <a:p>
            <a:pPr lvl="1"/>
            <a:r>
              <a:rPr lang="en-US" sz="1800" b="1" dirty="0"/>
              <a:t>Comparison with Decision Tree and Bagging Classifier</a:t>
            </a:r>
          </a:p>
          <a:p>
            <a:pPr lvl="1"/>
            <a:r>
              <a:rPr lang="en-US" sz="1800" b="1" dirty="0"/>
              <a:t>Advantages in handling high-dimensional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22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48B850"/>
      </a:accent1>
      <a:accent2>
        <a:srgbClr val="64B13B"/>
      </a:accent2>
      <a:accent3>
        <a:srgbClr val="92AA43"/>
      </a:accent3>
      <a:accent4>
        <a:srgbClr val="B19C3B"/>
      </a:accent4>
      <a:accent5>
        <a:srgbClr val="C37D4D"/>
      </a:accent5>
      <a:accent6>
        <a:srgbClr val="B13B3C"/>
      </a:accent6>
      <a:hlink>
        <a:srgbClr val="A77737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503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Nova</vt:lpstr>
      <vt:lpstr>GradientRiseVTI</vt:lpstr>
      <vt:lpstr>BANKRUPTCY PREVENTION</vt:lpstr>
      <vt:lpstr>BANKRUPTCY PREVENTION</vt:lpstr>
      <vt:lpstr> Introduction</vt:lpstr>
      <vt:lpstr>Data Preprocessing</vt:lpstr>
      <vt:lpstr>Data Exploration</vt:lpstr>
      <vt:lpstr>Model Building - Logistic Regression</vt:lpstr>
      <vt:lpstr>Model Building - Decision Tree Classifier</vt:lpstr>
      <vt:lpstr>Model Building - Bagging Classifier</vt:lpstr>
      <vt:lpstr>Model Building - Random Forest Classifier</vt:lpstr>
      <vt:lpstr>Model Building –  K-Nearest Neighbors</vt:lpstr>
      <vt:lpstr>Model Building - Gradient Boosting Classifier</vt:lpstr>
      <vt:lpstr>Model Building –  Support Vector MachineS</vt:lpstr>
      <vt:lpstr>Model Depoloyment</vt:lpstr>
      <vt:lpstr>Model Comparison and Conclusion</vt:lpstr>
      <vt:lpstr>Questions and Discussion</vt:lpstr>
      <vt:lpstr>Acknowledgments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Shiva Chaitanya</cp:lastModifiedBy>
  <cp:revision>20</cp:revision>
  <dcterms:created xsi:type="dcterms:W3CDTF">2024-02-16T05:45:37Z</dcterms:created>
  <dcterms:modified xsi:type="dcterms:W3CDTF">2024-02-19T10:26:40Z</dcterms:modified>
</cp:coreProperties>
</file>