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al Bold" panose="020B0704020202020204" pitchFamily="34" charset="0"/>
      <p:regular r:id="rId8"/>
      <p:bold r:id="rId9"/>
    </p:embeddedFont>
    <p:embeddedFont>
      <p:font typeface="Arimo" panose="020B0604020202020204" charset="0"/>
      <p:regular r:id="rId10"/>
    </p:embeddedFont>
    <p:embeddedFont>
      <p:font typeface="Arimo Bold" panose="020B0604020202020204" charset="0"/>
      <p:regular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Garamond Bold" panose="02020804030307010803" pitchFamily="18" charset="0"/>
      <p:regular r:id="rId14"/>
      <p:bold r:id="rId15"/>
    </p:embeddedFont>
    <p:embeddedFont>
      <p:font typeface="Times New Roman Bold" panose="02020803070505020304" pitchFamily="18" charset="0"/>
      <p:regular r:id="rId16"/>
      <p:bold r:id="rId17"/>
    </p:embeddedFont>
    <p:embeddedFont>
      <p:font typeface="TT Rounds Condense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79011" y="2797533"/>
            <a:ext cx="6280289" cy="6979401"/>
            <a:chOff x="0" y="0"/>
            <a:chExt cx="8373719" cy="93058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73719" cy="9305868"/>
            </a:xfrm>
            <a:custGeom>
              <a:avLst/>
              <a:gdLst/>
              <a:ahLst/>
              <a:cxnLst/>
              <a:rect l="l" t="t" r="r" b="b"/>
              <a:pathLst>
                <a:path w="8373719" h="9305868">
                  <a:moveTo>
                    <a:pt x="0" y="0"/>
                  </a:moveTo>
                  <a:lnTo>
                    <a:pt x="8373719" y="0"/>
                  </a:lnTo>
                  <a:lnTo>
                    <a:pt x="8373719" y="9305868"/>
                  </a:lnTo>
                  <a:lnTo>
                    <a:pt x="0" y="9305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162858" y="1560363"/>
              <a:ext cx="5783050" cy="6185124"/>
            </a:xfrm>
            <a:custGeom>
              <a:avLst/>
              <a:gdLst/>
              <a:ahLst/>
              <a:cxnLst/>
              <a:rect l="l" t="t" r="r" b="b"/>
              <a:pathLst>
                <a:path w="5783050" h="6185124">
                  <a:moveTo>
                    <a:pt x="0" y="0"/>
                  </a:moveTo>
                  <a:lnTo>
                    <a:pt x="5783050" y="0"/>
                  </a:lnTo>
                  <a:lnTo>
                    <a:pt x="5783050" y="6185123"/>
                  </a:lnTo>
                  <a:lnTo>
                    <a:pt x="0" y="618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947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02005" y="437353"/>
            <a:ext cx="1536192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INDIA HACKATHON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4805" y="2902873"/>
            <a:ext cx="11767496" cy="68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448" lvl="1" indent="-291724" algn="just">
              <a:lnSpc>
                <a:spcPts val="7742"/>
              </a:lnSpc>
              <a:buFont typeface="Arial"/>
              <a:buChar char="•"/>
            </a:pP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ID: </a:t>
            </a: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SIH1701</a:t>
            </a:r>
          </a:p>
          <a:p>
            <a:pPr marL="583448" lvl="1" indent="-291724" algn="just">
              <a:lnSpc>
                <a:spcPts val="7742"/>
              </a:lnSpc>
              <a:buFont typeface="Arial"/>
              <a:buChar char="•"/>
            </a:pP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Title: </a:t>
            </a:r>
          </a:p>
          <a:p>
            <a:pPr algn="just">
              <a:lnSpc>
                <a:spcPts val="7742"/>
              </a:lnSpc>
            </a:pP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</a:t>
            </a: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AI-Driven Research Engine for Commercial Courts</a:t>
            </a:r>
          </a:p>
          <a:p>
            <a:pPr marL="583448" lvl="1" indent="-291724" algn="just">
              <a:lnSpc>
                <a:spcPts val="7742"/>
              </a:lnSpc>
              <a:buFont typeface="Arial"/>
              <a:buChar char="•"/>
            </a:pP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Theme: </a:t>
            </a: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Automation</a:t>
            </a:r>
          </a:p>
          <a:p>
            <a:pPr marL="583857" lvl="1" indent="-291929" algn="just">
              <a:lnSpc>
                <a:spcPts val="7742"/>
              </a:lnSpc>
              <a:buFont typeface="Arial"/>
              <a:buChar char="•"/>
            </a:pP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Category: </a:t>
            </a: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marL="583857" lvl="1" indent="-291929" algn="just">
              <a:lnSpc>
                <a:spcPts val="7742"/>
              </a:lnSpc>
              <a:buFont typeface="Arial"/>
              <a:buChar char="•"/>
            </a:pP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 - </a:t>
            </a: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RMKSIH24SW104</a:t>
            </a: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marL="583448" lvl="1" indent="-291724" algn="just">
              <a:lnSpc>
                <a:spcPts val="7742"/>
              </a:lnSpc>
              <a:buFont typeface="Arial"/>
              <a:buChar char="•"/>
            </a:pPr>
            <a:r>
              <a:rPr lang="en-US" sz="322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Name: </a:t>
            </a: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Alchemists</a:t>
            </a:r>
          </a:p>
        </p:txBody>
      </p:sp>
      <p:sp>
        <p:nvSpPr>
          <p:cNvPr id="7" name="Freeform 7"/>
          <p:cNvSpPr/>
          <p:nvPr/>
        </p:nvSpPr>
        <p:spPr>
          <a:xfrm>
            <a:off x="15109317" y="122064"/>
            <a:ext cx="2966412" cy="1517256"/>
          </a:xfrm>
          <a:custGeom>
            <a:avLst/>
            <a:gdLst/>
            <a:ahLst/>
            <a:cxnLst/>
            <a:rect l="l" t="t" r="r" b="b"/>
            <a:pathLst>
              <a:path w="2966412" h="1517256">
                <a:moveTo>
                  <a:pt x="0" y="0"/>
                </a:moveTo>
                <a:lnTo>
                  <a:pt x="2966412" y="0"/>
                </a:lnTo>
                <a:lnTo>
                  <a:pt x="2966412" y="1517256"/>
                </a:lnTo>
                <a:lnTo>
                  <a:pt x="0" y="15172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11555" y="1663182"/>
            <a:ext cx="16276320" cy="98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5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Localized Legal Research Platform for Indian Courts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8528" y="-133661"/>
            <a:ext cx="16276320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endParaRPr/>
          </a:p>
          <a:p>
            <a:pPr algn="ct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Localized Legal Research Platform for Indian Courts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6" y="3055067"/>
            <a:ext cx="17652804" cy="6123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Multimodal and Multilingual Support: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Handles diverse data and multiple languages for comprehensive legal insights.</a:t>
            </a:r>
          </a:p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Comprehensive Data Analysis: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Quickly provides relevant insights by aggregating and analyzing past cases, laws, and past case hearings.</a:t>
            </a:r>
          </a:p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Customized Reports: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Produces tailored reports summarizing case details and evidence to save time.</a:t>
            </a:r>
          </a:p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Predictive Insights: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Forecasts case outcomes using historical data to support informed decisions.</a:t>
            </a:r>
          </a:p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Ethical and Localized AI: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Ensures transparency and adapts recommendations to local laws and the Indian Constitution in a secured environment using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NightFall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AI.</a:t>
            </a:r>
          </a:p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Localization: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Aligns analysis with regional laws and procedures, relevant across High Courts and the Supreme Court in India.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4383998" cy="1006476"/>
              <a:chOff x="0" y="0"/>
              <a:chExt cx="24383998" cy="100647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4384000" cy="1006475"/>
              </a:xfrm>
              <a:custGeom>
                <a:avLst/>
                <a:gdLst/>
                <a:ahLst/>
                <a:cxnLst/>
                <a:rect l="l" t="t" r="r" b="b"/>
                <a:pathLst>
                  <a:path w="24384000" h="1006475">
                    <a:moveTo>
                      <a:pt x="0" y="0"/>
                    </a:moveTo>
                    <a:lnTo>
                      <a:pt x="24384000" y="0"/>
                    </a:lnTo>
                    <a:lnTo>
                      <a:pt x="24384000" y="1006475"/>
                    </a:lnTo>
                    <a:lnTo>
                      <a:pt x="0" y="1006475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97120" y="273692"/>
              <a:ext cx="5445760" cy="62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418320" y="261428"/>
              <a:ext cx="6164160" cy="62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75610" y="330744"/>
            <a:ext cx="1650713" cy="1076216"/>
            <a:chOff x="0" y="0"/>
            <a:chExt cx="2200951" cy="1434955"/>
          </a:xfrm>
        </p:grpSpPr>
        <p:sp>
          <p:nvSpPr>
            <p:cNvPr id="10" name="Freeform 10" descr="Your startup LOGO"/>
            <p:cNvSpPr/>
            <p:nvPr/>
          </p:nvSpPr>
          <p:spPr>
            <a:xfrm>
              <a:off x="21884" y="21884"/>
              <a:ext cx="2157151" cy="1391195"/>
            </a:xfrm>
            <a:custGeom>
              <a:avLst/>
              <a:gdLst/>
              <a:ahLst/>
              <a:cxnLst/>
              <a:rect l="l" t="t" r="r" b="b"/>
              <a:pathLst>
                <a:path w="2157151" h="1391195">
                  <a:moveTo>
                    <a:pt x="0" y="695598"/>
                  </a:moveTo>
                  <a:cubicBezTo>
                    <a:pt x="0" y="311416"/>
                    <a:pt x="482881" y="0"/>
                    <a:pt x="1078576" y="0"/>
                  </a:cubicBezTo>
                  <a:cubicBezTo>
                    <a:pt x="1674271" y="0"/>
                    <a:pt x="2157151" y="311416"/>
                    <a:pt x="2157151" y="695598"/>
                  </a:cubicBezTo>
                  <a:cubicBezTo>
                    <a:pt x="2157151" y="1079780"/>
                    <a:pt x="1674271" y="1391195"/>
                    <a:pt x="1078576" y="1391195"/>
                  </a:cubicBezTo>
                  <a:cubicBezTo>
                    <a:pt x="482881" y="1391195"/>
                    <a:pt x="0" y="1079780"/>
                    <a:pt x="0" y="695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 descr="Your startup LOGO"/>
            <p:cNvSpPr/>
            <p:nvPr/>
          </p:nvSpPr>
          <p:spPr>
            <a:xfrm>
              <a:off x="0" y="0"/>
              <a:ext cx="2200920" cy="1434965"/>
            </a:xfrm>
            <a:custGeom>
              <a:avLst/>
              <a:gdLst/>
              <a:ahLst/>
              <a:cxnLst/>
              <a:rect l="l" t="t" r="r" b="b"/>
              <a:pathLst>
                <a:path w="2200920" h="1434965">
                  <a:moveTo>
                    <a:pt x="0" y="717482"/>
                  </a:moveTo>
                  <a:cubicBezTo>
                    <a:pt x="0" y="313495"/>
                    <a:pt x="502358" y="0"/>
                    <a:pt x="1100460" y="0"/>
                  </a:cubicBezTo>
                  <a:cubicBezTo>
                    <a:pt x="1698562" y="0"/>
                    <a:pt x="2200920" y="313495"/>
                    <a:pt x="2200920" y="717482"/>
                  </a:cubicBezTo>
                  <a:lnTo>
                    <a:pt x="2179035" y="717482"/>
                  </a:lnTo>
                  <a:lnTo>
                    <a:pt x="2200920" y="717482"/>
                  </a:lnTo>
                  <a:cubicBezTo>
                    <a:pt x="2200920" y="1121469"/>
                    <a:pt x="1698562" y="1434965"/>
                    <a:pt x="1100460" y="1434965"/>
                  </a:cubicBezTo>
                  <a:lnTo>
                    <a:pt x="1100460" y="1413079"/>
                  </a:lnTo>
                  <a:lnTo>
                    <a:pt x="1100460" y="1434965"/>
                  </a:lnTo>
                  <a:cubicBezTo>
                    <a:pt x="502358" y="1434965"/>
                    <a:pt x="0" y="1121469"/>
                    <a:pt x="0" y="717482"/>
                  </a:cubicBezTo>
                  <a:lnTo>
                    <a:pt x="21884" y="717482"/>
                  </a:lnTo>
                  <a:lnTo>
                    <a:pt x="43769" y="717482"/>
                  </a:lnTo>
                  <a:lnTo>
                    <a:pt x="21884" y="717482"/>
                  </a:lnTo>
                  <a:lnTo>
                    <a:pt x="0" y="717482"/>
                  </a:lnTo>
                  <a:moveTo>
                    <a:pt x="43769" y="717482"/>
                  </a:moveTo>
                  <a:cubicBezTo>
                    <a:pt x="43769" y="729518"/>
                    <a:pt x="33921" y="739366"/>
                    <a:pt x="21884" y="739366"/>
                  </a:cubicBezTo>
                  <a:cubicBezTo>
                    <a:pt x="9848" y="739366"/>
                    <a:pt x="0" y="729518"/>
                    <a:pt x="0" y="717482"/>
                  </a:cubicBezTo>
                  <a:cubicBezTo>
                    <a:pt x="0" y="705445"/>
                    <a:pt x="9848" y="695597"/>
                    <a:pt x="21884" y="695597"/>
                  </a:cubicBezTo>
                  <a:cubicBezTo>
                    <a:pt x="33921" y="695597"/>
                    <a:pt x="43769" y="705445"/>
                    <a:pt x="43769" y="717482"/>
                  </a:cubicBezTo>
                  <a:cubicBezTo>
                    <a:pt x="43769" y="1081749"/>
                    <a:pt x="507282" y="1391195"/>
                    <a:pt x="1100460" y="1391195"/>
                  </a:cubicBezTo>
                  <a:cubicBezTo>
                    <a:pt x="1693638" y="1391195"/>
                    <a:pt x="2157151" y="1081749"/>
                    <a:pt x="2157151" y="717482"/>
                  </a:cubicBezTo>
                  <a:cubicBezTo>
                    <a:pt x="2157151" y="353215"/>
                    <a:pt x="1693747" y="43769"/>
                    <a:pt x="1100460" y="43769"/>
                  </a:cubicBezTo>
                  <a:lnTo>
                    <a:pt x="1100460" y="21884"/>
                  </a:lnTo>
                  <a:lnTo>
                    <a:pt x="1100460" y="43769"/>
                  </a:lnTo>
                  <a:cubicBezTo>
                    <a:pt x="507282" y="43769"/>
                    <a:pt x="43769" y="353215"/>
                    <a:pt x="43769" y="717482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47625"/>
              <a:ext cx="2200951" cy="1387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r>
                <a:rPr lang="en-US" sz="2300" spc="2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Alchemists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5428502" y="217314"/>
            <a:ext cx="2647227" cy="1354000"/>
          </a:xfrm>
          <a:custGeom>
            <a:avLst/>
            <a:gdLst/>
            <a:ahLst/>
            <a:cxnLst/>
            <a:rect l="l" t="t" r="r" b="b"/>
            <a:pathLst>
              <a:path w="2647227" h="1354000">
                <a:moveTo>
                  <a:pt x="0" y="0"/>
                </a:moveTo>
                <a:lnTo>
                  <a:pt x="2647227" y="0"/>
                </a:lnTo>
                <a:lnTo>
                  <a:pt x="2647227" y="1354000"/>
                </a:lnTo>
                <a:lnTo>
                  <a:pt x="0" y="13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44252" y="1939785"/>
            <a:ext cx="17175373" cy="65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b="1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Proposed Solution (Describe your Idea/Solution/Prototype)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82980" y="663540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id="5" name="Freeform 5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64053" y="4314602"/>
            <a:ext cx="6963769" cy="5131816"/>
          </a:xfrm>
          <a:custGeom>
            <a:avLst/>
            <a:gdLst/>
            <a:ahLst/>
            <a:cxnLst/>
            <a:rect l="l" t="t" r="r" b="b"/>
            <a:pathLst>
              <a:path w="6963769" h="5131816">
                <a:moveTo>
                  <a:pt x="0" y="0"/>
                </a:moveTo>
                <a:lnTo>
                  <a:pt x="6963769" y="0"/>
                </a:lnTo>
                <a:lnTo>
                  <a:pt x="6963769" y="5131816"/>
                </a:lnTo>
                <a:lnTo>
                  <a:pt x="0" y="5131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3991" y="5119735"/>
            <a:ext cx="9733227" cy="4221641"/>
          </a:xfrm>
          <a:custGeom>
            <a:avLst/>
            <a:gdLst/>
            <a:ahLst/>
            <a:cxnLst/>
            <a:rect l="l" t="t" r="r" b="b"/>
            <a:pathLst>
              <a:path w="9733227" h="4221641">
                <a:moveTo>
                  <a:pt x="0" y="0"/>
                </a:moveTo>
                <a:lnTo>
                  <a:pt x="9733228" y="0"/>
                </a:lnTo>
                <a:lnTo>
                  <a:pt x="9733228" y="4221641"/>
                </a:lnTo>
                <a:lnTo>
                  <a:pt x="0" y="42216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197840" y="9751699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63740" y="9751699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7000" y="1916136"/>
            <a:ext cx="13253998" cy="2350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43"/>
              </a:lnSpc>
            </a:pPr>
            <a:r>
              <a:rPr lang="en-US" sz="31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AI Frameworks: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InLegalBert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1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Langchain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31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HuggingFace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(LLMs) </a:t>
            </a:r>
          </a:p>
          <a:p>
            <a:pPr algn="just">
              <a:lnSpc>
                <a:spcPts val="4743"/>
              </a:lnSpc>
            </a:pPr>
            <a:r>
              <a:rPr lang="en-US" sz="31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Backend Framework: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Node.js, Firebase, </a:t>
            </a:r>
            <a:r>
              <a:rPr lang="en-US" sz="31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NightFall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31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FastAPI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just">
              <a:lnSpc>
                <a:spcPts val="4743"/>
              </a:lnSpc>
            </a:pPr>
            <a:r>
              <a:rPr lang="en-US" sz="31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Frontend Framework: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Gradio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React, </a:t>
            </a:r>
            <a:r>
              <a:rPr lang="en-US" sz="31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TailwindCSS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Framer and Bootstrap.</a:t>
            </a:r>
          </a:p>
          <a:p>
            <a:pPr algn="just">
              <a:lnSpc>
                <a:spcPts val="4743"/>
              </a:lnSpc>
            </a:pPr>
            <a:r>
              <a:rPr lang="en-US" sz="31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Database:</a:t>
            </a:r>
            <a:r>
              <a:rPr lang="en-US" sz="3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MongoDB, Pinecones, 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43189" y="4601981"/>
            <a:ext cx="1608274" cy="422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Flowchart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75610" y="330744"/>
            <a:ext cx="1650713" cy="1076216"/>
            <a:chOff x="0" y="0"/>
            <a:chExt cx="2200951" cy="1434955"/>
          </a:xfrm>
        </p:grpSpPr>
        <p:sp>
          <p:nvSpPr>
            <p:cNvPr id="13" name="Freeform 13" descr="Your startup LOGO"/>
            <p:cNvSpPr/>
            <p:nvPr/>
          </p:nvSpPr>
          <p:spPr>
            <a:xfrm>
              <a:off x="21884" y="21884"/>
              <a:ext cx="2157151" cy="1391195"/>
            </a:xfrm>
            <a:custGeom>
              <a:avLst/>
              <a:gdLst/>
              <a:ahLst/>
              <a:cxnLst/>
              <a:rect l="l" t="t" r="r" b="b"/>
              <a:pathLst>
                <a:path w="2157151" h="1391195">
                  <a:moveTo>
                    <a:pt x="0" y="695598"/>
                  </a:moveTo>
                  <a:cubicBezTo>
                    <a:pt x="0" y="311416"/>
                    <a:pt x="482881" y="0"/>
                    <a:pt x="1078576" y="0"/>
                  </a:cubicBezTo>
                  <a:cubicBezTo>
                    <a:pt x="1674271" y="0"/>
                    <a:pt x="2157151" y="311416"/>
                    <a:pt x="2157151" y="695598"/>
                  </a:cubicBezTo>
                  <a:cubicBezTo>
                    <a:pt x="2157151" y="1079780"/>
                    <a:pt x="1674271" y="1391195"/>
                    <a:pt x="1078576" y="1391195"/>
                  </a:cubicBezTo>
                  <a:cubicBezTo>
                    <a:pt x="482881" y="1391195"/>
                    <a:pt x="0" y="1079780"/>
                    <a:pt x="0" y="695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 descr="Your startup LOGO"/>
            <p:cNvSpPr/>
            <p:nvPr/>
          </p:nvSpPr>
          <p:spPr>
            <a:xfrm>
              <a:off x="0" y="0"/>
              <a:ext cx="2200920" cy="1434965"/>
            </a:xfrm>
            <a:custGeom>
              <a:avLst/>
              <a:gdLst/>
              <a:ahLst/>
              <a:cxnLst/>
              <a:rect l="l" t="t" r="r" b="b"/>
              <a:pathLst>
                <a:path w="2200920" h="1434965">
                  <a:moveTo>
                    <a:pt x="0" y="717482"/>
                  </a:moveTo>
                  <a:cubicBezTo>
                    <a:pt x="0" y="313495"/>
                    <a:pt x="502358" y="0"/>
                    <a:pt x="1100460" y="0"/>
                  </a:cubicBezTo>
                  <a:cubicBezTo>
                    <a:pt x="1698562" y="0"/>
                    <a:pt x="2200920" y="313495"/>
                    <a:pt x="2200920" y="717482"/>
                  </a:cubicBezTo>
                  <a:lnTo>
                    <a:pt x="2179035" y="717482"/>
                  </a:lnTo>
                  <a:lnTo>
                    <a:pt x="2200920" y="717482"/>
                  </a:lnTo>
                  <a:cubicBezTo>
                    <a:pt x="2200920" y="1121469"/>
                    <a:pt x="1698562" y="1434965"/>
                    <a:pt x="1100460" y="1434965"/>
                  </a:cubicBezTo>
                  <a:lnTo>
                    <a:pt x="1100460" y="1413079"/>
                  </a:lnTo>
                  <a:lnTo>
                    <a:pt x="1100460" y="1434965"/>
                  </a:lnTo>
                  <a:cubicBezTo>
                    <a:pt x="502358" y="1434965"/>
                    <a:pt x="0" y="1121469"/>
                    <a:pt x="0" y="717482"/>
                  </a:cubicBezTo>
                  <a:lnTo>
                    <a:pt x="21884" y="717482"/>
                  </a:lnTo>
                  <a:lnTo>
                    <a:pt x="43769" y="717482"/>
                  </a:lnTo>
                  <a:lnTo>
                    <a:pt x="21884" y="717482"/>
                  </a:lnTo>
                  <a:lnTo>
                    <a:pt x="0" y="717482"/>
                  </a:lnTo>
                  <a:moveTo>
                    <a:pt x="43769" y="717482"/>
                  </a:moveTo>
                  <a:cubicBezTo>
                    <a:pt x="43769" y="729518"/>
                    <a:pt x="33921" y="739366"/>
                    <a:pt x="21884" y="739366"/>
                  </a:cubicBezTo>
                  <a:cubicBezTo>
                    <a:pt x="9848" y="739366"/>
                    <a:pt x="0" y="729518"/>
                    <a:pt x="0" y="717482"/>
                  </a:cubicBezTo>
                  <a:cubicBezTo>
                    <a:pt x="0" y="705445"/>
                    <a:pt x="9848" y="695597"/>
                    <a:pt x="21884" y="695597"/>
                  </a:cubicBezTo>
                  <a:cubicBezTo>
                    <a:pt x="33921" y="695597"/>
                    <a:pt x="43769" y="705445"/>
                    <a:pt x="43769" y="717482"/>
                  </a:cubicBezTo>
                  <a:cubicBezTo>
                    <a:pt x="43769" y="1081749"/>
                    <a:pt x="507282" y="1391195"/>
                    <a:pt x="1100460" y="1391195"/>
                  </a:cubicBezTo>
                  <a:cubicBezTo>
                    <a:pt x="1693638" y="1391195"/>
                    <a:pt x="2157151" y="1081749"/>
                    <a:pt x="2157151" y="717482"/>
                  </a:cubicBezTo>
                  <a:cubicBezTo>
                    <a:pt x="2157151" y="353215"/>
                    <a:pt x="1693747" y="43769"/>
                    <a:pt x="1100460" y="43769"/>
                  </a:cubicBezTo>
                  <a:lnTo>
                    <a:pt x="1100460" y="21884"/>
                  </a:lnTo>
                  <a:lnTo>
                    <a:pt x="1100460" y="43769"/>
                  </a:lnTo>
                  <a:cubicBezTo>
                    <a:pt x="507282" y="43769"/>
                    <a:pt x="43769" y="353215"/>
                    <a:pt x="43769" y="717482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47625"/>
              <a:ext cx="2200951" cy="1387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r>
                <a:rPr lang="en-US" sz="2300" spc="2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Alchemists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2480" y="591782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63740" y="9561200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4" name="Freeform 4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56921" y="1788527"/>
            <a:ext cx="17174158" cy="7283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6"/>
              </a:lnSpc>
            </a:pPr>
            <a:r>
              <a:rPr lang="en-US" sz="245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Feasibility of AI Integration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Analysis: Leveraging Langchain and LLMs for NLP and predictive analytics to enhance legal research efficiency.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Strategy: Implement proof-of-concept to validate AI model performance and integration.</a:t>
            </a:r>
          </a:p>
          <a:p>
            <a:pPr algn="just">
              <a:lnSpc>
                <a:spcPts val="3626"/>
              </a:lnSpc>
            </a:pPr>
            <a:r>
              <a:rPr lang="en-US" sz="245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Localization and Compliance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Analysis: Customizing for regional laws and procedures across different High Courts and the Supreme Court is complex but essential.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Strategy: Develop a modular system with flexible data handling to adapt to local legal requirements.</a:t>
            </a:r>
          </a:p>
          <a:p>
            <a:pPr algn="just">
              <a:lnSpc>
                <a:spcPts val="3626"/>
              </a:lnSpc>
            </a:pPr>
            <a:r>
              <a:rPr lang="en-US" sz="245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Multilingual Support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Analysis: Supporting multiple languages requires robust language models and translation capabilities.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Strategy: Utilize established multilingual libraries and continually update language models.</a:t>
            </a:r>
          </a:p>
          <a:p>
            <a:pPr algn="just">
              <a:lnSpc>
                <a:spcPts val="3626"/>
              </a:lnSpc>
            </a:pPr>
            <a:r>
              <a:rPr lang="en-US" sz="245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Security and Privacy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Analysis: Ensuring the security and privacy of sensitive legal data is critical.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Strategy: Implement strong encryption, access controls, and compliance with data protection regulations.</a:t>
            </a:r>
          </a:p>
          <a:p>
            <a:pPr algn="just">
              <a:lnSpc>
                <a:spcPts val="3626"/>
              </a:lnSpc>
            </a:pPr>
            <a:r>
              <a:rPr lang="en-US" sz="245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Adoption and Training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Analysis: Judges and judicial officers may need training to effectively use the new system.</a:t>
            </a:r>
          </a:p>
          <a:p>
            <a:pPr marL="528956" lvl="1" indent="-264478" algn="just">
              <a:lnSpc>
                <a:spcPts val="3626"/>
              </a:lnSpc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Strategy: Provide comprehensive training sessions and user-friendly documentation.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532143"/>
            <a:ext cx="18287998" cy="745659"/>
            <a:chOff x="0" y="0"/>
            <a:chExt cx="24383998" cy="9942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994211"/>
            </a:xfrm>
            <a:custGeom>
              <a:avLst/>
              <a:gdLst/>
              <a:ahLst/>
              <a:cxnLst/>
              <a:rect l="l" t="t" r="r" b="b"/>
              <a:pathLst>
                <a:path w="24384000" h="994211">
                  <a:moveTo>
                    <a:pt x="0" y="0"/>
                  </a:moveTo>
                  <a:lnTo>
                    <a:pt x="24384000" y="0"/>
                  </a:lnTo>
                  <a:lnTo>
                    <a:pt x="24384000" y="994211"/>
                  </a:lnTo>
                  <a:lnTo>
                    <a:pt x="0" y="994211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197840" y="9750859"/>
            <a:ext cx="4084320" cy="285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63740" y="9723452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75610" y="330744"/>
            <a:ext cx="1650713" cy="1076216"/>
            <a:chOff x="0" y="0"/>
            <a:chExt cx="2200951" cy="1434955"/>
          </a:xfrm>
        </p:grpSpPr>
        <p:sp>
          <p:nvSpPr>
            <p:cNvPr id="11" name="Freeform 11" descr="Your startup LOGO"/>
            <p:cNvSpPr/>
            <p:nvPr/>
          </p:nvSpPr>
          <p:spPr>
            <a:xfrm>
              <a:off x="21884" y="21884"/>
              <a:ext cx="2157151" cy="1391195"/>
            </a:xfrm>
            <a:custGeom>
              <a:avLst/>
              <a:gdLst/>
              <a:ahLst/>
              <a:cxnLst/>
              <a:rect l="l" t="t" r="r" b="b"/>
              <a:pathLst>
                <a:path w="2157151" h="1391195">
                  <a:moveTo>
                    <a:pt x="0" y="695598"/>
                  </a:moveTo>
                  <a:cubicBezTo>
                    <a:pt x="0" y="311416"/>
                    <a:pt x="482881" y="0"/>
                    <a:pt x="1078576" y="0"/>
                  </a:cubicBezTo>
                  <a:cubicBezTo>
                    <a:pt x="1674271" y="0"/>
                    <a:pt x="2157151" y="311416"/>
                    <a:pt x="2157151" y="695598"/>
                  </a:cubicBezTo>
                  <a:cubicBezTo>
                    <a:pt x="2157151" y="1079780"/>
                    <a:pt x="1674271" y="1391195"/>
                    <a:pt x="1078576" y="1391195"/>
                  </a:cubicBezTo>
                  <a:cubicBezTo>
                    <a:pt x="482881" y="1391195"/>
                    <a:pt x="0" y="1079780"/>
                    <a:pt x="0" y="695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 descr="Your startup LOGO"/>
            <p:cNvSpPr/>
            <p:nvPr/>
          </p:nvSpPr>
          <p:spPr>
            <a:xfrm>
              <a:off x="0" y="0"/>
              <a:ext cx="2200920" cy="1434965"/>
            </a:xfrm>
            <a:custGeom>
              <a:avLst/>
              <a:gdLst/>
              <a:ahLst/>
              <a:cxnLst/>
              <a:rect l="l" t="t" r="r" b="b"/>
              <a:pathLst>
                <a:path w="2200920" h="1434965">
                  <a:moveTo>
                    <a:pt x="0" y="717482"/>
                  </a:moveTo>
                  <a:cubicBezTo>
                    <a:pt x="0" y="313495"/>
                    <a:pt x="502358" y="0"/>
                    <a:pt x="1100460" y="0"/>
                  </a:cubicBezTo>
                  <a:cubicBezTo>
                    <a:pt x="1698562" y="0"/>
                    <a:pt x="2200920" y="313495"/>
                    <a:pt x="2200920" y="717482"/>
                  </a:cubicBezTo>
                  <a:lnTo>
                    <a:pt x="2179035" y="717482"/>
                  </a:lnTo>
                  <a:lnTo>
                    <a:pt x="2200920" y="717482"/>
                  </a:lnTo>
                  <a:cubicBezTo>
                    <a:pt x="2200920" y="1121469"/>
                    <a:pt x="1698562" y="1434965"/>
                    <a:pt x="1100460" y="1434965"/>
                  </a:cubicBezTo>
                  <a:lnTo>
                    <a:pt x="1100460" y="1413079"/>
                  </a:lnTo>
                  <a:lnTo>
                    <a:pt x="1100460" y="1434965"/>
                  </a:lnTo>
                  <a:cubicBezTo>
                    <a:pt x="502358" y="1434965"/>
                    <a:pt x="0" y="1121469"/>
                    <a:pt x="0" y="717482"/>
                  </a:cubicBezTo>
                  <a:lnTo>
                    <a:pt x="21884" y="717482"/>
                  </a:lnTo>
                  <a:lnTo>
                    <a:pt x="43769" y="717482"/>
                  </a:lnTo>
                  <a:lnTo>
                    <a:pt x="21884" y="717482"/>
                  </a:lnTo>
                  <a:lnTo>
                    <a:pt x="0" y="717482"/>
                  </a:lnTo>
                  <a:moveTo>
                    <a:pt x="43769" y="717482"/>
                  </a:moveTo>
                  <a:cubicBezTo>
                    <a:pt x="43769" y="729518"/>
                    <a:pt x="33921" y="739366"/>
                    <a:pt x="21884" y="739366"/>
                  </a:cubicBezTo>
                  <a:cubicBezTo>
                    <a:pt x="9848" y="739366"/>
                    <a:pt x="0" y="729518"/>
                    <a:pt x="0" y="717482"/>
                  </a:cubicBezTo>
                  <a:cubicBezTo>
                    <a:pt x="0" y="705445"/>
                    <a:pt x="9848" y="695597"/>
                    <a:pt x="21884" y="695597"/>
                  </a:cubicBezTo>
                  <a:cubicBezTo>
                    <a:pt x="33921" y="695597"/>
                    <a:pt x="43769" y="705445"/>
                    <a:pt x="43769" y="717482"/>
                  </a:cubicBezTo>
                  <a:cubicBezTo>
                    <a:pt x="43769" y="1081749"/>
                    <a:pt x="507282" y="1391195"/>
                    <a:pt x="1100460" y="1391195"/>
                  </a:cubicBezTo>
                  <a:cubicBezTo>
                    <a:pt x="1693638" y="1391195"/>
                    <a:pt x="2157151" y="1081749"/>
                    <a:pt x="2157151" y="717482"/>
                  </a:cubicBezTo>
                  <a:cubicBezTo>
                    <a:pt x="2157151" y="353215"/>
                    <a:pt x="1693747" y="43769"/>
                    <a:pt x="1100460" y="43769"/>
                  </a:cubicBezTo>
                  <a:lnTo>
                    <a:pt x="1100460" y="21884"/>
                  </a:lnTo>
                  <a:lnTo>
                    <a:pt x="1100460" y="43769"/>
                  </a:lnTo>
                  <a:cubicBezTo>
                    <a:pt x="507282" y="43769"/>
                    <a:pt x="43769" y="353215"/>
                    <a:pt x="43769" y="717482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47625"/>
              <a:ext cx="2200951" cy="1387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r>
                <a:rPr lang="en-US" sz="2300" spc="2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Alchemists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20762" y="514369"/>
            <a:ext cx="16276320" cy="92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0262" y="1936631"/>
            <a:ext cx="17277517" cy="7116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just">
              <a:lnSpc>
                <a:spcPts val="471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Accelerated Case Resolution: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Speeds up legal proceedings, reducing case backlog and improving judicial efficiency.</a:t>
            </a:r>
          </a:p>
          <a:p>
            <a:pPr marL="542925" lvl="1" indent="-271462" algn="just">
              <a:lnSpc>
                <a:spcPts val="471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Enhanced Legal Accuracy: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precise insights and predictive analytics, aiding in more accurate case outcomes.</a:t>
            </a:r>
          </a:p>
          <a:p>
            <a:pPr marL="542925" lvl="1" indent="-271462" algn="just">
              <a:lnSpc>
                <a:spcPts val="471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Improved Access to Justice: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Makes legal research more accessible to judges, fostering fairer and faster decisions.</a:t>
            </a:r>
          </a:p>
          <a:p>
            <a:pPr marL="542925" lvl="1" indent="-271462" algn="just">
              <a:lnSpc>
                <a:spcPts val="471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Reduced Administrative Burden: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research and report generation, saving time for judicial officers and reducing administrative workload.</a:t>
            </a:r>
          </a:p>
          <a:p>
            <a:pPr marL="542925" lvl="1" indent="-271462" algn="just">
              <a:lnSpc>
                <a:spcPts val="471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Economic Efficiency: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Decreases legal costs by streamlining processes and reducing delays, benefiting businesses and individuals.</a:t>
            </a:r>
          </a:p>
          <a:p>
            <a:pPr marL="542925" lvl="1" indent="-271462" algn="just">
              <a:lnSpc>
                <a:spcPts val="471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Localized and Ethical Standards: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Adapts to regional laws and ensures fairness, enhancing trust in the legal system and aligning with local practices.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97840" y="9751699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63740" y="9751699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8" name="Freeform 8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75610" y="330744"/>
            <a:ext cx="1650713" cy="1076216"/>
            <a:chOff x="0" y="0"/>
            <a:chExt cx="2200951" cy="1434955"/>
          </a:xfrm>
        </p:grpSpPr>
        <p:sp>
          <p:nvSpPr>
            <p:cNvPr id="10" name="Freeform 10" descr="Your startup LOGO"/>
            <p:cNvSpPr/>
            <p:nvPr/>
          </p:nvSpPr>
          <p:spPr>
            <a:xfrm>
              <a:off x="21884" y="21884"/>
              <a:ext cx="2157151" cy="1391195"/>
            </a:xfrm>
            <a:custGeom>
              <a:avLst/>
              <a:gdLst/>
              <a:ahLst/>
              <a:cxnLst/>
              <a:rect l="l" t="t" r="r" b="b"/>
              <a:pathLst>
                <a:path w="2157151" h="1391195">
                  <a:moveTo>
                    <a:pt x="0" y="695598"/>
                  </a:moveTo>
                  <a:cubicBezTo>
                    <a:pt x="0" y="311416"/>
                    <a:pt x="482881" y="0"/>
                    <a:pt x="1078576" y="0"/>
                  </a:cubicBezTo>
                  <a:cubicBezTo>
                    <a:pt x="1674271" y="0"/>
                    <a:pt x="2157151" y="311416"/>
                    <a:pt x="2157151" y="695598"/>
                  </a:cubicBezTo>
                  <a:cubicBezTo>
                    <a:pt x="2157151" y="1079780"/>
                    <a:pt x="1674271" y="1391195"/>
                    <a:pt x="1078576" y="1391195"/>
                  </a:cubicBezTo>
                  <a:cubicBezTo>
                    <a:pt x="482881" y="1391195"/>
                    <a:pt x="0" y="1079780"/>
                    <a:pt x="0" y="695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 descr="Your startup LOGO"/>
            <p:cNvSpPr/>
            <p:nvPr/>
          </p:nvSpPr>
          <p:spPr>
            <a:xfrm>
              <a:off x="0" y="0"/>
              <a:ext cx="2200920" cy="1434965"/>
            </a:xfrm>
            <a:custGeom>
              <a:avLst/>
              <a:gdLst/>
              <a:ahLst/>
              <a:cxnLst/>
              <a:rect l="l" t="t" r="r" b="b"/>
              <a:pathLst>
                <a:path w="2200920" h="1434965">
                  <a:moveTo>
                    <a:pt x="0" y="717482"/>
                  </a:moveTo>
                  <a:cubicBezTo>
                    <a:pt x="0" y="313495"/>
                    <a:pt x="502358" y="0"/>
                    <a:pt x="1100460" y="0"/>
                  </a:cubicBezTo>
                  <a:cubicBezTo>
                    <a:pt x="1698562" y="0"/>
                    <a:pt x="2200920" y="313495"/>
                    <a:pt x="2200920" y="717482"/>
                  </a:cubicBezTo>
                  <a:lnTo>
                    <a:pt x="2179035" y="717482"/>
                  </a:lnTo>
                  <a:lnTo>
                    <a:pt x="2200920" y="717482"/>
                  </a:lnTo>
                  <a:cubicBezTo>
                    <a:pt x="2200920" y="1121469"/>
                    <a:pt x="1698562" y="1434965"/>
                    <a:pt x="1100460" y="1434965"/>
                  </a:cubicBezTo>
                  <a:lnTo>
                    <a:pt x="1100460" y="1413079"/>
                  </a:lnTo>
                  <a:lnTo>
                    <a:pt x="1100460" y="1434965"/>
                  </a:lnTo>
                  <a:cubicBezTo>
                    <a:pt x="502358" y="1434965"/>
                    <a:pt x="0" y="1121469"/>
                    <a:pt x="0" y="717482"/>
                  </a:cubicBezTo>
                  <a:lnTo>
                    <a:pt x="21884" y="717482"/>
                  </a:lnTo>
                  <a:lnTo>
                    <a:pt x="43769" y="717482"/>
                  </a:lnTo>
                  <a:lnTo>
                    <a:pt x="21884" y="717482"/>
                  </a:lnTo>
                  <a:lnTo>
                    <a:pt x="0" y="717482"/>
                  </a:lnTo>
                  <a:moveTo>
                    <a:pt x="43769" y="717482"/>
                  </a:moveTo>
                  <a:cubicBezTo>
                    <a:pt x="43769" y="729518"/>
                    <a:pt x="33921" y="739366"/>
                    <a:pt x="21884" y="739366"/>
                  </a:cubicBezTo>
                  <a:cubicBezTo>
                    <a:pt x="9848" y="739366"/>
                    <a:pt x="0" y="729518"/>
                    <a:pt x="0" y="717482"/>
                  </a:cubicBezTo>
                  <a:cubicBezTo>
                    <a:pt x="0" y="705445"/>
                    <a:pt x="9848" y="695597"/>
                    <a:pt x="21884" y="695597"/>
                  </a:cubicBezTo>
                  <a:cubicBezTo>
                    <a:pt x="33921" y="695597"/>
                    <a:pt x="43769" y="705445"/>
                    <a:pt x="43769" y="717482"/>
                  </a:cubicBezTo>
                  <a:cubicBezTo>
                    <a:pt x="43769" y="1081749"/>
                    <a:pt x="507282" y="1391195"/>
                    <a:pt x="1100460" y="1391195"/>
                  </a:cubicBezTo>
                  <a:cubicBezTo>
                    <a:pt x="1693638" y="1391195"/>
                    <a:pt x="2157151" y="1081749"/>
                    <a:pt x="2157151" y="717482"/>
                  </a:cubicBezTo>
                  <a:cubicBezTo>
                    <a:pt x="2157151" y="353215"/>
                    <a:pt x="1693747" y="43769"/>
                    <a:pt x="1100460" y="43769"/>
                  </a:cubicBezTo>
                  <a:lnTo>
                    <a:pt x="1100460" y="21884"/>
                  </a:lnTo>
                  <a:lnTo>
                    <a:pt x="1100460" y="43769"/>
                  </a:lnTo>
                  <a:cubicBezTo>
                    <a:pt x="507282" y="43769"/>
                    <a:pt x="43769" y="353215"/>
                    <a:pt x="43769" y="717482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47625"/>
              <a:ext cx="2200951" cy="1387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r>
                <a:rPr lang="en-US" sz="2300" spc="2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Alchemists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61335" y="600094"/>
            <a:ext cx="16276320" cy="92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4367" y="1900302"/>
            <a:ext cx="17427160" cy="7284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Paramanu-Ayn: 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 Efficient Novel Generative and Instruction-tuned Language Model for Indian Legal Case Documents,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Mitodru Niyogi - Gyan AI Research &amp; MBZUAI, Abu Dhabi, UAE &amp; Arnab Bhattacharya Dept. of Computer Science &amp; Engineering, Indian Institute of Technology Kanpur, India &amp; Gyan AI Research.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Lai, Jinqi &amp; Gan, Wensheng &amp; Wu, Jiayang &amp; Qi, Zhenlian &amp; Yu, Philip. (2023). 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Large Language Models in Law</a:t>
            </a:r>
          </a:p>
          <a:p>
            <a:pPr algn="just">
              <a:lnSpc>
                <a:spcPts val="2879"/>
              </a:lnSpc>
            </a:pPr>
            <a:endParaRPr lang="en-US" sz="24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Choi, Jonathan H., 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How to Use Large Language Models for Empirical Legal Research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(August 9, 2023). Journal of Institutional and Theoretical Economics (Forthcoming), Minnesota Legal Studies Research Paper No. 23-23, 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Hussain, Atin &amp; Thomas, Anu. (2024). 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Large Language Models for Judicial Entity Extraction: A Comparative Study. </a:t>
            </a:r>
          </a:p>
          <a:p>
            <a:pPr algn="just">
              <a:lnSpc>
                <a:spcPts val="2879"/>
              </a:lnSpc>
            </a:pPr>
            <a:endParaRPr lang="en-US" sz="24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Zadgaonkar, Ashwini &amp; Agrawal, Avinash. (2021). 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 overview of information extraction techniques for legal document analysis and processing.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International Journal of Electrical and Computer Engineering (IJECE). 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F. Erbacher and J. Mulholland, "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Identification and Localization of Data Types within Large-Scale File Systems,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Second International Workshop on Systematic Approaches to Digital Forensic Engineering (SADFE'07), Bell Harbor, WA, USA, 2007, pp. 55-70, doi: 10.1109/SADFE.2007.12.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Khan, Syed &amp; Zakir, Muhammad &amp; Bashir, Sobia &amp; Ali, Rafia. (2024). 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Artificial Intelligence and Machine Learning in Legal Research: A Comprehensive Analysis.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Qlantic Journal of Social Sciences.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63740" y="9751699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7" name="Freeform 7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475610" y="330744"/>
            <a:ext cx="1650713" cy="1076216"/>
            <a:chOff x="0" y="0"/>
            <a:chExt cx="2200951" cy="1434955"/>
          </a:xfrm>
        </p:grpSpPr>
        <p:sp>
          <p:nvSpPr>
            <p:cNvPr id="9" name="Freeform 9" descr="Your startup LOGO"/>
            <p:cNvSpPr/>
            <p:nvPr/>
          </p:nvSpPr>
          <p:spPr>
            <a:xfrm>
              <a:off x="21884" y="21884"/>
              <a:ext cx="2157151" cy="1391195"/>
            </a:xfrm>
            <a:custGeom>
              <a:avLst/>
              <a:gdLst/>
              <a:ahLst/>
              <a:cxnLst/>
              <a:rect l="l" t="t" r="r" b="b"/>
              <a:pathLst>
                <a:path w="2157151" h="1391195">
                  <a:moveTo>
                    <a:pt x="0" y="695598"/>
                  </a:moveTo>
                  <a:cubicBezTo>
                    <a:pt x="0" y="311416"/>
                    <a:pt x="482881" y="0"/>
                    <a:pt x="1078576" y="0"/>
                  </a:cubicBezTo>
                  <a:cubicBezTo>
                    <a:pt x="1674271" y="0"/>
                    <a:pt x="2157151" y="311416"/>
                    <a:pt x="2157151" y="695598"/>
                  </a:cubicBezTo>
                  <a:cubicBezTo>
                    <a:pt x="2157151" y="1079780"/>
                    <a:pt x="1674271" y="1391195"/>
                    <a:pt x="1078576" y="1391195"/>
                  </a:cubicBezTo>
                  <a:cubicBezTo>
                    <a:pt x="482881" y="1391195"/>
                    <a:pt x="0" y="1079780"/>
                    <a:pt x="0" y="695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 descr="Your startup LOGO"/>
            <p:cNvSpPr/>
            <p:nvPr/>
          </p:nvSpPr>
          <p:spPr>
            <a:xfrm>
              <a:off x="0" y="0"/>
              <a:ext cx="2200920" cy="1434965"/>
            </a:xfrm>
            <a:custGeom>
              <a:avLst/>
              <a:gdLst/>
              <a:ahLst/>
              <a:cxnLst/>
              <a:rect l="l" t="t" r="r" b="b"/>
              <a:pathLst>
                <a:path w="2200920" h="1434965">
                  <a:moveTo>
                    <a:pt x="0" y="717482"/>
                  </a:moveTo>
                  <a:cubicBezTo>
                    <a:pt x="0" y="313495"/>
                    <a:pt x="502358" y="0"/>
                    <a:pt x="1100460" y="0"/>
                  </a:cubicBezTo>
                  <a:cubicBezTo>
                    <a:pt x="1698562" y="0"/>
                    <a:pt x="2200920" y="313495"/>
                    <a:pt x="2200920" y="717482"/>
                  </a:cubicBezTo>
                  <a:lnTo>
                    <a:pt x="2179035" y="717482"/>
                  </a:lnTo>
                  <a:lnTo>
                    <a:pt x="2200920" y="717482"/>
                  </a:lnTo>
                  <a:cubicBezTo>
                    <a:pt x="2200920" y="1121469"/>
                    <a:pt x="1698562" y="1434965"/>
                    <a:pt x="1100460" y="1434965"/>
                  </a:cubicBezTo>
                  <a:lnTo>
                    <a:pt x="1100460" y="1413079"/>
                  </a:lnTo>
                  <a:lnTo>
                    <a:pt x="1100460" y="1434965"/>
                  </a:lnTo>
                  <a:cubicBezTo>
                    <a:pt x="502358" y="1434965"/>
                    <a:pt x="0" y="1121469"/>
                    <a:pt x="0" y="717482"/>
                  </a:cubicBezTo>
                  <a:lnTo>
                    <a:pt x="21884" y="717482"/>
                  </a:lnTo>
                  <a:lnTo>
                    <a:pt x="43769" y="717482"/>
                  </a:lnTo>
                  <a:lnTo>
                    <a:pt x="21884" y="717482"/>
                  </a:lnTo>
                  <a:lnTo>
                    <a:pt x="0" y="717482"/>
                  </a:lnTo>
                  <a:moveTo>
                    <a:pt x="43769" y="717482"/>
                  </a:moveTo>
                  <a:cubicBezTo>
                    <a:pt x="43769" y="729518"/>
                    <a:pt x="33921" y="739366"/>
                    <a:pt x="21884" y="739366"/>
                  </a:cubicBezTo>
                  <a:cubicBezTo>
                    <a:pt x="9848" y="739366"/>
                    <a:pt x="0" y="729518"/>
                    <a:pt x="0" y="717482"/>
                  </a:cubicBezTo>
                  <a:cubicBezTo>
                    <a:pt x="0" y="705445"/>
                    <a:pt x="9848" y="695597"/>
                    <a:pt x="21884" y="695597"/>
                  </a:cubicBezTo>
                  <a:cubicBezTo>
                    <a:pt x="33921" y="695597"/>
                    <a:pt x="43769" y="705445"/>
                    <a:pt x="43769" y="717482"/>
                  </a:cubicBezTo>
                  <a:cubicBezTo>
                    <a:pt x="43769" y="1081749"/>
                    <a:pt x="507282" y="1391195"/>
                    <a:pt x="1100460" y="1391195"/>
                  </a:cubicBezTo>
                  <a:cubicBezTo>
                    <a:pt x="1693638" y="1391195"/>
                    <a:pt x="2157151" y="1081749"/>
                    <a:pt x="2157151" y="717482"/>
                  </a:cubicBezTo>
                  <a:cubicBezTo>
                    <a:pt x="2157151" y="353215"/>
                    <a:pt x="1693747" y="43769"/>
                    <a:pt x="1100460" y="43769"/>
                  </a:cubicBezTo>
                  <a:lnTo>
                    <a:pt x="1100460" y="21884"/>
                  </a:lnTo>
                  <a:lnTo>
                    <a:pt x="1100460" y="43769"/>
                  </a:lnTo>
                  <a:cubicBezTo>
                    <a:pt x="507282" y="43769"/>
                    <a:pt x="43769" y="353215"/>
                    <a:pt x="43769" y="717482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47625"/>
              <a:ext cx="2200951" cy="1387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r>
                <a:rPr lang="en-US" sz="2300" spc="2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Alchemists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829</Words>
  <Application>Microsoft Office PowerPoint</Application>
  <PresentationFormat>Custom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Arimo Bold</vt:lpstr>
      <vt:lpstr>TT Rounds Condensed</vt:lpstr>
      <vt:lpstr>Times New Roman Bold</vt:lpstr>
      <vt:lpstr>Arial</vt:lpstr>
      <vt:lpstr>Canva Sans Bold</vt:lpstr>
      <vt:lpstr>Garamond Bold</vt:lpstr>
      <vt:lpstr>Calibri</vt:lpstr>
      <vt:lpstr>Canva Sans</vt:lpstr>
      <vt:lpstr>Arial Bold</vt:lpstr>
      <vt:lpstr>Arimo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 2024 - PPT</dc:title>
  <cp:lastModifiedBy>Hemanth Karthick</cp:lastModifiedBy>
  <cp:revision>2</cp:revision>
  <dcterms:created xsi:type="dcterms:W3CDTF">2006-08-16T00:00:00Z</dcterms:created>
  <dcterms:modified xsi:type="dcterms:W3CDTF">2024-09-10T11:44:51Z</dcterms:modified>
  <dc:identifier>DAGPzs3qLSo</dc:identifier>
</cp:coreProperties>
</file>