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8" r:id="rId3"/>
    <p:sldId id="304" r:id="rId4"/>
    <p:sldId id="305" r:id="rId5"/>
    <p:sldId id="306" r:id="rId6"/>
    <p:sldId id="264" r:id="rId7"/>
    <p:sldId id="307" r:id="rId8"/>
    <p:sldId id="312" r:id="rId9"/>
    <p:sldId id="308" r:id="rId10"/>
    <p:sldId id="310" r:id="rId11"/>
    <p:sldId id="309" r:id="rId12"/>
    <p:sldId id="311" r:id="rId13"/>
    <p:sldId id="266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  <p:bold r:id="rId17"/>
    </p:embeddedFont>
    <p:embeddedFont>
      <p:font typeface="Zen Dots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8D4"/>
    <a:srgbClr val="ECE5B4"/>
    <a:srgbClr val="AB5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05F942-95EA-48E2-9717-F85B479537FA}">
  <a:tblStyle styleId="{D805F942-95EA-48E2-9717-F85B479537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4660"/>
  </p:normalViewPr>
  <p:slideViewPr>
    <p:cSldViewPr snapToGrid="0">
      <p:cViewPr>
        <p:scale>
          <a:sx n="98" d="100"/>
          <a:sy n="98" d="100"/>
        </p:scale>
        <p:origin x="344" y="104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>
          <a:extLst>
            <a:ext uri="{FF2B5EF4-FFF2-40B4-BE49-F238E27FC236}">
              <a16:creationId xmlns:a16="http://schemas.microsoft.com/office/drawing/2014/main" id="{01569852-21DC-421B-E874-754A57F38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129d2a63f_0_1469:notes">
            <a:extLst>
              <a:ext uri="{FF2B5EF4-FFF2-40B4-BE49-F238E27FC236}">
                <a16:creationId xmlns:a16="http://schemas.microsoft.com/office/drawing/2014/main" id="{69C38A8A-55E6-58C9-EBC8-F30D33FFC6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129d2a63f_0_1469:notes">
            <a:extLst>
              <a:ext uri="{FF2B5EF4-FFF2-40B4-BE49-F238E27FC236}">
                <a16:creationId xmlns:a16="http://schemas.microsoft.com/office/drawing/2014/main" id="{DA89AB97-50E4-5912-4538-9236151201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401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6">
          <a:extLst>
            <a:ext uri="{FF2B5EF4-FFF2-40B4-BE49-F238E27FC236}">
              <a16:creationId xmlns:a16="http://schemas.microsoft.com/office/drawing/2014/main" id="{10D8A69C-6416-80BA-06C2-46A80A27E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7" name="Google Shape;5227;gc6f6f4ce35_0_0:notes">
            <a:extLst>
              <a:ext uri="{FF2B5EF4-FFF2-40B4-BE49-F238E27FC236}">
                <a16:creationId xmlns:a16="http://schemas.microsoft.com/office/drawing/2014/main" id="{F7D097BE-37C8-A20A-EEB3-1A736418ED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8" name="Google Shape;5228;gc6f6f4ce35_0_0:notes">
            <a:extLst>
              <a:ext uri="{FF2B5EF4-FFF2-40B4-BE49-F238E27FC236}">
                <a16:creationId xmlns:a16="http://schemas.microsoft.com/office/drawing/2014/main" id="{8DBAEE80-DC37-59C1-898A-CC4AB22209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83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6">
          <a:extLst>
            <a:ext uri="{FF2B5EF4-FFF2-40B4-BE49-F238E27FC236}">
              <a16:creationId xmlns:a16="http://schemas.microsoft.com/office/drawing/2014/main" id="{2C22302F-6782-1F0F-3CA7-319A66F82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7" name="Google Shape;5227;gc6f6f4ce35_0_0:notes">
            <a:extLst>
              <a:ext uri="{FF2B5EF4-FFF2-40B4-BE49-F238E27FC236}">
                <a16:creationId xmlns:a16="http://schemas.microsoft.com/office/drawing/2014/main" id="{D7C330B5-6597-39D8-28C4-BA8EB67597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8" name="Google Shape;5228;gc6f6f4ce35_0_0:notes">
            <a:extLst>
              <a:ext uri="{FF2B5EF4-FFF2-40B4-BE49-F238E27FC236}">
                <a16:creationId xmlns:a16="http://schemas.microsoft.com/office/drawing/2014/main" id="{8FA26215-3CC5-5779-A8F9-89859A93D1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90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6">
          <a:extLst>
            <a:ext uri="{FF2B5EF4-FFF2-40B4-BE49-F238E27FC236}">
              <a16:creationId xmlns:a16="http://schemas.microsoft.com/office/drawing/2014/main" id="{7942D156-59B9-DB23-8E02-251304E52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7" name="Google Shape;5227;gc6f6f4ce35_0_0:notes">
            <a:extLst>
              <a:ext uri="{FF2B5EF4-FFF2-40B4-BE49-F238E27FC236}">
                <a16:creationId xmlns:a16="http://schemas.microsoft.com/office/drawing/2014/main" id="{7186B112-44BF-CE04-5930-9FF94EE1A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8" name="Google Shape;5228;gc6f6f4ce35_0_0:notes">
            <a:extLst>
              <a:ext uri="{FF2B5EF4-FFF2-40B4-BE49-F238E27FC236}">
                <a16:creationId xmlns:a16="http://schemas.microsoft.com/office/drawing/2014/main" id="{4877FA24-157B-7614-324B-620623A0D5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25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129d2a63f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129d2a63f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>
          <a:extLst>
            <a:ext uri="{FF2B5EF4-FFF2-40B4-BE49-F238E27FC236}">
              <a16:creationId xmlns:a16="http://schemas.microsoft.com/office/drawing/2014/main" id="{B4DB34C9-ADC4-588E-5350-B47585A68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129d2a63f_0_1469:notes">
            <a:extLst>
              <a:ext uri="{FF2B5EF4-FFF2-40B4-BE49-F238E27FC236}">
                <a16:creationId xmlns:a16="http://schemas.microsoft.com/office/drawing/2014/main" id="{B58CD033-3730-3694-88F5-EEF025B721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129d2a63f_0_1469:notes">
            <a:extLst>
              <a:ext uri="{FF2B5EF4-FFF2-40B4-BE49-F238E27FC236}">
                <a16:creationId xmlns:a16="http://schemas.microsoft.com/office/drawing/2014/main" id="{8FFC9546-ED11-9AA4-5CC0-ABE39EBF17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577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>
          <a:extLst>
            <a:ext uri="{FF2B5EF4-FFF2-40B4-BE49-F238E27FC236}">
              <a16:creationId xmlns:a16="http://schemas.microsoft.com/office/drawing/2014/main" id="{493AC772-4CB3-78B1-6830-90D1D2C6F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129d2a63f_0_1469:notes">
            <a:extLst>
              <a:ext uri="{FF2B5EF4-FFF2-40B4-BE49-F238E27FC236}">
                <a16:creationId xmlns:a16="http://schemas.microsoft.com/office/drawing/2014/main" id="{DE76FD13-F6E4-9FF6-6D64-B07753A4B7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129d2a63f_0_1469:notes">
            <a:extLst>
              <a:ext uri="{FF2B5EF4-FFF2-40B4-BE49-F238E27FC236}">
                <a16:creationId xmlns:a16="http://schemas.microsoft.com/office/drawing/2014/main" id="{24647510-05CC-693B-854B-43EF4A3185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262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>
          <a:extLst>
            <a:ext uri="{FF2B5EF4-FFF2-40B4-BE49-F238E27FC236}">
              <a16:creationId xmlns:a16="http://schemas.microsoft.com/office/drawing/2014/main" id="{4E6AD831-CF33-78E7-F1D1-0AAC89405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129d2a63f_0_1469:notes">
            <a:extLst>
              <a:ext uri="{FF2B5EF4-FFF2-40B4-BE49-F238E27FC236}">
                <a16:creationId xmlns:a16="http://schemas.microsoft.com/office/drawing/2014/main" id="{29665D12-7FAB-96A1-37F7-03A965FC98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129d2a63f_0_1469:notes">
            <a:extLst>
              <a:ext uri="{FF2B5EF4-FFF2-40B4-BE49-F238E27FC236}">
                <a16:creationId xmlns:a16="http://schemas.microsoft.com/office/drawing/2014/main" id="{209294ED-BE2E-A0A3-C22B-8B60ABD237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3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13"/>
          <p:cNvSpPr txBox="1">
            <a:spLocks noGrp="1"/>
          </p:cNvSpPr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2" hasCustomPrompt="1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4" hasCustomPrompt="1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5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7" hasCustomPrompt="1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8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9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13" hasCustomPrompt="1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14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15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16" hasCustomPrompt="1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17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18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9" hasCustomPrompt="1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20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HEADER_1">
    <p:bg>
      <p:bgPr>
        <a:solidFill>
          <a:schemeClr val="accent4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rot="10800000" flipH="1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5"/>
          <p:cNvSpPr txBox="1">
            <a:spLocks noGrp="1"/>
          </p:cNvSpPr>
          <p:nvPr>
            <p:ph type="subTitle" idx="1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5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1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1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21" name="Google Shape;821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22" name="Google Shape;822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3" name="Google Shape;823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24" name="Google Shape;824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30" name="Google Shape;830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31" name="Google Shape;831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2" name="Google Shape;832;p17"/>
          <p:cNvSpPr txBox="1">
            <a:spLocks noGrp="1"/>
          </p:cNvSpPr>
          <p:nvPr>
            <p:ph type="subTitle" idx="1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3" name="Google Shape;833;p17"/>
          <p:cNvSpPr txBox="1">
            <a:spLocks noGrp="1"/>
          </p:cNvSpPr>
          <p:nvPr>
            <p:ph type="subTitle" idx="2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4" name="Google Shape;83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1" r:id="rId5"/>
    <p:sldLayoutId id="2147483663" r:id="rId6"/>
    <p:sldLayoutId id="2147483671" r:id="rId7"/>
    <p:sldLayoutId id="2147483672" r:id="rId8"/>
    <p:sldLayoutId id="2147483673" r:id="rId9"/>
    <p:sldLayoutId id="214748367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196033" y="2087936"/>
            <a:ext cx="6505500" cy="1569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lang="en-US" sz="2000" dirty="0"/>
              <a:t>Heart Disease Prediction Using Machine Learning</a:t>
            </a:r>
            <a:br>
              <a:rPr lang="en-US" sz="2000" dirty="0"/>
            </a:br>
            <a:br>
              <a:rPr lang="en" dirty="0"/>
            </a:br>
            <a:endParaRPr sz="2800" dirty="0">
              <a:solidFill>
                <a:srgbClr val="ECE5B4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2" name="Google Shape;1262;p32"/>
          <p:cNvSpPr txBox="1">
            <a:spLocks noGrp="1"/>
          </p:cNvSpPr>
          <p:nvPr>
            <p:ph type="subTitle" idx="1"/>
          </p:nvPr>
        </p:nvSpPr>
        <p:spPr>
          <a:xfrm>
            <a:off x="5397091" y="3917004"/>
            <a:ext cx="3265528" cy="771728"/>
          </a:xfrm>
          <a:prstGeom prst="rect">
            <a:avLst/>
          </a:prstGeom>
          <a:ln>
            <a:solidFill>
              <a:srgbClr val="ECE5B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/>
              <a:t>Hemanth karukola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/>
              <a:t>(501336456)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 err="1"/>
              <a:t>M.Engg</a:t>
            </a:r>
            <a:r>
              <a:rPr lang="en-CA" b="1" dirty="0"/>
              <a:t> in Biomedical Engineering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0FC0D-D4F8-6B76-4F94-9A8146015EF5}"/>
              </a:ext>
            </a:extLst>
          </p:cNvPr>
          <p:cNvSpPr txBox="1"/>
          <p:nvPr/>
        </p:nvSpPr>
        <p:spPr>
          <a:xfrm>
            <a:off x="1764180" y="2564858"/>
            <a:ext cx="561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CE5B4"/>
                </a:solidFill>
                <a:latin typeface="Zen Dots" panose="020B0604020202020204" charset="0"/>
              </a:rPr>
              <a:t>Analyzing and Predicting Heart Health Outcomes</a:t>
            </a:r>
            <a:endParaRPr lang="en-CA" dirty="0">
              <a:latin typeface="Zen Dot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" grpId="0"/>
      <p:bldP spid="1262" grpId="0" uiExpand="1" build="p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>
          <a:extLst>
            <a:ext uri="{FF2B5EF4-FFF2-40B4-BE49-F238E27FC236}">
              <a16:creationId xmlns:a16="http://schemas.microsoft.com/office/drawing/2014/main" id="{3C2B166C-C4EC-42EF-DB7F-2F0EFA207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40">
            <a:extLst>
              <a:ext uri="{FF2B5EF4-FFF2-40B4-BE49-F238E27FC236}">
                <a16:creationId xmlns:a16="http://schemas.microsoft.com/office/drawing/2014/main" id="{CEC03D97-0476-3A3C-7A85-485BDCA819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Appli</a:t>
            </a:r>
            <a:r>
              <a:rPr lang="en-CA" dirty="0">
                <a:solidFill>
                  <a:srgbClr val="AB5D77"/>
                </a:solidFill>
              </a:rPr>
              <a:t>cations</a:t>
            </a:r>
            <a:endParaRPr dirty="0">
              <a:solidFill>
                <a:srgbClr val="AB5D77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910E3-7E7F-88C3-2AF9-F8AD3D235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387366"/>
            <a:ext cx="3160965" cy="3121572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>
                <a:solidFill>
                  <a:srgbClr val="ECE5B4"/>
                </a:solidFill>
              </a:rPr>
              <a:t>Real-world applications:</a:t>
            </a:r>
          </a:p>
          <a:p>
            <a:pPr marL="139700" indent="0">
              <a:buNone/>
            </a:pPr>
            <a:endParaRPr lang="en-US" sz="1800" dirty="0">
              <a:solidFill>
                <a:srgbClr val="ECE5B4"/>
              </a:solidFill>
            </a:endParaRPr>
          </a:p>
          <a:p>
            <a:pPr>
              <a:lnSpc>
                <a:spcPct val="150000"/>
              </a:lnSpc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Clinical decision support systems for doctors.</a:t>
            </a:r>
          </a:p>
          <a:p>
            <a:pPr>
              <a:lnSpc>
                <a:spcPct val="150000"/>
              </a:lnSpc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Automated health monitoring for at-risk patients.</a:t>
            </a:r>
          </a:p>
          <a:p>
            <a:pPr>
              <a:lnSpc>
                <a:spcPct val="150000"/>
              </a:lnSpc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Integration into mobile apps or wearable devices for real-time tracking.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D83F2C1-81A6-C048-C2AC-155DEFF92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952" y="1511888"/>
            <a:ext cx="4357770" cy="274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25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>
          <a:extLst>
            <a:ext uri="{FF2B5EF4-FFF2-40B4-BE49-F238E27FC236}">
              <a16:creationId xmlns:a16="http://schemas.microsoft.com/office/drawing/2014/main" id="{50D2C311-CC7C-B103-08EF-559C16F48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40">
            <a:extLst>
              <a:ext uri="{FF2B5EF4-FFF2-40B4-BE49-F238E27FC236}">
                <a16:creationId xmlns:a16="http://schemas.microsoft.com/office/drawing/2014/main" id="{99BC34A7-6F2D-5A15-684B-34761E3E4C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2400" b="1" dirty="0"/>
              <a:t>Results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102F6F0-47FB-BB49-32E2-2AB1C4CDD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20" y="1225865"/>
            <a:ext cx="7831417" cy="35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706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34F48DB-25EE-EF93-280B-25AAD653C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94" y="1207408"/>
            <a:ext cx="4478611" cy="341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439648-D718-42CB-3BA6-A34B4A2519B4}"/>
              </a:ext>
            </a:extLst>
          </p:cNvPr>
          <p:cNvSpPr txBox="1"/>
          <p:nvPr/>
        </p:nvSpPr>
        <p:spPr>
          <a:xfrm>
            <a:off x="558099" y="5713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rgbClr val="ECE5B4"/>
                </a:solidFill>
                <a:latin typeface="Zen Dots" panose="020B060402020202020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92606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000" y="1821044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4"/>
          <p:cNvGrpSpPr/>
          <p:nvPr/>
        </p:nvGrpSpPr>
        <p:grpSpPr>
          <a:xfrm>
            <a:off x="3403800" y="2937200"/>
            <a:ext cx="2336400" cy="1392300"/>
            <a:chOff x="3403800" y="2937200"/>
            <a:chExt cx="2336400" cy="1392300"/>
          </a:xfrm>
        </p:grpSpPr>
        <p:sp>
          <p:nvSpPr>
            <p:cNvPr id="1274" name="Google Shape;1274;p34"/>
            <p:cNvSpPr/>
            <p:nvPr/>
          </p:nvSpPr>
          <p:spPr>
            <a:xfrm>
              <a:off x="3403800" y="29372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3403800" y="29372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35182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370167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38851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4"/>
          <p:cNvGrpSpPr/>
          <p:nvPr/>
        </p:nvGrpSpPr>
        <p:grpSpPr>
          <a:xfrm>
            <a:off x="6087600" y="2937200"/>
            <a:ext cx="2336400" cy="1392300"/>
            <a:chOff x="6087600" y="3013400"/>
            <a:chExt cx="2336400" cy="1392300"/>
          </a:xfrm>
        </p:grpSpPr>
        <p:sp>
          <p:nvSpPr>
            <p:cNvPr id="1280" name="Google Shape;1280;p34"/>
            <p:cNvSpPr/>
            <p:nvPr/>
          </p:nvSpPr>
          <p:spPr>
            <a:xfrm>
              <a:off x="6087600" y="30134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60876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62020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63854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65689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34"/>
          <p:cNvGrpSpPr/>
          <p:nvPr/>
        </p:nvGrpSpPr>
        <p:grpSpPr>
          <a:xfrm>
            <a:off x="6087600" y="1046825"/>
            <a:ext cx="2336400" cy="1392300"/>
            <a:chOff x="6087600" y="1123025"/>
            <a:chExt cx="2336400" cy="1392300"/>
          </a:xfrm>
        </p:grpSpPr>
        <p:sp>
          <p:nvSpPr>
            <p:cNvPr id="1286" name="Google Shape;1286;p34"/>
            <p:cNvSpPr/>
            <p:nvPr/>
          </p:nvSpPr>
          <p:spPr>
            <a:xfrm>
              <a:off x="60876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34"/>
          <p:cNvGrpSpPr/>
          <p:nvPr/>
        </p:nvGrpSpPr>
        <p:grpSpPr>
          <a:xfrm>
            <a:off x="720000" y="2937200"/>
            <a:ext cx="2336400" cy="1392300"/>
            <a:chOff x="720000" y="3013400"/>
            <a:chExt cx="2336400" cy="1392300"/>
          </a:xfrm>
        </p:grpSpPr>
        <p:sp>
          <p:nvSpPr>
            <p:cNvPr id="1292" name="Google Shape;1292;p34"/>
            <p:cNvSpPr/>
            <p:nvPr/>
          </p:nvSpPr>
          <p:spPr>
            <a:xfrm>
              <a:off x="720000" y="30134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0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44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10178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12013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34"/>
          <p:cNvGrpSpPr/>
          <p:nvPr/>
        </p:nvGrpSpPr>
        <p:grpSpPr>
          <a:xfrm>
            <a:off x="720000" y="1046825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34"/>
          <p:cNvGrpSpPr/>
          <p:nvPr/>
        </p:nvGrpSpPr>
        <p:grpSpPr>
          <a:xfrm>
            <a:off x="3403800" y="1046825"/>
            <a:ext cx="2336400" cy="1392300"/>
            <a:chOff x="3403800" y="1123025"/>
            <a:chExt cx="2336400" cy="1392300"/>
          </a:xfrm>
        </p:grpSpPr>
        <p:sp>
          <p:nvSpPr>
            <p:cNvPr id="1304" name="Google Shape;1304;p34"/>
            <p:cNvSpPr/>
            <p:nvPr/>
          </p:nvSpPr>
          <p:spPr>
            <a:xfrm>
              <a:off x="34038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Introduction</a:t>
            </a:r>
            <a:endParaRPr sz="1400" dirty="0"/>
          </a:p>
        </p:txBody>
      </p:sp>
      <p:sp>
        <p:nvSpPr>
          <p:cNvPr id="1310" name="Google Shape;1310;p34"/>
          <p:cNvSpPr txBox="1">
            <a:spLocks noGrp="1"/>
          </p:cNvSpPr>
          <p:nvPr>
            <p:ph type="subTitle" idx="1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Overview of heart disease as a global health challenge and the need for predictive modeling.</a:t>
            </a:r>
            <a:endParaRPr sz="1100" dirty="0"/>
          </a:p>
        </p:txBody>
      </p:sp>
      <p:sp>
        <p:nvSpPr>
          <p:cNvPr id="1311" name="Google Shape;1311;p34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/>
              <a:t>Dataset and Methodology</a:t>
            </a:r>
            <a:endParaRPr sz="1400" dirty="0"/>
          </a:p>
        </p:txBody>
      </p:sp>
      <p:sp>
        <p:nvSpPr>
          <p:cNvPr id="1312" name="Google Shape;1312;p34"/>
          <p:cNvSpPr txBox="1">
            <a:spLocks noGrp="1"/>
          </p:cNvSpPr>
          <p:nvPr>
            <p:ph type="subTitle" idx="5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sz="1100" dirty="0"/>
              <a:t>Explanation of the dataset, preprocessing steps, and the machine learning workflow used.</a:t>
            </a:r>
          </a:p>
        </p:txBody>
      </p:sp>
      <p:sp>
        <p:nvSpPr>
          <p:cNvPr id="1313" name="Google Shape;1313;p34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/>
              <a:t>Exploratory Data Analysis (EDA)</a:t>
            </a:r>
            <a:endParaRPr sz="1400" dirty="0"/>
          </a:p>
        </p:txBody>
      </p:sp>
      <p:sp>
        <p:nvSpPr>
          <p:cNvPr id="1314" name="Google Shape;1314;p34"/>
          <p:cNvSpPr txBox="1">
            <a:spLocks noGrp="1"/>
          </p:cNvSpPr>
          <p:nvPr>
            <p:ph type="subTitle" idx="8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sz="1100" dirty="0"/>
              <a:t>Key patterns and correlations identified in the dataset to guide feature selection.</a:t>
            </a:r>
          </a:p>
        </p:txBody>
      </p:sp>
      <p:sp>
        <p:nvSpPr>
          <p:cNvPr id="1315" name="Google Shape;1315;p34"/>
          <p:cNvSpPr txBox="1">
            <a:spLocks noGrp="1"/>
          </p:cNvSpPr>
          <p:nvPr>
            <p:ph type="title" idx="9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/>
              <a:t>Model Development and Performance</a:t>
            </a:r>
            <a:endParaRPr sz="1400" dirty="0"/>
          </a:p>
        </p:txBody>
      </p:sp>
      <p:sp>
        <p:nvSpPr>
          <p:cNvPr id="1316" name="Google Shape;1316;p34"/>
          <p:cNvSpPr txBox="1">
            <a:spLocks noGrp="1"/>
          </p:cNvSpPr>
          <p:nvPr>
            <p:ph type="subTitle" idx="14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sz="1100" dirty="0"/>
              <a:t>Models implemented, evaluation metrics, and performance comparison across algorithms.</a:t>
            </a:r>
          </a:p>
        </p:txBody>
      </p:sp>
      <p:sp>
        <p:nvSpPr>
          <p:cNvPr id="1317" name="Google Shape;1317;p34"/>
          <p:cNvSpPr txBox="1">
            <a:spLocks noGrp="1"/>
          </p:cNvSpPr>
          <p:nvPr>
            <p:ph type="title" idx="15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/>
              <a:t>Insights and Applications</a:t>
            </a:r>
            <a:endParaRPr sz="1400" dirty="0"/>
          </a:p>
        </p:txBody>
      </p:sp>
      <p:sp>
        <p:nvSpPr>
          <p:cNvPr id="1318" name="Google Shape;1318;p34"/>
          <p:cNvSpPr txBox="1">
            <a:spLocks noGrp="1"/>
          </p:cNvSpPr>
          <p:nvPr>
            <p:ph type="subTitle" idx="17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sz="1100" dirty="0"/>
              <a:t>Significant predictors identified and potential real-world applications of the model.</a:t>
            </a:r>
          </a:p>
        </p:txBody>
      </p:sp>
      <p:sp>
        <p:nvSpPr>
          <p:cNvPr id="1319" name="Google Shape;1319;p34"/>
          <p:cNvSpPr txBox="1">
            <a:spLocks noGrp="1"/>
          </p:cNvSpPr>
          <p:nvPr>
            <p:ph type="title" idx="18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/>
              <a:t>Conclusion and Future Directions</a:t>
            </a:r>
            <a:endParaRPr sz="1400" dirty="0"/>
          </a:p>
        </p:txBody>
      </p:sp>
      <p:sp>
        <p:nvSpPr>
          <p:cNvPr id="1320" name="Google Shape;1320;p34"/>
          <p:cNvSpPr txBox="1">
            <a:spLocks noGrp="1"/>
          </p:cNvSpPr>
          <p:nvPr>
            <p:ph type="subTitle" idx="20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Summary of findings, model implications, and next steps for improving and deploying the solution</a:t>
            </a:r>
            <a:r>
              <a:rPr lang="en-US" sz="1100" dirty="0"/>
              <a:t>.</a:t>
            </a:r>
            <a:endParaRPr sz="11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22" name="Google Shape;1322;p34"/>
          <p:cNvSpPr txBox="1">
            <a:spLocks noGrp="1"/>
          </p:cNvSpPr>
          <p:nvPr>
            <p:ph type="title" idx="4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23" name="Google Shape;1323;p34"/>
          <p:cNvSpPr txBox="1">
            <a:spLocks noGrp="1"/>
          </p:cNvSpPr>
          <p:nvPr>
            <p:ph type="title" idx="7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24" name="Google Shape;1324;p34"/>
          <p:cNvSpPr txBox="1">
            <a:spLocks noGrp="1"/>
          </p:cNvSpPr>
          <p:nvPr>
            <p:ph type="title" idx="13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25" name="Google Shape;1325;p34"/>
          <p:cNvSpPr txBox="1">
            <a:spLocks noGrp="1"/>
          </p:cNvSpPr>
          <p:nvPr>
            <p:ph type="title" idx="16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26" name="Google Shape;1326;p34"/>
          <p:cNvSpPr txBox="1">
            <a:spLocks noGrp="1"/>
          </p:cNvSpPr>
          <p:nvPr>
            <p:ph type="title" idx="19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354AFC-BFD7-4CCD-A063-DC96CE37024C}"/>
              </a:ext>
            </a:extLst>
          </p:cNvPr>
          <p:cNvCxnSpPr>
            <a:cxnSpLocks/>
          </p:cNvCxnSpPr>
          <p:nvPr/>
        </p:nvCxnSpPr>
        <p:spPr>
          <a:xfrm>
            <a:off x="7508980" y="429950"/>
            <a:ext cx="1035513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FC99197-FA66-CF49-495E-8E86590B7EDE}"/>
              </a:ext>
            </a:extLst>
          </p:cNvPr>
          <p:cNvSpPr/>
          <p:nvPr/>
        </p:nvSpPr>
        <p:spPr>
          <a:xfrm>
            <a:off x="8544493" y="375448"/>
            <a:ext cx="101032" cy="11825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9">
          <a:extLst>
            <a:ext uri="{FF2B5EF4-FFF2-40B4-BE49-F238E27FC236}">
              <a16:creationId xmlns:a16="http://schemas.microsoft.com/office/drawing/2014/main" id="{8DF908AC-5427-1C77-3456-029B6E7D9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0" name="Google Shape;5230;p60">
            <a:extLst>
              <a:ext uri="{FF2B5EF4-FFF2-40B4-BE49-F238E27FC236}">
                <a16:creationId xmlns:a16="http://schemas.microsoft.com/office/drawing/2014/main" id="{3E526F79-3F6C-56DE-572F-DCEB0BCCCD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</a:t>
            </a:r>
            <a:r>
              <a:rPr lang="en" dirty="0">
                <a:solidFill>
                  <a:srgbClr val="AB5D77"/>
                </a:solidFill>
              </a:rPr>
              <a:t>duction</a:t>
            </a:r>
            <a:endParaRPr dirty="0">
              <a:solidFill>
                <a:srgbClr val="AB5D77"/>
              </a:solidFill>
            </a:endParaRPr>
          </a:p>
        </p:txBody>
      </p:sp>
      <p:sp>
        <p:nvSpPr>
          <p:cNvPr id="5231" name="Google Shape;5231;p60">
            <a:extLst>
              <a:ext uri="{FF2B5EF4-FFF2-40B4-BE49-F238E27FC236}">
                <a16:creationId xmlns:a16="http://schemas.microsoft.com/office/drawing/2014/main" id="{BC4B245D-C223-1911-8D55-954E6F9CEB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1" y="1237083"/>
            <a:ext cx="4014128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Early detection can save lives and reduce healthcare costs.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tx1"/>
                </a:solidFill>
                <a:highlight>
                  <a:srgbClr val="7EC8D4"/>
                </a:highlight>
              </a:rPr>
              <a:t>Objective of the Study: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tx1"/>
              </a:solidFill>
              <a:highlight>
                <a:srgbClr val="7EC8D4"/>
              </a:highlight>
            </a:endParaRPr>
          </a:p>
          <a:p>
            <a:pPr marL="323850" indent="-171450">
              <a:lnSpc>
                <a:spcPct val="150000"/>
              </a:lnSpc>
              <a:buClr>
                <a:srgbClr val="AB5D77"/>
              </a:buClr>
              <a:buSzPts val="1200"/>
            </a:pPr>
            <a:r>
              <a:rPr lang="en-US" sz="1600" dirty="0">
                <a:uFill>
                  <a:noFill/>
                </a:uFill>
              </a:rPr>
              <a:t>Use a dataset of clinical parameters to build a predictive model for heart disease.</a:t>
            </a:r>
          </a:p>
          <a:p>
            <a:pPr marL="323850" indent="-171450">
              <a:lnSpc>
                <a:spcPct val="150000"/>
              </a:lnSpc>
              <a:buClr>
                <a:srgbClr val="AB5D77"/>
              </a:buClr>
              <a:buSzPts val="1200"/>
            </a:pPr>
            <a:r>
              <a:rPr lang="en-US" sz="1600" dirty="0">
                <a:uFill>
                  <a:noFill/>
                </a:uFill>
              </a:rPr>
              <a:t>Explore which features are most influential in determining heart disease risk.</a:t>
            </a:r>
          </a:p>
        </p:txBody>
      </p:sp>
      <p:pic>
        <p:nvPicPr>
          <p:cNvPr id="7" name="Picture 6" descr="A diagram of a funnel&#10;&#10;Description automatically generated">
            <a:extLst>
              <a:ext uri="{FF2B5EF4-FFF2-40B4-BE49-F238E27FC236}">
                <a16:creationId xmlns:a16="http://schemas.microsoft.com/office/drawing/2014/main" id="{E6AE9ACD-048C-A6FD-1FAF-3C06255B5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04" b="96644" l="2874" r="95594">
                        <a14:foregroundMark x1="26437" y1="6713" x2="26437" y2="6713"/>
                        <a14:foregroundMark x1="31322" y1="6713" x2="31322" y2="6713"/>
                        <a14:foregroundMark x1="38218" y1="6134" x2="38218" y2="6134"/>
                        <a14:foregroundMark x1="46552" y1="6713" x2="46552" y2="6713"/>
                        <a14:foregroundMark x1="51628" y1="6713" x2="51628" y2="6713"/>
                        <a14:foregroundMark x1="49713" y1="6481" x2="49713" y2="6481"/>
                        <a14:foregroundMark x1="42625" y1="5556" x2="42625" y2="5556"/>
                        <a14:foregroundMark x1="33525" y1="6481" x2="33525" y2="6481"/>
                        <a14:foregroundMark x1="53640" y1="5324" x2="53640" y2="5324"/>
                        <a14:foregroundMark x1="50192" y1="3819" x2="50192" y2="3819"/>
                        <a14:foregroundMark x1="55364" y1="7060" x2="55364" y2="7060"/>
                        <a14:foregroundMark x1="59483" y1="7060" x2="59483" y2="7060"/>
                        <a14:foregroundMark x1="55077" y1="4398" x2="55077" y2="4398"/>
                        <a14:foregroundMark x1="63410" y1="7639" x2="63410" y2="7639"/>
                        <a14:foregroundMark x1="66667" y1="5903" x2="66667" y2="5903"/>
                        <a14:foregroundMark x1="64464" y1="4977" x2="64464" y2="4977"/>
                        <a14:foregroundMark x1="62739" y1="4977" x2="62739" y2="4977"/>
                        <a14:foregroundMark x1="69061" y1="5903" x2="69061" y2="5903"/>
                        <a14:foregroundMark x1="72031" y1="5903" x2="72031" y2="5903"/>
                        <a14:foregroundMark x1="73946" y1="5324" x2="73946" y2="5324"/>
                        <a14:foregroundMark x1="52203" y1="20949" x2="52203" y2="20949"/>
                        <a14:foregroundMark x1="54598" y1="21296" x2="54598" y2="21296"/>
                        <a14:foregroundMark x1="57280" y1="21296" x2="57280" y2="21296"/>
                        <a14:foregroundMark x1="58333" y1="21296" x2="58333" y2="21296"/>
                        <a14:foregroundMark x1="47031" y1="24537" x2="47031" y2="24537"/>
                        <a14:foregroundMark x1="48755" y1="25694" x2="48755" y2="25694"/>
                        <a14:foregroundMark x1="51149" y1="26042" x2="51149" y2="26042"/>
                        <a14:foregroundMark x1="52682" y1="26042" x2="52682" y2="26042"/>
                        <a14:foregroundMark x1="55843" y1="25694" x2="55843" y2="25694"/>
                        <a14:foregroundMark x1="57280" y1="25694" x2="57280" y2="25694"/>
                        <a14:foregroundMark x1="59962" y1="25694" x2="59962" y2="25694"/>
                        <a14:foregroundMark x1="57759" y1="25116" x2="57759" y2="25116"/>
                        <a14:foregroundMark x1="61973" y1="25116" x2="61973" y2="25116"/>
                        <a14:foregroundMark x1="27107" y1="21296" x2="27107" y2="21296"/>
                        <a14:foregroundMark x1="30843" y1="21296" x2="30843" y2="21296"/>
                        <a14:foregroundMark x1="32759" y1="21296" x2="32759" y2="21296"/>
                        <a14:foregroundMark x1="23946" y1="24884" x2="23946" y2="24884"/>
                        <a14:foregroundMark x1="25670" y1="25116" x2="25670" y2="25116"/>
                        <a14:foregroundMark x1="28161" y1="25116" x2="28161" y2="25116"/>
                        <a14:foregroundMark x1="29598" y1="25116" x2="29598" y2="25116"/>
                        <a14:foregroundMark x1="27107" y1="24537" x2="27107" y2="24537"/>
                        <a14:foregroundMark x1="30556" y1="25463" x2="30556" y2="25463"/>
                        <a14:foregroundMark x1="32567" y1="25463" x2="32567" y2="25463"/>
                        <a14:foregroundMark x1="35920" y1="25116" x2="35920" y2="25116"/>
                        <a14:foregroundMark x1="3065" y1="59491" x2="3065" y2="59491"/>
                        <a14:foregroundMark x1="8238" y1="58333" x2="8238" y2="58333"/>
                        <a14:foregroundMark x1="29310" y1="5903" x2="29310" y2="5903"/>
                        <a14:foregroundMark x1="44061" y1="6134" x2="44061" y2="6134"/>
                        <a14:foregroundMark x1="53161" y1="20718" x2="53161" y2="20718"/>
                        <a14:foregroundMark x1="10728" y1="58681" x2="10728" y2="58681"/>
                        <a14:foregroundMark x1="13410" y1="58333" x2="13410" y2="58333"/>
                        <a14:foregroundMark x1="14368" y1="58333" x2="14368" y2="58333"/>
                        <a14:foregroundMark x1="16092" y1="58333" x2="16092" y2="58333"/>
                        <a14:foregroundMark x1="25192" y1="82986" x2="25192" y2="82986"/>
                        <a14:foregroundMark x1="22222" y1="41204" x2="22222" y2="41204"/>
                        <a14:foregroundMark x1="25670" y1="37037" x2="25670" y2="37037"/>
                        <a14:foregroundMark x1="25383" y1="32523" x2="25383" y2="32523"/>
                        <a14:foregroundMark x1="83812" y1="56250" x2="83812" y2="56250"/>
                        <a14:foregroundMark x1="85536" y1="56250" x2="85536" y2="56250"/>
                        <a14:foregroundMark x1="86782" y1="56250" x2="86782" y2="56250"/>
                        <a14:foregroundMark x1="88218" y1="56250" x2="88218" y2="56250"/>
                        <a14:foregroundMark x1="89943" y1="56250" x2="89943" y2="56250"/>
                        <a14:foregroundMark x1="91858" y1="56250" x2="91858" y2="56250"/>
                        <a14:foregroundMark x1="92912" y1="56250" x2="92912" y2="56250"/>
                        <a14:foregroundMark x1="95115" y1="56250" x2="95115" y2="56250"/>
                        <a14:foregroundMark x1="94349" y1="56250" x2="94349" y2="56250"/>
                        <a14:foregroundMark x1="89943" y1="56250" x2="89943" y2="56250"/>
                        <a14:foregroundMark x1="90709" y1="56597" x2="90709" y2="56597"/>
                        <a14:foregroundMark x1="84100" y1="60069" x2="84100" y2="60069"/>
                        <a14:foregroundMark x1="36207" y1="4051" x2="36207" y2="4051"/>
                        <a14:foregroundMark x1="27874" y1="20718" x2="27874" y2="20718"/>
                        <a14:foregroundMark x1="29310" y1="25116" x2="29310" y2="25116"/>
                        <a14:foregroundMark x1="32759" y1="25463" x2="32759" y2="25463"/>
                        <a14:foregroundMark x1="28640" y1="20718" x2="28640" y2="20718"/>
                        <a14:foregroundMark x1="31513" y1="24537" x2="31513" y2="24537"/>
                        <a14:foregroundMark x1="54598" y1="25463" x2="54598" y2="25463"/>
                        <a14:foregroundMark x1="56609" y1="24537" x2="56609" y2="24537"/>
                        <a14:foregroundMark x1="86973" y1="60764" x2="86973" y2="60764"/>
                        <a14:foregroundMark x1="88218" y1="60417" x2="88218" y2="60417"/>
                        <a14:foregroundMark x1="89655" y1="60764" x2="89655" y2="60764"/>
                        <a14:foregroundMark x1="90709" y1="60069" x2="90709" y2="60069"/>
                        <a14:foregroundMark x1="89464" y1="60764" x2="89464" y2="60764"/>
                        <a14:foregroundMark x1="89943" y1="61343" x2="89943" y2="61343"/>
                        <a14:foregroundMark x1="91667" y1="60417" x2="91667" y2="60417"/>
                        <a14:foregroundMark x1="92912" y1="60417" x2="92912" y2="60417"/>
                        <a14:foregroundMark x1="93870" y1="59838" x2="93870" y2="59838"/>
                        <a14:foregroundMark x1="89176" y1="62153" x2="89176" y2="62153"/>
                        <a14:foregroundMark x1="4789" y1="57407" x2="4789" y2="57407"/>
                        <a14:foregroundMark x1="35441" y1="78819" x2="35441" y2="78819"/>
                        <a14:foregroundMark x1="33716" y1="91551" x2="33716" y2="91551"/>
                        <a14:foregroundMark x1="34291" y1="91898" x2="34291" y2="91898"/>
                        <a14:foregroundMark x1="34770" y1="93056" x2="34770" y2="93056"/>
                        <a14:foregroundMark x1="36207" y1="92130" x2="36207" y2="92130"/>
                        <a14:foregroundMark x1="35920" y1="92130" x2="35920" y2="92130"/>
                        <a14:foregroundMark x1="37165" y1="90972" x2="37165" y2="90972"/>
                        <a14:foregroundMark x1="36494" y1="91551" x2="36494" y2="91551"/>
                        <a14:foregroundMark x1="37931" y1="92130" x2="37931" y2="92130"/>
                        <a14:foregroundMark x1="40900" y1="92130" x2="40900" y2="92130"/>
                        <a14:foregroundMark x1="42625" y1="92477" x2="42625" y2="92477"/>
                        <a14:foregroundMark x1="45019" y1="91898" x2="45019" y2="91898"/>
                        <a14:foregroundMark x1="45977" y1="92708" x2="45977" y2="92708"/>
                        <a14:foregroundMark x1="47510" y1="92477" x2="47510" y2="92477"/>
                        <a14:foregroundMark x1="47989" y1="92708" x2="47989" y2="92708"/>
                        <a14:foregroundMark x1="48755" y1="93056" x2="48755" y2="93056"/>
                        <a14:foregroundMark x1="49904" y1="92708" x2="49904" y2="92708"/>
                        <a14:foregroundMark x1="49234" y1="90972" x2="49234" y2="90972"/>
                        <a14:foregroundMark x1="49904" y1="92130" x2="49904" y2="92130"/>
                        <a14:foregroundMark x1="49904" y1="92130" x2="49904" y2="92130"/>
                        <a14:foregroundMark x1="50479" y1="91551" x2="50479" y2="91551"/>
                        <a14:foregroundMark x1="59962" y1="91898" x2="59962" y2="91898"/>
                        <a14:foregroundMark x1="61973" y1="91898" x2="61973" y2="91898"/>
                        <a14:foregroundMark x1="63410" y1="91551" x2="63410" y2="91551"/>
                        <a14:foregroundMark x1="65134" y1="91551" x2="65134" y2="91551"/>
                        <a14:foregroundMark x1="66188" y1="92477" x2="66188" y2="92477"/>
                        <a14:foregroundMark x1="68582" y1="92130" x2="68582" y2="92130"/>
                        <a14:foregroundMark x1="69349" y1="91898" x2="69349" y2="91898"/>
                        <a14:foregroundMark x1="71743" y1="93056" x2="71743" y2="93056"/>
                        <a14:foregroundMark x1="61973" y1="95718" x2="61973" y2="95718"/>
                        <a14:foregroundMark x1="63889" y1="96296" x2="63889" y2="96296"/>
                        <a14:foregroundMark x1="62261" y1="95139" x2="62261" y2="95139"/>
                        <a14:foregroundMark x1="65134" y1="96296" x2="65134" y2="96296"/>
                        <a14:foregroundMark x1="67625" y1="95370" x2="67625" y2="95370"/>
                        <a14:foregroundMark x1="66858" y1="95718" x2="66858" y2="95718"/>
                        <a14:foregroundMark x1="68391" y1="96644" x2="68391" y2="96644"/>
                        <a14:foregroundMark x1="69828" y1="96644" x2="69828" y2="96644"/>
                        <a14:foregroundMark x1="77203" y1="54745" x2="77203" y2="54745"/>
                        <a14:foregroundMark x1="77682" y1="66898" x2="77682" y2="66898"/>
                        <a14:foregroundMark x1="77682" y1="62847" x2="77682" y2="62847"/>
                        <a14:foregroundMark x1="21743" y1="76157" x2="21743" y2="76157"/>
                        <a14:foregroundMark x1="23467" y1="75231" x2="23467" y2="75231"/>
                        <a14:foregroundMark x1="22510" y1="71412" x2="22510" y2="71412"/>
                        <a14:foregroundMark x1="20977" y1="62500" x2="20977" y2="62500"/>
                        <a14:foregroundMark x1="38218" y1="37269" x2="38218" y2="37269"/>
                        <a14:foregroundMark x1="94636" y1="56019" x2="94636" y2="56019"/>
                        <a14:foregroundMark x1="95594" y1="56250" x2="95594" y2="56250"/>
                        <a14:foregroundMark x1="85057" y1="60069" x2="85057" y2="60069"/>
                        <a14:foregroundMark x1="86303" y1="60764" x2="86303" y2="60764"/>
                        <a14:foregroundMark x1="86015" y1="60417" x2="86015" y2="60417"/>
                        <a14:foregroundMark x1="93391" y1="56019" x2="93391" y2="56019"/>
                        <a14:foregroundMark x1="56609" y1="21644" x2="56609" y2="21644"/>
                        <a14:foregroundMark x1="59770" y1="25463" x2="59770" y2="25463"/>
                        <a14:foregroundMark x1="62261" y1="25694" x2="62261" y2="25694"/>
                        <a14:foregroundMark x1="49425" y1="25463" x2="49425" y2="25463"/>
                        <a14:foregroundMark x1="34004" y1="24884" x2="34004" y2="24884"/>
                        <a14:foregroundMark x1="27874" y1="26273" x2="27874" y2="26273"/>
                        <a14:foregroundMark x1="24713" y1="24884" x2="24713" y2="24884"/>
                        <a14:foregroundMark x1="34483" y1="25116" x2="34483" y2="25116"/>
                        <a14:foregroundMark x1="49713" y1="25116" x2="49713" y2="25116"/>
                        <a14:foregroundMark x1="49904" y1="91551" x2="49904" y2="91551"/>
                        <a14:foregroundMark x1="50479" y1="91898" x2="50479" y2="91898"/>
                        <a14:foregroundMark x1="50958" y1="91204" x2="50958" y2="91204"/>
                        <a14:foregroundMark x1="51149" y1="92130" x2="51149" y2="92130"/>
                        <a14:foregroundMark x1="69540" y1="93056" x2="69540" y2="93056"/>
                        <a14:foregroundMark x1="70115" y1="91551" x2="70115" y2="91551"/>
                        <a14:foregroundMark x1="77395" y1="49190" x2="77395" y2="49190"/>
                        <a14:foregroundMark x1="78640" y1="58102" x2="78640" y2="58102"/>
                        <a14:foregroundMark x1="22989" y1="49769" x2="22989" y2="49769"/>
                        <a14:foregroundMark x1="19540" y1="58912" x2="19540" y2="58912"/>
                        <a14:foregroundMark x1="20498" y1="58102" x2="20498" y2="58102"/>
                        <a14:foregroundMark x1="21743" y1="66667" x2="21743" y2="66667"/>
                        <a14:foregroundMark x1="20307" y1="75000" x2="20307" y2="75000"/>
                        <a14:foregroundMark x1="5556" y1="58912" x2="5556" y2="58912"/>
                        <a14:foregroundMark x1="57280" y1="26042" x2="57280" y2="26042"/>
                        <a14:foregroundMark x1="58333" y1="26042" x2="58333" y2="26042"/>
                        <a14:foregroundMark x1="66667" y1="92477" x2="66667" y2="92477"/>
                        <a14:foregroundMark x1="42625" y1="92130" x2="42625" y2="92130"/>
                        <a14:foregroundMark x1="87452" y1="60995" x2="87452" y2="60995"/>
                        <a14:foregroundMark x1="87931" y1="60995" x2="87931" y2="60995"/>
                        <a14:foregroundMark x1="87739" y1="60417" x2="87739" y2="60417"/>
                        <a14:foregroundMark x1="93103" y1="60764" x2="93103" y2="607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8239" y="1309991"/>
            <a:ext cx="4128508" cy="316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4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9">
          <a:extLst>
            <a:ext uri="{FF2B5EF4-FFF2-40B4-BE49-F238E27FC236}">
              <a16:creationId xmlns:a16="http://schemas.microsoft.com/office/drawing/2014/main" id="{DC0EAE75-56D9-A200-4F4E-78E163B0E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0" name="Google Shape;5230;p60">
            <a:extLst>
              <a:ext uri="{FF2B5EF4-FFF2-40B4-BE49-F238E27FC236}">
                <a16:creationId xmlns:a16="http://schemas.microsoft.com/office/drawing/2014/main" id="{3F3AB746-FEA4-5FD4-CBC0-C8CDCB450A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AB5D77"/>
                </a:solidFill>
              </a:rPr>
              <a:t>Dataset</a:t>
            </a:r>
            <a:r>
              <a:rPr lang="en-CA" dirty="0"/>
              <a:t> Overview</a:t>
            </a:r>
            <a:endParaRPr dirty="0"/>
          </a:p>
        </p:txBody>
      </p:sp>
      <p:sp>
        <p:nvSpPr>
          <p:cNvPr id="5231" name="Google Shape;5231;p60">
            <a:extLst>
              <a:ext uri="{FF2B5EF4-FFF2-40B4-BE49-F238E27FC236}">
                <a16:creationId xmlns:a16="http://schemas.microsoft.com/office/drawing/2014/main" id="{5D84F3CC-F099-9A54-A890-191A1621B4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72806" y="1104299"/>
            <a:ext cx="4542688" cy="3645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rtl="0">
              <a:buClr>
                <a:srgbClr val="AB5D77"/>
              </a:buClr>
              <a:buNone/>
            </a:pPr>
            <a:r>
              <a:rPr lang="en-US" sz="1400" b="1" dirty="0">
                <a:solidFill>
                  <a:srgbClr val="ECE5B4"/>
                </a:solidFill>
              </a:rPr>
              <a:t>Size: 303 records with 14 features.</a:t>
            </a:r>
            <a:endParaRPr lang="en-CA" sz="1400" b="1" dirty="0">
              <a:solidFill>
                <a:srgbClr val="ECE5B4"/>
              </a:solidFill>
            </a:endParaRPr>
          </a:p>
          <a:p>
            <a:pPr marL="139700" indent="0" rtl="0">
              <a:buClr>
                <a:srgbClr val="AB5D77"/>
              </a:buClr>
              <a:buNone/>
            </a:pPr>
            <a:r>
              <a:rPr lang="en-CA" sz="1000" dirty="0"/>
              <a:t>each column likely represents in the dataset:</a:t>
            </a:r>
          </a:p>
          <a:p>
            <a:pPr rtl="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CA" sz="1000" b="1" dirty="0">
                <a:solidFill>
                  <a:schemeClr val="tx1"/>
                </a:solidFill>
                <a:highlight>
                  <a:srgbClr val="7EC8D4"/>
                </a:highlight>
              </a:rPr>
              <a:t>age</a:t>
            </a:r>
            <a:r>
              <a:rPr lang="en-CA" sz="1000" dirty="0">
                <a:solidFill>
                  <a:schemeClr val="tx1"/>
                </a:solidFill>
                <a:highlight>
                  <a:srgbClr val="7EC8D4"/>
                </a:highlight>
              </a:rPr>
              <a:t>:</a:t>
            </a:r>
            <a:r>
              <a:rPr lang="en-CA" sz="1000" dirty="0">
                <a:solidFill>
                  <a:schemeClr val="tx1"/>
                </a:solidFill>
              </a:rPr>
              <a:t> </a:t>
            </a:r>
            <a:r>
              <a:rPr lang="en-CA" sz="1000" dirty="0"/>
              <a:t>Age of the patient in years.</a:t>
            </a:r>
          </a:p>
          <a:p>
            <a:pPr rtl="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CA" sz="1000" b="1" dirty="0">
                <a:solidFill>
                  <a:schemeClr val="tx1"/>
                </a:solidFill>
                <a:highlight>
                  <a:srgbClr val="7EC8D4"/>
                </a:highlight>
              </a:rPr>
              <a:t>sex</a:t>
            </a:r>
            <a:r>
              <a:rPr lang="en-CA" sz="1000" dirty="0">
                <a:solidFill>
                  <a:schemeClr val="tx1"/>
                </a:solidFill>
                <a:highlight>
                  <a:srgbClr val="7EC8D4"/>
                </a:highlight>
              </a:rPr>
              <a:t>:</a:t>
            </a:r>
            <a:r>
              <a:rPr lang="en-CA" sz="1000" dirty="0">
                <a:solidFill>
                  <a:schemeClr val="tx1"/>
                </a:solidFill>
              </a:rPr>
              <a:t> </a:t>
            </a:r>
            <a:r>
              <a:rPr lang="en-CA" sz="1000" dirty="0"/>
              <a:t>Gender (1 = male, 0 = female).</a:t>
            </a:r>
          </a:p>
          <a:p>
            <a:pPr rtl="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CA" sz="1000" b="1" dirty="0">
                <a:solidFill>
                  <a:schemeClr val="tx1"/>
                </a:solidFill>
                <a:highlight>
                  <a:srgbClr val="7EC8D4"/>
                </a:highlight>
              </a:rPr>
              <a:t>cp</a:t>
            </a:r>
            <a:r>
              <a:rPr lang="en-CA" sz="1000" dirty="0">
                <a:solidFill>
                  <a:schemeClr val="tx1"/>
                </a:solidFill>
                <a:highlight>
                  <a:srgbClr val="7EC8D4"/>
                </a:highlight>
              </a:rPr>
              <a:t>: </a:t>
            </a:r>
            <a:r>
              <a:rPr lang="en-CA" sz="1000" dirty="0"/>
              <a:t>Chest pain type (0 = typical angina, 1 = atypical angina, 2 = non-anginal pain, 3 = asymptomatic).</a:t>
            </a:r>
          </a:p>
          <a:p>
            <a:pPr rtl="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CA" sz="1000" b="1" dirty="0" err="1">
                <a:solidFill>
                  <a:schemeClr val="tx1"/>
                </a:solidFill>
                <a:highlight>
                  <a:srgbClr val="7EC8D4"/>
                </a:highlight>
              </a:rPr>
              <a:t>trestbps</a:t>
            </a:r>
            <a:r>
              <a:rPr lang="en-CA" sz="1000" dirty="0">
                <a:solidFill>
                  <a:schemeClr val="tx1"/>
                </a:solidFill>
                <a:highlight>
                  <a:srgbClr val="7EC8D4"/>
                </a:highlight>
              </a:rPr>
              <a:t>:</a:t>
            </a:r>
            <a:r>
              <a:rPr lang="en-CA" sz="1000" dirty="0"/>
              <a:t> Resting blood pressure (in mm Hg).</a:t>
            </a:r>
          </a:p>
          <a:p>
            <a:pPr rtl="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CA" sz="1000" b="1" dirty="0" err="1">
                <a:solidFill>
                  <a:schemeClr val="tx1"/>
                </a:solidFill>
                <a:highlight>
                  <a:srgbClr val="7EC8D4"/>
                </a:highlight>
              </a:rPr>
              <a:t>chol</a:t>
            </a:r>
            <a:r>
              <a:rPr lang="en-CA" sz="1000" dirty="0">
                <a:solidFill>
                  <a:schemeClr val="tx1"/>
                </a:solidFill>
                <a:highlight>
                  <a:srgbClr val="7EC8D4"/>
                </a:highlight>
              </a:rPr>
              <a:t>:</a:t>
            </a:r>
            <a:r>
              <a:rPr lang="en-CA" sz="1000" dirty="0"/>
              <a:t> Serum cholesterol (in mg/dL).</a:t>
            </a:r>
          </a:p>
          <a:p>
            <a:pPr rtl="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CA" sz="1000" b="1" dirty="0" err="1">
                <a:solidFill>
                  <a:schemeClr val="tx1"/>
                </a:solidFill>
                <a:highlight>
                  <a:srgbClr val="7EC8D4"/>
                </a:highlight>
              </a:rPr>
              <a:t>fbs</a:t>
            </a:r>
            <a:r>
              <a:rPr lang="en-CA" sz="1000" dirty="0">
                <a:solidFill>
                  <a:schemeClr val="tx1"/>
                </a:solidFill>
                <a:highlight>
                  <a:srgbClr val="7EC8D4"/>
                </a:highlight>
              </a:rPr>
              <a:t>:</a:t>
            </a:r>
            <a:r>
              <a:rPr lang="en-CA" sz="1000" dirty="0">
                <a:solidFill>
                  <a:schemeClr val="tx1"/>
                </a:solidFill>
              </a:rPr>
              <a:t> </a:t>
            </a:r>
            <a:r>
              <a:rPr lang="en-CA" sz="1000" dirty="0"/>
              <a:t>Fasting blood sugar &gt; 120 mg/dL (1 = true, 0 = false).</a:t>
            </a:r>
          </a:p>
          <a:p>
            <a:pPr rtl="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CA" sz="1000" b="1" dirty="0" err="1">
                <a:solidFill>
                  <a:schemeClr val="tx1"/>
                </a:solidFill>
                <a:highlight>
                  <a:srgbClr val="7EC8D4"/>
                </a:highlight>
              </a:rPr>
              <a:t>Restecg</a:t>
            </a:r>
            <a:r>
              <a:rPr lang="en-CA" sz="1000" dirty="0">
                <a:solidFill>
                  <a:schemeClr val="tx1"/>
                </a:solidFill>
                <a:highlight>
                  <a:srgbClr val="7EC8D4"/>
                </a:highlight>
              </a:rPr>
              <a:t>:</a:t>
            </a:r>
            <a:r>
              <a:rPr lang="en-CA" sz="1000" dirty="0">
                <a:solidFill>
                  <a:schemeClr val="tx1"/>
                </a:solidFill>
              </a:rPr>
              <a:t> </a:t>
            </a:r>
            <a:r>
              <a:rPr lang="en-CA" sz="1000" dirty="0"/>
              <a:t>Resting electrocardiographic results (0 = normal, 1 = ST-T wave abnormality, 2 = showing probable or definite left ventricular hypertrophy).</a:t>
            </a:r>
          </a:p>
          <a:p>
            <a:pPr rtl="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CA" sz="1000" b="1" dirty="0" err="1">
                <a:solidFill>
                  <a:schemeClr val="tx1"/>
                </a:solidFill>
                <a:highlight>
                  <a:srgbClr val="7EC8D4"/>
                </a:highlight>
              </a:rPr>
              <a:t>thalach</a:t>
            </a:r>
            <a:r>
              <a:rPr lang="en-CA" sz="1000" dirty="0">
                <a:solidFill>
                  <a:schemeClr val="tx1"/>
                </a:solidFill>
                <a:highlight>
                  <a:srgbClr val="7EC8D4"/>
                </a:highlight>
              </a:rPr>
              <a:t>:</a:t>
            </a:r>
            <a:r>
              <a:rPr lang="en-CA" sz="1000" dirty="0">
                <a:solidFill>
                  <a:schemeClr val="tx1"/>
                </a:solidFill>
              </a:rPr>
              <a:t> </a:t>
            </a:r>
            <a:r>
              <a:rPr lang="en-CA" sz="1000" dirty="0"/>
              <a:t>Maximum heart rate achieved.</a:t>
            </a:r>
          </a:p>
          <a:p>
            <a:pPr rtl="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CA" sz="1000" b="1" dirty="0" err="1">
                <a:solidFill>
                  <a:schemeClr val="tx1"/>
                </a:solidFill>
                <a:highlight>
                  <a:srgbClr val="7EC8D4"/>
                </a:highlight>
              </a:rPr>
              <a:t>exang</a:t>
            </a:r>
            <a:r>
              <a:rPr lang="en-CA" sz="1000" dirty="0">
                <a:solidFill>
                  <a:schemeClr val="tx1"/>
                </a:solidFill>
                <a:highlight>
                  <a:srgbClr val="7EC8D4"/>
                </a:highlight>
              </a:rPr>
              <a:t>:</a:t>
            </a:r>
            <a:r>
              <a:rPr lang="en-CA" sz="1000" dirty="0">
                <a:solidFill>
                  <a:schemeClr val="tx1"/>
                </a:solidFill>
              </a:rPr>
              <a:t> </a:t>
            </a:r>
            <a:r>
              <a:rPr lang="en-CA" sz="1000" dirty="0"/>
              <a:t>Exercise-induced angina (1 = yes, 0 = no).</a:t>
            </a:r>
          </a:p>
          <a:p>
            <a:pPr rtl="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CA" sz="1000" b="1" dirty="0" err="1">
                <a:solidFill>
                  <a:schemeClr val="tx1"/>
                </a:solidFill>
                <a:highlight>
                  <a:srgbClr val="7EC8D4"/>
                </a:highlight>
              </a:rPr>
              <a:t>oldpeak</a:t>
            </a:r>
            <a:r>
              <a:rPr lang="en-CA" sz="1000" dirty="0">
                <a:solidFill>
                  <a:schemeClr val="tx1"/>
                </a:solidFill>
                <a:highlight>
                  <a:srgbClr val="7EC8D4"/>
                </a:highlight>
              </a:rPr>
              <a:t>:</a:t>
            </a:r>
            <a:r>
              <a:rPr lang="en-CA" sz="1000" dirty="0">
                <a:solidFill>
                  <a:schemeClr val="tx1"/>
                </a:solidFill>
              </a:rPr>
              <a:t> </a:t>
            </a:r>
            <a:r>
              <a:rPr lang="en-CA" sz="1000" dirty="0"/>
              <a:t>ST depression induced by exercise relative to rest.</a:t>
            </a:r>
          </a:p>
          <a:p>
            <a:pPr rtl="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CA" sz="1000" b="1" dirty="0">
                <a:solidFill>
                  <a:schemeClr val="tx1"/>
                </a:solidFill>
                <a:highlight>
                  <a:srgbClr val="7EC8D4"/>
                </a:highlight>
              </a:rPr>
              <a:t>slope</a:t>
            </a:r>
            <a:r>
              <a:rPr lang="en-CA" sz="1000" dirty="0">
                <a:solidFill>
                  <a:schemeClr val="tx1"/>
                </a:solidFill>
                <a:highlight>
                  <a:srgbClr val="7EC8D4"/>
                </a:highlight>
              </a:rPr>
              <a:t>:</a:t>
            </a:r>
            <a:r>
              <a:rPr lang="en-CA" sz="1000" dirty="0">
                <a:solidFill>
                  <a:schemeClr val="tx1"/>
                </a:solidFill>
              </a:rPr>
              <a:t> </a:t>
            </a:r>
            <a:r>
              <a:rPr lang="en-CA" sz="1000" dirty="0"/>
              <a:t>Slope of the peak exercise ST segment (0 = upsloping, 1 = flat, 2 = </a:t>
            </a:r>
            <a:r>
              <a:rPr lang="en-CA" sz="1000" dirty="0" err="1"/>
              <a:t>downsloping</a:t>
            </a:r>
            <a:r>
              <a:rPr lang="en-CA" sz="1000" dirty="0"/>
              <a:t>).</a:t>
            </a:r>
          </a:p>
          <a:p>
            <a:pPr rtl="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CA" sz="1000" b="1" dirty="0">
                <a:solidFill>
                  <a:schemeClr val="tx1"/>
                </a:solidFill>
                <a:highlight>
                  <a:srgbClr val="7EC8D4"/>
                </a:highlight>
              </a:rPr>
              <a:t>ca</a:t>
            </a:r>
            <a:r>
              <a:rPr lang="en-CA" sz="1000" dirty="0">
                <a:solidFill>
                  <a:schemeClr val="tx1"/>
                </a:solidFill>
                <a:highlight>
                  <a:srgbClr val="7EC8D4"/>
                </a:highlight>
              </a:rPr>
              <a:t>:</a:t>
            </a:r>
            <a:r>
              <a:rPr lang="en-CA" sz="1000" dirty="0"/>
              <a:t> Number of major vessels (0-3) colored by fluoroscopy.</a:t>
            </a:r>
          </a:p>
          <a:p>
            <a:pPr rtl="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CA" sz="1000" b="1" dirty="0" err="1">
                <a:solidFill>
                  <a:schemeClr val="tx1"/>
                </a:solidFill>
                <a:highlight>
                  <a:srgbClr val="7EC8D4"/>
                </a:highlight>
              </a:rPr>
              <a:t>thal</a:t>
            </a:r>
            <a:r>
              <a:rPr lang="en-CA" sz="1000" dirty="0">
                <a:solidFill>
                  <a:schemeClr val="tx1"/>
                </a:solidFill>
                <a:highlight>
                  <a:srgbClr val="7EC8D4"/>
                </a:highlight>
              </a:rPr>
              <a:t>:</a:t>
            </a:r>
            <a:r>
              <a:rPr lang="en-CA" sz="1000" dirty="0">
                <a:solidFill>
                  <a:schemeClr val="tx1"/>
                </a:solidFill>
              </a:rPr>
              <a:t> </a:t>
            </a:r>
            <a:r>
              <a:rPr lang="en-CA" sz="1000" dirty="0"/>
              <a:t>Thalassemia (1 = normal, 2 = fixed defect, 3 = reversible defect).</a:t>
            </a:r>
          </a:p>
          <a:p>
            <a:pPr rtl="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CA" sz="1000" b="1" dirty="0">
                <a:solidFill>
                  <a:schemeClr val="tx1"/>
                </a:solidFill>
                <a:highlight>
                  <a:srgbClr val="7EC8D4"/>
                </a:highlight>
              </a:rPr>
              <a:t>target</a:t>
            </a:r>
            <a:r>
              <a:rPr lang="en-CA" sz="1000" dirty="0">
                <a:solidFill>
                  <a:schemeClr val="tx1"/>
                </a:solidFill>
                <a:highlight>
                  <a:srgbClr val="7EC8D4"/>
                </a:highlight>
              </a:rPr>
              <a:t>:</a:t>
            </a:r>
            <a:r>
              <a:rPr lang="en-CA" sz="1000" dirty="0"/>
              <a:t> Target variable (1 = disease, 0 = no disease).</a:t>
            </a:r>
          </a:p>
        </p:txBody>
      </p:sp>
      <p:pic>
        <p:nvPicPr>
          <p:cNvPr id="5" name="Picture 4" descr="A diagram of a patient health assessment&#10;&#10;Description automatically generated">
            <a:extLst>
              <a:ext uri="{FF2B5EF4-FFF2-40B4-BE49-F238E27FC236}">
                <a16:creationId xmlns:a16="http://schemas.microsoft.com/office/drawing/2014/main" id="{9180BAA2-7AF9-7511-724A-A287054A3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06" y="1423255"/>
            <a:ext cx="4143494" cy="27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0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9">
          <a:extLst>
            <a:ext uri="{FF2B5EF4-FFF2-40B4-BE49-F238E27FC236}">
              <a16:creationId xmlns:a16="http://schemas.microsoft.com/office/drawing/2014/main" id="{42F3E3D4-B8AD-F9FE-80A0-A27FA36B7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0" name="Google Shape;5230;p60">
            <a:extLst>
              <a:ext uri="{FF2B5EF4-FFF2-40B4-BE49-F238E27FC236}">
                <a16:creationId xmlns:a16="http://schemas.microsoft.com/office/drawing/2014/main" id="{B6CA8C5C-656F-5231-A989-AD57A1BF64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AB5D77"/>
                </a:solidFill>
              </a:rPr>
              <a:t>Pro</a:t>
            </a:r>
            <a:r>
              <a:rPr lang="en-CA" dirty="0">
                <a:solidFill>
                  <a:srgbClr val="ECE5B4"/>
                </a:solidFill>
              </a:rPr>
              <a:t>cess</a:t>
            </a:r>
            <a:endParaRPr dirty="0">
              <a:solidFill>
                <a:srgbClr val="ECE5B4"/>
              </a:solidFill>
            </a:endParaRPr>
          </a:p>
        </p:txBody>
      </p:sp>
      <p:sp>
        <p:nvSpPr>
          <p:cNvPr id="5231" name="Google Shape;5231;p60">
            <a:extLst>
              <a:ext uri="{FF2B5EF4-FFF2-40B4-BE49-F238E27FC236}">
                <a16:creationId xmlns:a16="http://schemas.microsoft.com/office/drawing/2014/main" id="{2976F937-571F-7849-4D9D-D29C29FC24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3182" y="1152555"/>
            <a:ext cx="4586413" cy="3450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tx1"/>
                </a:solidFill>
                <a:highlight>
                  <a:srgbClr val="7EC8D4"/>
                </a:highlight>
              </a:rPr>
              <a:t>Exploratory Data Analysis (EDA):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171450" indent="-17145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US" sz="1000" dirty="0"/>
              <a:t>Analyzed the distribution of variables to understand their characteristics.</a:t>
            </a:r>
          </a:p>
          <a:p>
            <a:pPr marL="171450" indent="-17145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US" sz="1000" dirty="0"/>
              <a:t>Examined correlations between features to identify relationships.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US" sz="1000" dirty="0"/>
              <a:t>Visualized key relationships, such as age vs. cholesterol levels, using scatter plots and other charts.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tx1"/>
                </a:solidFill>
                <a:highlight>
                  <a:srgbClr val="7EC8D4"/>
                </a:highlight>
              </a:rPr>
              <a:t>Model Building: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US" sz="1000" dirty="0"/>
              <a:t>Developed classification models, including Logistic Regression, Decision Trees, Random Forest, and Neural Networks, to predict the likelihood of heart disease.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US" sz="1000" dirty="0"/>
              <a:t>Evaluated model performance using metrics like accuracy, precision, recall, F1-score, and ROC-AUC for a comprehensive assessment.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tx1"/>
                </a:solidFill>
                <a:highlight>
                  <a:srgbClr val="7EC8D4"/>
                </a:highlight>
              </a:rPr>
              <a:t>Insights: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US" sz="1000" dirty="0"/>
              <a:t>Identified the most significant features contributing to heart disease prediction.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US" sz="1000" dirty="0"/>
              <a:t>Observed trends, such as the influence of cholesterol levels and maximum heart rate, on the likelihood of developing heart disease.</a:t>
            </a:r>
            <a:endParaRPr lang="en-US" sz="1000" dirty="0">
              <a:uFill>
                <a:noFill/>
              </a:uFill>
            </a:endParaRPr>
          </a:p>
        </p:txBody>
      </p:sp>
      <p:pic>
        <p:nvPicPr>
          <p:cNvPr id="3" name="Picture 2" descr="A diagram of a structure with people&#10;&#10;Description automatically generated with medium confidence">
            <a:extLst>
              <a:ext uri="{FF2B5EF4-FFF2-40B4-BE49-F238E27FC236}">
                <a16:creationId xmlns:a16="http://schemas.microsoft.com/office/drawing/2014/main" id="{DCB1BE28-B62D-598E-D759-3278B848C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982" y="1431687"/>
            <a:ext cx="3908836" cy="30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3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AB5D77"/>
                </a:solidFill>
              </a:rPr>
              <a:t>Method</a:t>
            </a:r>
            <a:r>
              <a:rPr lang="en-CA" dirty="0"/>
              <a:t>ology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9CE44-CFDA-5EDE-04C2-35DCB1A66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119" y="1296574"/>
            <a:ext cx="5752136" cy="3216134"/>
          </a:xfrm>
        </p:spPr>
        <p:txBody>
          <a:bodyPr/>
          <a:lstStyle/>
          <a:p>
            <a:pPr marL="139700" indent="0">
              <a:buNone/>
            </a:pPr>
            <a:endParaRPr lang="en-CA" b="1" dirty="0">
              <a:solidFill>
                <a:srgbClr val="ECE5B4"/>
              </a:solidFill>
            </a:endParaRPr>
          </a:p>
          <a:p>
            <a:pPr marL="139700" indent="0">
              <a:buNone/>
            </a:pPr>
            <a:r>
              <a:rPr lang="en-CA" b="1" dirty="0">
                <a:solidFill>
                  <a:schemeClr val="tx1"/>
                </a:solidFill>
                <a:highlight>
                  <a:srgbClr val="7EC8D4"/>
                </a:highlight>
              </a:rPr>
              <a:t>Preprocessing steps: </a:t>
            </a:r>
          </a:p>
          <a:p>
            <a:pPr marL="139700" indent="0">
              <a:buNone/>
            </a:pPr>
            <a:endParaRPr lang="en-CA" dirty="0"/>
          </a:p>
          <a:p>
            <a:pPr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CA" dirty="0"/>
              <a:t>Duplicate removal for data integrity.</a:t>
            </a:r>
          </a:p>
          <a:p>
            <a:pPr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CA" dirty="0"/>
              <a:t>Data encoding (categorical variables into numerical).</a:t>
            </a:r>
          </a:p>
          <a:p>
            <a:pPr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CA" dirty="0"/>
              <a:t>Normalization/scaling for machine learning readiness.</a:t>
            </a:r>
          </a:p>
          <a:p>
            <a:pPr marL="139700" indent="0">
              <a:buNone/>
            </a:pPr>
            <a:endParaRPr lang="en-CA" dirty="0"/>
          </a:p>
          <a:p>
            <a:pPr marL="139700" indent="0">
              <a:buNone/>
            </a:pPr>
            <a:endParaRPr lang="en-CA" dirty="0"/>
          </a:p>
          <a:p>
            <a:pPr marL="139700" indent="0">
              <a:buNone/>
            </a:pPr>
            <a:r>
              <a:rPr lang="en-CA" b="1" dirty="0">
                <a:solidFill>
                  <a:schemeClr val="tx1"/>
                </a:solidFill>
                <a:highlight>
                  <a:srgbClr val="7EC8D4"/>
                </a:highlight>
              </a:rPr>
              <a:t>Methodology:</a:t>
            </a:r>
          </a:p>
          <a:p>
            <a:pPr marL="139700" indent="0">
              <a:buNone/>
            </a:pPr>
            <a:endParaRPr lang="en-CA" dirty="0"/>
          </a:p>
          <a:p>
            <a:pPr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CA" dirty="0"/>
              <a:t>Splitting data into training and testing sets.</a:t>
            </a:r>
          </a:p>
          <a:p>
            <a:pPr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CA" dirty="0"/>
              <a:t>Algorithms used: Logistic Regression, Random Forest, Ridge, and Lasso.</a:t>
            </a:r>
          </a:p>
          <a:p>
            <a:pPr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CA" dirty="0"/>
              <a:t>Evaluation metrics: Accuracy, Precision, Recall, F1-score, R², MAE, MSE.</a:t>
            </a:r>
          </a:p>
        </p:txBody>
      </p:sp>
      <p:grpSp>
        <p:nvGrpSpPr>
          <p:cNvPr id="7" name="Google Shape;4328;p59">
            <a:extLst>
              <a:ext uri="{FF2B5EF4-FFF2-40B4-BE49-F238E27FC236}">
                <a16:creationId xmlns:a16="http://schemas.microsoft.com/office/drawing/2014/main" id="{6F9D0F13-916F-72AF-56F4-1F3BAD08A92B}"/>
              </a:ext>
            </a:extLst>
          </p:cNvPr>
          <p:cNvGrpSpPr/>
          <p:nvPr/>
        </p:nvGrpSpPr>
        <p:grpSpPr>
          <a:xfrm>
            <a:off x="2790552" y="1614945"/>
            <a:ext cx="326736" cy="327030"/>
            <a:chOff x="5379691" y="3489398"/>
            <a:chExt cx="326736" cy="327030"/>
          </a:xfrm>
        </p:grpSpPr>
        <p:sp>
          <p:nvSpPr>
            <p:cNvPr id="8" name="Google Shape;4329;p59">
              <a:extLst>
                <a:ext uri="{FF2B5EF4-FFF2-40B4-BE49-F238E27FC236}">
                  <a16:creationId xmlns:a16="http://schemas.microsoft.com/office/drawing/2014/main" id="{70431904-68FB-7723-4AF0-54E53F11EC34}"/>
                </a:ext>
              </a:extLst>
            </p:cNvPr>
            <p:cNvSpPr/>
            <p:nvPr/>
          </p:nvSpPr>
          <p:spPr>
            <a:xfrm>
              <a:off x="5454071" y="3644053"/>
              <a:ext cx="177939" cy="115391"/>
            </a:xfrm>
            <a:custGeom>
              <a:avLst/>
              <a:gdLst/>
              <a:ahLst/>
              <a:cxnLst/>
              <a:rect l="l" t="t" r="r" b="b"/>
              <a:pathLst>
                <a:path w="5012" h="3250" extrusionOk="0">
                  <a:moveTo>
                    <a:pt x="625" y="0"/>
                  </a:moveTo>
                  <a:cubicBezTo>
                    <a:pt x="343" y="629"/>
                    <a:pt x="0" y="1366"/>
                    <a:pt x="149" y="2071"/>
                  </a:cubicBezTo>
                  <a:cubicBezTo>
                    <a:pt x="308" y="2834"/>
                    <a:pt x="900" y="3195"/>
                    <a:pt x="1628" y="3250"/>
                  </a:cubicBezTo>
                  <a:lnTo>
                    <a:pt x="3382" y="3250"/>
                  </a:lnTo>
                  <a:cubicBezTo>
                    <a:pt x="4112" y="3195"/>
                    <a:pt x="4703" y="2834"/>
                    <a:pt x="4861" y="2071"/>
                  </a:cubicBezTo>
                  <a:cubicBezTo>
                    <a:pt x="5011" y="1366"/>
                    <a:pt x="4667" y="629"/>
                    <a:pt x="4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30;p59">
              <a:extLst>
                <a:ext uri="{FF2B5EF4-FFF2-40B4-BE49-F238E27FC236}">
                  <a16:creationId xmlns:a16="http://schemas.microsoft.com/office/drawing/2014/main" id="{F9BE304F-DA29-B0B2-52BE-BD88FF6EDE4F}"/>
                </a:ext>
              </a:extLst>
            </p:cNvPr>
            <p:cNvSpPr/>
            <p:nvPr/>
          </p:nvSpPr>
          <p:spPr>
            <a:xfrm>
              <a:off x="5571269" y="3643982"/>
              <a:ext cx="60745" cy="115462"/>
            </a:xfrm>
            <a:custGeom>
              <a:avLst/>
              <a:gdLst/>
              <a:ahLst/>
              <a:cxnLst/>
              <a:rect l="l" t="t" r="r" b="b"/>
              <a:pathLst>
                <a:path w="1711" h="3252" extrusionOk="0">
                  <a:moveTo>
                    <a:pt x="714" y="1"/>
                  </a:moveTo>
                  <a:cubicBezTo>
                    <a:pt x="998" y="638"/>
                    <a:pt x="1339" y="1382"/>
                    <a:pt x="1192" y="2097"/>
                  </a:cubicBezTo>
                  <a:cubicBezTo>
                    <a:pt x="1055" y="2765"/>
                    <a:pt x="592" y="3129"/>
                    <a:pt x="1" y="3252"/>
                  </a:cubicBezTo>
                  <a:lnTo>
                    <a:pt x="84" y="3252"/>
                  </a:lnTo>
                  <a:cubicBezTo>
                    <a:pt x="811" y="3197"/>
                    <a:pt x="1402" y="2836"/>
                    <a:pt x="1562" y="2073"/>
                  </a:cubicBezTo>
                  <a:cubicBezTo>
                    <a:pt x="1710" y="1368"/>
                    <a:pt x="1366" y="631"/>
                    <a:pt x="10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31;p59">
              <a:extLst>
                <a:ext uri="{FF2B5EF4-FFF2-40B4-BE49-F238E27FC236}">
                  <a16:creationId xmlns:a16="http://schemas.microsoft.com/office/drawing/2014/main" id="{79359B60-7BFB-E927-F03A-B60DF1F4C9D3}"/>
                </a:ext>
              </a:extLst>
            </p:cNvPr>
            <p:cNvSpPr/>
            <p:nvPr/>
          </p:nvSpPr>
          <p:spPr>
            <a:xfrm>
              <a:off x="5471859" y="3745168"/>
              <a:ext cx="142472" cy="71259"/>
            </a:xfrm>
            <a:custGeom>
              <a:avLst/>
              <a:gdLst/>
              <a:ahLst/>
              <a:cxnLst/>
              <a:rect l="l" t="t" r="r" b="b"/>
              <a:pathLst>
                <a:path w="4013" h="2007" extrusionOk="0">
                  <a:moveTo>
                    <a:pt x="2006" y="0"/>
                  </a:moveTo>
                  <a:cubicBezTo>
                    <a:pt x="898" y="0"/>
                    <a:pt x="0" y="898"/>
                    <a:pt x="0" y="2006"/>
                  </a:cubicBezTo>
                  <a:lnTo>
                    <a:pt x="4012" y="2006"/>
                  </a:lnTo>
                  <a:cubicBezTo>
                    <a:pt x="4012" y="898"/>
                    <a:pt x="3114" y="0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32;p59">
              <a:extLst>
                <a:ext uri="{FF2B5EF4-FFF2-40B4-BE49-F238E27FC236}">
                  <a16:creationId xmlns:a16="http://schemas.microsoft.com/office/drawing/2014/main" id="{EBF82C01-92F3-60A0-39B1-456047F12DAB}"/>
                </a:ext>
              </a:extLst>
            </p:cNvPr>
            <p:cNvSpPr/>
            <p:nvPr/>
          </p:nvSpPr>
          <p:spPr>
            <a:xfrm>
              <a:off x="5517836" y="3745203"/>
              <a:ext cx="96389" cy="71223"/>
            </a:xfrm>
            <a:custGeom>
              <a:avLst/>
              <a:gdLst/>
              <a:ahLst/>
              <a:cxnLst/>
              <a:rect l="l" t="t" r="r" b="b"/>
              <a:pathLst>
                <a:path w="2715" h="2006" extrusionOk="0">
                  <a:moveTo>
                    <a:pt x="711" y="1"/>
                  </a:moveTo>
                  <a:cubicBezTo>
                    <a:pt x="461" y="1"/>
                    <a:pt x="222" y="47"/>
                    <a:pt x="0" y="130"/>
                  </a:cubicBezTo>
                  <a:cubicBezTo>
                    <a:pt x="110" y="111"/>
                    <a:pt x="222" y="101"/>
                    <a:pt x="337" y="101"/>
                  </a:cubicBezTo>
                  <a:cubicBezTo>
                    <a:pt x="891" y="101"/>
                    <a:pt x="1390" y="324"/>
                    <a:pt x="1754" y="688"/>
                  </a:cubicBezTo>
                  <a:cubicBezTo>
                    <a:pt x="2094" y="1029"/>
                    <a:pt x="2314" y="1493"/>
                    <a:pt x="2339" y="2005"/>
                  </a:cubicBezTo>
                  <a:lnTo>
                    <a:pt x="2714" y="2005"/>
                  </a:lnTo>
                  <a:cubicBezTo>
                    <a:pt x="2714" y="1451"/>
                    <a:pt x="2490" y="949"/>
                    <a:pt x="2129" y="588"/>
                  </a:cubicBezTo>
                  <a:cubicBezTo>
                    <a:pt x="1765" y="226"/>
                    <a:pt x="1265" y="1"/>
                    <a:pt x="71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33;p59">
              <a:extLst>
                <a:ext uri="{FF2B5EF4-FFF2-40B4-BE49-F238E27FC236}">
                  <a16:creationId xmlns:a16="http://schemas.microsoft.com/office/drawing/2014/main" id="{4D70B792-0185-912D-FD21-9EEAFC6DFD52}"/>
                </a:ext>
              </a:extLst>
            </p:cNvPr>
            <p:cNvSpPr/>
            <p:nvPr/>
          </p:nvSpPr>
          <p:spPr>
            <a:xfrm>
              <a:off x="5527315" y="3710054"/>
              <a:ext cx="31455" cy="57305"/>
            </a:xfrm>
            <a:custGeom>
              <a:avLst/>
              <a:gdLst/>
              <a:ahLst/>
              <a:cxnLst/>
              <a:rect l="l" t="t" r="r" b="b"/>
              <a:pathLst>
                <a:path w="886" h="1614" extrusionOk="0">
                  <a:moveTo>
                    <a:pt x="1" y="0"/>
                  </a:moveTo>
                  <a:lnTo>
                    <a:pt x="1" y="1170"/>
                  </a:lnTo>
                  <a:cubicBezTo>
                    <a:pt x="1" y="1415"/>
                    <a:pt x="200" y="1614"/>
                    <a:pt x="444" y="1614"/>
                  </a:cubicBezTo>
                  <a:cubicBezTo>
                    <a:pt x="687" y="1614"/>
                    <a:pt x="886" y="1415"/>
                    <a:pt x="886" y="1170"/>
                  </a:cubicBezTo>
                  <a:lnTo>
                    <a:pt x="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34;p59">
              <a:extLst>
                <a:ext uri="{FF2B5EF4-FFF2-40B4-BE49-F238E27FC236}">
                  <a16:creationId xmlns:a16="http://schemas.microsoft.com/office/drawing/2014/main" id="{C0EACC18-F511-CB1D-342A-02DEDEA01CB5}"/>
                </a:ext>
              </a:extLst>
            </p:cNvPr>
            <p:cNvSpPr/>
            <p:nvPr/>
          </p:nvSpPr>
          <p:spPr>
            <a:xfrm>
              <a:off x="5535197" y="3710054"/>
              <a:ext cx="23574" cy="57305"/>
            </a:xfrm>
            <a:custGeom>
              <a:avLst/>
              <a:gdLst/>
              <a:ahLst/>
              <a:cxnLst/>
              <a:rect l="l" t="t" r="r" b="b"/>
              <a:pathLst>
                <a:path w="664" h="1614" extrusionOk="0">
                  <a:moveTo>
                    <a:pt x="222" y="0"/>
                  </a:moveTo>
                  <a:lnTo>
                    <a:pt x="222" y="1170"/>
                  </a:lnTo>
                  <a:cubicBezTo>
                    <a:pt x="222" y="1334"/>
                    <a:pt x="134" y="1477"/>
                    <a:pt x="1" y="1555"/>
                  </a:cubicBezTo>
                  <a:cubicBezTo>
                    <a:pt x="65" y="1592"/>
                    <a:pt x="142" y="1614"/>
                    <a:pt x="222" y="1614"/>
                  </a:cubicBezTo>
                  <a:cubicBezTo>
                    <a:pt x="467" y="1614"/>
                    <a:pt x="664" y="1415"/>
                    <a:pt x="664" y="1170"/>
                  </a:cubicBezTo>
                  <a:lnTo>
                    <a:pt x="664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35;p59">
              <a:extLst>
                <a:ext uri="{FF2B5EF4-FFF2-40B4-BE49-F238E27FC236}">
                  <a16:creationId xmlns:a16="http://schemas.microsoft.com/office/drawing/2014/main" id="{10491AD5-C561-E7E3-52D4-9DD4CDBBA63E}"/>
                </a:ext>
              </a:extLst>
            </p:cNvPr>
            <p:cNvSpPr/>
            <p:nvPr/>
          </p:nvSpPr>
          <p:spPr>
            <a:xfrm>
              <a:off x="5475693" y="3590407"/>
              <a:ext cx="134803" cy="137298"/>
            </a:xfrm>
            <a:custGeom>
              <a:avLst/>
              <a:gdLst/>
              <a:ahLst/>
              <a:cxnLst/>
              <a:rect l="l" t="t" r="r" b="b"/>
              <a:pathLst>
                <a:path w="3797" h="3867" extrusionOk="0">
                  <a:moveTo>
                    <a:pt x="1898" y="0"/>
                  </a:moveTo>
                  <a:lnTo>
                    <a:pt x="0" y="1252"/>
                  </a:lnTo>
                  <a:lnTo>
                    <a:pt x="0" y="1969"/>
                  </a:lnTo>
                  <a:cubicBezTo>
                    <a:pt x="0" y="3018"/>
                    <a:pt x="849" y="3867"/>
                    <a:pt x="1898" y="3867"/>
                  </a:cubicBezTo>
                  <a:cubicBezTo>
                    <a:pt x="2944" y="3867"/>
                    <a:pt x="3796" y="3015"/>
                    <a:pt x="3796" y="1969"/>
                  </a:cubicBezTo>
                  <a:lnTo>
                    <a:pt x="3796" y="1252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36;p59">
              <a:extLst>
                <a:ext uri="{FF2B5EF4-FFF2-40B4-BE49-F238E27FC236}">
                  <a16:creationId xmlns:a16="http://schemas.microsoft.com/office/drawing/2014/main" id="{4AD25CFD-4137-D456-7989-B4F7130E43A6}"/>
                </a:ext>
              </a:extLst>
            </p:cNvPr>
            <p:cNvSpPr/>
            <p:nvPr/>
          </p:nvSpPr>
          <p:spPr>
            <a:xfrm>
              <a:off x="5449775" y="3627544"/>
              <a:ext cx="29929" cy="36322"/>
            </a:xfrm>
            <a:custGeom>
              <a:avLst/>
              <a:gdLst/>
              <a:ahLst/>
              <a:cxnLst/>
              <a:rect l="l" t="t" r="r" b="b"/>
              <a:pathLst>
                <a:path w="843" h="1023" extrusionOk="0">
                  <a:moveTo>
                    <a:pt x="511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3"/>
                    <a:pt x="228" y="1022"/>
                    <a:pt x="511" y="1022"/>
                  </a:cubicBezTo>
                  <a:lnTo>
                    <a:pt x="842" y="1022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37;p59">
              <a:extLst>
                <a:ext uri="{FF2B5EF4-FFF2-40B4-BE49-F238E27FC236}">
                  <a16:creationId xmlns:a16="http://schemas.microsoft.com/office/drawing/2014/main" id="{4DB7C34C-52AD-D043-363F-15B7AA0312EE}"/>
                </a:ext>
              </a:extLst>
            </p:cNvPr>
            <p:cNvSpPr/>
            <p:nvPr/>
          </p:nvSpPr>
          <p:spPr>
            <a:xfrm>
              <a:off x="5475693" y="3548406"/>
              <a:ext cx="134803" cy="87910"/>
            </a:xfrm>
            <a:custGeom>
              <a:avLst/>
              <a:gdLst/>
              <a:ahLst/>
              <a:cxnLst/>
              <a:rect l="l" t="t" r="r" b="b"/>
              <a:pathLst>
                <a:path w="3797" h="2476" extrusionOk="0">
                  <a:moveTo>
                    <a:pt x="1898" y="0"/>
                  </a:moveTo>
                  <a:cubicBezTo>
                    <a:pt x="849" y="0"/>
                    <a:pt x="0" y="849"/>
                    <a:pt x="0" y="1898"/>
                  </a:cubicBezTo>
                  <a:lnTo>
                    <a:pt x="0" y="2476"/>
                  </a:lnTo>
                  <a:cubicBezTo>
                    <a:pt x="0" y="2476"/>
                    <a:pt x="1" y="2476"/>
                    <a:pt x="3" y="2476"/>
                  </a:cubicBezTo>
                  <a:cubicBezTo>
                    <a:pt x="66" y="2476"/>
                    <a:pt x="1249" y="2463"/>
                    <a:pt x="1898" y="1560"/>
                  </a:cubicBezTo>
                  <a:cubicBezTo>
                    <a:pt x="2548" y="2463"/>
                    <a:pt x="3730" y="2476"/>
                    <a:pt x="3794" y="2476"/>
                  </a:cubicBezTo>
                  <a:cubicBezTo>
                    <a:pt x="3795" y="2476"/>
                    <a:pt x="3796" y="2476"/>
                    <a:pt x="3796" y="2476"/>
                  </a:cubicBezTo>
                  <a:lnTo>
                    <a:pt x="3796" y="1898"/>
                  </a:lnTo>
                  <a:cubicBezTo>
                    <a:pt x="3796" y="849"/>
                    <a:pt x="2944" y="0"/>
                    <a:pt x="1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38;p59">
              <a:extLst>
                <a:ext uri="{FF2B5EF4-FFF2-40B4-BE49-F238E27FC236}">
                  <a16:creationId xmlns:a16="http://schemas.microsoft.com/office/drawing/2014/main" id="{8ED614B4-0385-7265-96C9-78936764EE66}"/>
                </a:ext>
              </a:extLst>
            </p:cNvPr>
            <p:cNvSpPr/>
            <p:nvPr/>
          </p:nvSpPr>
          <p:spPr>
            <a:xfrm>
              <a:off x="5606276" y="3627544"/>
              <a:ext cx="30071" cy="36322"/>
            </a:xfrm>
            <a:custGeom>
              <a:avLst/>
              <a:gdLst/>
              <a:ahLst/>
              <a:cxnLst/>
              <a:rect l="l" t="t" r="r" b="b"/>
              <a:pathLst>
                <a:path w="847" h="1023" extrusionOk="0">
                  <a:moveTo>
                    <a:pt x="0" y="0"/>
                  </a:moveTo>
                  <a:lnTo>
                    <a:pt x="0" y="1022"/>
                  </a:lnTo>
                  <a:lnTo>
                    <a:pt x="336" y="1022"/>
                  </a:lnTo>
                  <a:cubicBezTo>
                    <a:pt x="618" y="1022"/>
                    <a:pt x="846" y="793"/>
                    <a:pt x="846" y="511"/>
                  </a:cubicBezTo>
                  <a:cubicBezTo>
                    <a:pt x="846" y="228"/>
                    <a:pt x="618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39;p59">
              <a:extLst>
                <a:ext uri="{FF2B5EF4-FFF2-40B4-BE49-F238E27FC236}">
                  <a16:creationId xmlns:a16="http://schemas.microsoft.com/office/drawing/2014/main" id="{CD7C0817-0EB4-7D71-7D9C-F5E56A2D2F69}"/>
                </a:ext>
              </a:extLst>
            </p:cNvPr>
            <p:cNvSpPr/>
            <p:nvPr/>
          </p:nvSpPr>
          <p:spPr>
            <a:xfrm>
              <a:off x="5610465" y="3628041"/>
              <a:ext cx="25881" cy="35825"/>
            </a:xfrm>
            <a:custGeom>
              <a:avLst/>
              <a:gdLst/>
              <a:ahLst/>
              <a:cxnLst/>
              <a:rect l="l" t="t" r="r" b="b"/>
              <a:pathLst>
                <a:path w="729" h="1009" extrusionOk="0">
                  <a:moveTo>
                    <a:pt x="347" y="1"/>
                  </a:moveTo>
                  <a:cubicBezTo>
                    <a:pt x="383" y="70"/>
                    <a:pt x="402" y="149"/>
                    <a:pt x="402" y="233"/>
                  </a:cubicBezTo>
                  <a:cubicBezTo>
                    <a:pt x="402" y="477"/>
                    <a:pt x="229" y="682"/>
                    <a:pt x="0" y="732"/>
                  </a:cubicBezTo>
                  <a:lnTo>
                    <a:pt x="0" y="1008"/>
                  </a:lnTo>
                  <a:lnTo>
                    <a:pt x="218" y="1008"/>
                  </a:lnTo>
                  <a:cubicBezTo>
                    <a:pt x="500" y="1008"/>
                    <a:pt x="728" y="779"/>
                    <a:pt x="728" y="497"/>
                  </a:cubicBezTo>
                  <a:cubicBezTo>
                    <a:pt x="728" y="355"/>
                    <a:pt x="671" y="227"/>
                    <a:pt x="579" y="133"/>
                  </a:cubicBezTo>
                  <a:cubicBezTo>
                    <a:pt x="515" y="70"/>
                    <a:pt x="436" y="24"/>
                    <a:pt x="347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40;p59">
              <a:extLst>
                <a:ext uri="{FF2B5EF4-FFF2-40B4-BE49-F238E27FC236}">
                  <a16:creationId xmlns:a16="http://schemas.microsoft.com/office/drawing/2014/main" id="{845255C6-8ED6-A192-5EC0-082799AF381A}"/>
                </a:ext>
              </a:extLst>
            </p:cNvPr>
            <p:cNvSpPr/>
            <p:nvPr/>
          </p:nvSpPr>
          <p:spPr>
            <a:xfrm>
              <a:off x="5510203" y="3646503"/>
              <a:ext cx="9657" cy="17717"/>
            </a:xfrm>
            <a:custGeom>
              <a:avLst/>
              <a:gdLst/>
              <a:ahLst/>
              <a:cxnLst/>
              <a:rect l="l" t="t" r="r" b="b"/>
              <a:pathLst>
                <a:path w="272" h="499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lnTo>
                    <a:pt x="1" y="363"/>
                  </a:lnTo>
                  <a:cubicBezTo>
                    <a:pt x="1" y="438"/>
                    <a:pt x="63" y="498"/>
                    <a:pt x="136" y="498"/>
                  </a:cubicBezTo>
                  <a:cubicBezTo>
                    <a:pt x="212" y="498"/>
                    <a:pt x="271" y="438"/>
                    <a:pt x="271" y="363"/>
                  </a:cubicBezTo>
                  <a:lnTo>
                    <a:pt x="271" y="136"/>
                  </a:lnTo>
                  <a:cubicBezTo>
                    <a:pt x="271" y="61"/>
                    <a:pt x="210" y="0"/>
                    <a:pt x="1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41;p59">
              <a:extLst>
                <a:ext uri="{FF2B5EF4-FFF2-40B4-BE49-F238E27FC236}">
                  <a16:creationId xmlns:a16="http://schemas.microsoft.com/office/drawing/2014/main" id="{119CC28C-1675-13CB-B7DF-FB9D4CE63376}"/>
                </a:ext>
              </a:extLst>
            </p:cNvPr>
            <p:cNvSpPr/>
            <p:nvPr/>
          </p:nvSpPr>
          <p:spPr>
            <a:xfrm>
              <a:off x="5568961" y="3646503"/>
              <a:ext cx="9657" cy="17717"/>
            </a:xfrm>
            <a:custGeom>
              <a:avLst/>
              <a:gdLst/>
              <a:ahLst/>
              <a:cxnLst/>
              <a:rect l="l" t="t" r="r" b="b"/>
              <a:pathLst>
                <a:path w="272" h="499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lnTo>
                    <a:pt x="1" y="363"/>
                  </a:lnTo>
                  <a:cubicBezTo>
                    <a:pt x="1" y="438"/>
                    <a:pt x="63" y="498"/>
                    <a:pt x="136" y="498"/>
                  </a:cubicBezTo>
                  <a:cubicBezTo>
                    <a:pt x="209" y="498"/>
                    <a:pt x="271" y="438"/>
                    <a:pt x="271" y="363"/>
                  </a:cubicBezTo>
                  <a:lnTo>
                    <a:pt x="271" y="136"/>
                  </a:lnTo>
                  <a:cubicBezTo>
                    <a:pt x="271" y="61"/>
                    <a:pt x="209" y="0"/>
                    <a:pt x="1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42;p59">
              <a:extLst>
                <a:ext uri="{FF2B5EF4-FFF2-40B4-BE49-F238E27FC236}">
                  <a16:creationId xmlns:a16="http://schemas.microsoft.com/office/drawing/2014/main" id="{9E6A3724-702C-C273-A4F2-D8C0928B039B}"/>
                </a:ext>
              </a:extLst>
            </p:cNvPr>
            <p:cNvSpPr/>
            <p:nvPr/>
          </p:nvSpPr>
          <p:spPr>
            <a:xfrm>
              <a:off x="5527280" y="3676468"/>
              <a:ext cx="31668" cy="14735"/>
            </a:xfrm>
            <a:custGeom>
              <a:avLst/>
              <a:gdLst/>
              <a:ahLst/>
              <a:cxnLst/>
              <a:rect l="l" t="t" r="r" b="b"/>
              <a:pathLst>
                <a:path w="892" h="415" extrusionOk="0">
                  <a:moveTo>
                    <a:pt x="740" y="1"/>
                  </a:moveTo>
                  <a:cubicBezTo>
                    <a:pt x="700" y="1"/>
                    <a:pt x="661" y="18"/>
                    <a:pt x="634" y="51"/>
                  </a:cubicBezTo>
                  <a:cubicBezTo>
                    <a:pt x="586" y="109"/>
                    <a:pt x="519" y="142"/>
                    <a:pt x="445" y="142"/>
                  </a:cubicBezTo>
                  <a:cubicBezTo>
                    <a:pt x="370" y="142"/>
                    <a:pt x="304" y="109"/>
                    <a:pt x="258" y="54"/>
                  </a:cubicBezTo>
                  <a:cubicBezTo>
                    <a:pt x="230" y="21"/>
                    <a:pt x="191" y="4"/>
                    <a:pt x="152" y="4"/>
                  </a:cubicBezTo>
                  <a:cubicBezTo>
                    <a:pt x="122" y="4"/>
                    <a:pt x="92" y="14"/>
                    <a:pt x="67" y="34"/>
                  </a:cubicBezTo>
                  <a:cubicBezTo>
                    <a:pt x="9" y="83"/>
                    <a:pt x="1" y="167"/>
                    <a:pt x="47" y="224"/>
                  </a:cubicBezTo>
                  <a:cubicBezTo>
                    <a:pt x="144" y="345"/>
                    <a:pt x="288" y="414"/>
                    <a:pt x="442" y="414"/>
                  </a:cubicBezTo>
                  <a:cubicBezTo>
                    <a:pt x="599" y="414"/>
                    <a:pt x="746" y="344"/>
                    <a:pt x="844" y="220"/>
                  </a:cubicBezTo>
                  <a:cubicBezTo>
                    <a:pt x="891" y="162"/>
                    <a:pt x="880" y="77"/>
                    <a:pt x="822" y="30"/>
                  </a:cubicBezTo>
                  <a:cubicBezTo>
                    <a:pt x="798" y="10"/>
                    <a:pt x="769" y="1"/>
                    <a:pt x="7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43;p59">
              <a:extLst>
                <a:ext uri="{FF2B5EF4-FFF2-40B4-BE49-F238E27FC236}">
                  <a16:creationId xmlns:a16="http://schemas.microsoft.com/office/drawing/2014/main" id="{FC1B7456-3975-B95F-872E-92B012E6E5D0}"/>
                </a:ext>
              </a:extLst>
            </p:cNvPr>
            <p:cNvSpPr/>
            <p:nvPr/>
          </p:nvSpPr>
          <p:spPr>
            <a:xfrm>
              <a:off x="5379691" y="3695427"/>
              <a:ext cx="115135" cy="121001"/>
            </a:xfrm>
            <a:custGeom>
              <a:avLst/>
              <a:gdLst/>
              <a:ahLst/>
              <a:cxnLst/>
              <a:rect l="l" t="t" r="r" b="b"/>
              <a:pathLst>
                <a:path w="3243" h="3408" extrusionOk="0">
                  <a:moveTo>
                    <a:pt x="1478" y="0"/>
                  </a:moveTo>
                  <a:cubicBezTo>
                    <a:pt x="1474" y="0"/>
                    <a:pt x="1469" y="1"/>
                    <a:pt x="1465" y="2"/>
                  </a:cubicBezTo>
                  <a:cubicBezTo>
                    <a:pt x="1229" y="74"/>
                    <a:pt x="754" y="270"/>
                    <a:pt x="523" y="725"/>
                  </a:cubicBezTo>
                  <a:cubicBezTo>
                    <a:pt x="492" y="787"/>
                    <a:pt x="428" y="824"/>
                    <a:pt x="358" y="824"/>
                  </a:cubicBezTo>
                  <a:lnTo>
                    <a:pt x="265" y="824"/>
                  </a:lnTo>
                  <a:cubicBezTo>
                    <a:pt x="120" y="824"/>
                    <a:pt x="0" y="942"/>
                    <a:pt x="0" y="1089"/>
                  </a:cubicBezTo>
                  <a:lnTo>
                    <a:pt x="0" y="3142"/>
                  </a:lnTo>
                  <a:cubicBezTo>
                    <a:pt x="0" y="3288"/>
                    <a:pt x="120" y="3407"/>
                    <a:pt x="265" y="3407"/>
                  </a:cubicBezTo>
                  <a:lnTo>
                    <a:pt x="2978" y="3407"/>
                  </a:lnTo>
                  <a:cubicBezTo>
                    <a:pt x="3123" y="3407"/>
                    <a:pt x="3242" y="3288"/>
                    <a:pt x="3242" y="3142"/>
                  </a:cubicBezTo>
                  <a:lnTo>
                    <a:pt x="3242" y="1089"/>
                  </a:lnTo>
                  <a:cubicBezTo>
                    <a:pt x="3242" y="942"/>
                    <a:pt x="3123" y="824"/>
                    <a:pt x="2978" y="824"/>
                  </a:cubicBezTo>
                  <a:lnTo>
                    <a:pt x="1559" y="824"/>
                  </a:lnTo>
                  <a:cubicBezTo>
                    <a:pt x="1458" y="824"/>
                    <a:pt x="1374" y="743"/>
                    <a:pt x="1374" y="643"/>
                  </a:cubicBezTo>
                  <a:cubicBezTo>
                    <a:pt x="1373" y="479"/>
                    <a:pt x="1395" y="240"/>
                    <a:pt x="1514" y="69"/>
                  </a:cubicBezTo>
                  <a:cubicBezTo>
                    <a:pt x="1534" y="38"/>
                    <a:pt x="1511" y="0"/>
                    <a:pt x="1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44;p59">
              <a:extLst>
                <a:ext uri="{FF2B5EF4-FFF2-40B4-BE49-F238E27FC236}">
                  <a16:creationId xmlns:a16="http://schemas.microsoft.com/office/drawing/2014/main" id="{882899F3-3813-2D3D-E517-D48E83C6C99A}"/>
                </a:ext>
              </a:extLst>
            </p:cNvPr>
            <p:cNvSpPr/>
            <p:nvPr/>
          </p:nvSpPr>
          <p:spPr>
            <a:xfrm>
              <a:off x="5415230" y="3695391"/>
              <a:ext cx="19810" cy="29327"/>
            </a:xfrm>
            <a:custGeom>
              <a:avLst/>
              <a:gdLst/>
              <a:ahLst/>
              <a:cxnLst/>
              <a:rect l="l" t="t" r="r" b="b"/>
              <a:pathLst>
                <a:path w="558" h="826" extrusionOk="0">
                  <a:moveTo>
                    <a:pt x="477" y="0"/>
                  </a:moveTo>
                  <a:cubicBezTo>
                    <a:pt x="473" y="0"/>
                    <a:pt x="468" y="1"/>
                    <a:pt x="464" y="2"/>
                  </a:cubicBezTo>
                  <a:cubicBezTo>
                    <a:pt x="368" y="32"/>
                    <a:pt x="231" y="83"/>
                    <a:pt x="90" y="162"/>
                  </a:cubicBezTo>
                  <a:cubicBezTo>
                    <a:pt x="18" y="320"/>
                    <a:pt x="1" y="508"/>
                    <a:pt x="4" y="644"/>
                  </a:cubicBezTo>
                  <a:cubicBezTo>
                    <a:pt x="4" y="744"/>
                    <a:pt x="86" y="825"/>
                    <a:pt x="186" y="825"/>
                  </a:cubicBezTo>
                  <a:lnTo>
                    <a:pt x="558" y="825"/>
                  </a:lnTo>
                  <a:cubicBezTo>
                    <a:pt x="457" y="825"/>
                    <a:pt x="376" y="744"/>
                    <a:pt x="373" y="642"/>
                  </a:cubicBezTo>
                  <a:cubicBezTo>
                    <a:pt x="373" y="481"/>
                    <a:pt x="395" y="239"/>
                    <a:pt x="512" y="70"/>
                  </a:cubicBezTo>
                  <a:cubicBezTo>
                    <a:pt x="533" y="39"/>
                    <a:pt x="510" y="0"/>
                    <a:pt x="477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45;p59">
              <a:extLst>
                <a:ext uri="{FF2B5EF4-FFF2-40B4-BE49-F238E27FC236}">
                  <a16:creationId xmlns:a16="http://schemas.microsoft.com/office/drawing/2014/main" id="{68767A20-83CB-3933-44BC-B9BA684C1090}"/>
                </a:ext>
              </a:extLst>
            </p:cNvPr>
            <p:cNvSpPr/>
            <p:nvPr/>
          </p:nvSpPr>
          <p:spPr>
            <a:xfrm>
              <a:off x="5472249" y="3724682"/>
              <a:ext cx="22580" cy="91745"/>
            </a:xfrm>
            <a:custGeom>
              <a:avLst/>
              <a:gdLst/>
              <a:ahLst/>
              <a:cxnLst/>
              <a:rect l="l" t="t" r="r" b="b"/>
              <a:pathLst>
                <a:path w="636" h="2584" extrusionOk="0">
                  <a:moveTo>
                    <a:pt x="1" y="0"/>
                  </a:moveTo>
                  <a:cubicBezTo>
                    <a:pt x="146" y="0"/>
                    <a:pt x="264" y="118"/>
                    <a:pt x="264" y="265"/>
                  </a:cubicBezTo>
                  <a:lnTo>
                    <a:pt x="264" y="2318"/>
                  </a:lnTo>
                  <a:cubicBezTo>
                    <a:pt x="264" y="2464"/>
                    <a:pt x="146" y="2583"/>
                    <a:pt x="1" y="2583"/>
                  </a:cubicBezTo>
                  <a:lnTo>
                    <a:pt x="371" y="2583"/>
                  </a:lnTo>
                  <a:cubicBezTo>
                    <a:pt x="516" y="2583"/>
                    <a:pt x="635" y="2464"/>
                    <a:pt x="635" y="2318"/>
                  </a:cubicBezTo>
                  <a:lnTo>
                    <a:pt x="635" y="265"/>
                  </a:lnTo>
                  <a:cubicBezTo>
                    <a:pt x="635" y="118"/>
                    <a:pt x="516" y="0"/>
                    <a:pt x="37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46;p59">
              <a:extLst>
                <a:ext uri="{FF2B5EF4-FFF2-40B4-BE49-F238E27FC236}">
                  <a16:creationId xmlns:a16="http://schemas.microsoft.com/office/drawing/2014/main" id="{285DC916-EA7B-A139-49ED-C8500F439960}"/>
                </a:ext>
              </a:extLst>
            </p:cNvPr>
            <p:cNvSpPr/>
            <p:nvPr/>
          </p:nvSpPr>
          <p:spPr>
            <a:xfrm>
              <a:off x="5414627" y="3740694"/>
              <a:ext cx="45550" cy="59826"/>
            </a:xfrm>
            <a:custGeom>
              <a:avLst/>
              <a:gdLst/>
              <a:ahLst/>
              <a:cxnLst/>
              <a:rect l="l" t="t" r="r" b="b"/>
              <a:pathLst>
                <a:path w="1283" h="1685" extrusionOk="0">
                  <a:moveTo>
                    <a:pt x="1068" y="1"/>
                  </a:moveTo>
                  <a:cubicBezTo>
                    <a:pt x="731" y="1"/>
                    <a:pt x="439" y="199"/>
                    <a:pt x="304" y="487"/>
                  </a:cubicBezTo>
                  <a:lnTo>
                    <a:pt x="139" y="487"/>
                  </a:lnTo>
                  <a:cubicBezTo>
                    <a:pt x="61" y="487"/>
                    <a:pt x="0" y="551"/>
                    <a:pt x="0" y="627"/>
                  </a:cubicBezTo>
                  <a:cubicBezTo>
                    <a:pt x="0" y="703"/>
                    <a:pt x="64" y="765"/>
                    <a:pt x="139" y="765"/>
                  </a:cubicBezTo>
                  <a:lnTo>
                    <a:pt x="229" y="765"/>
                  </a:lnTo>
                  <a:cubicBezTo>
                    <a:pt x="226" y="789"/>
                    <a:pt x="225" y="817"/>
                    <a:pt x="225" y="843"/>
                  </a:cubicBezTo>
                  <a:cubicBezTo>
                    <a:pt x="225" y="869"/>
                    <a:pt x="226" y="895"/>
                    <a:pt x="229" y="919"/>
                  </a:cubicBezTo>
                  <a:lnTo>
                    <a:pt x="139" y="919"/>
                  </a:lnTo>
                  <a:cubicBezTo>
                    <a:pt x="61" y="919"/>
                    <a:pt x="0" y="982"/>
                    <a:pt x="0" y="1059"/>
                  </a:cubicBezTo>
                  <a:cubicBezTo>
                    <a:pt x="0" y="1133"/>
                    <a:pt x="64" y="1197"/>
                    <a:pt x="139" y="1197"/>
                  </a:cubicBezTo>
                  <a:lnTo>
                    <a:pt x="304" y="1197"/>
                  </a:lnTo>
                  <a:cubicBezTo>
                    <a:pt x="439" y="1485"/>
                    <a:pt x="731" y="1685"/>
                    <a:pt x="1068" y="1685"/>
                  </a:cubicBezTo>
                  <a:cubicBezTo>
                    <a:pt x="1097" y="1685"/>
                    <a:pt x="1127" y="1682"/>
                    <a:pt x="1153" y="1680"/>
                  </a:cubicBezTo>
                  <a:cubicBezTo>
                    <a:pt x="1229" y="1672"/>
                    <a:pt x="1283" y="1603"/>
                    <a:pt x="1275" y="1526"/>
                  </a:cubicBezTo>
                  <a:cubicBezTo>
                    <a:pt x="1269" y="1454"/>
                    <a:pt x="1208" y="1400"/>
                    <a:pt x="1136" y="1400"/>
                  </a:cubicBezTo>
                  <a:cubicBezTo>
                    <a:pt x="1132" y="1400"/>
                    <a:pt x="1127" y="1401"/>
                    <a:pt x="1123" y="1401"/>
                  </a:cubicBezTo>
                  <a:cubicBezTo>
                    <a:pt x="1106" y="1404"/>
                    <a:pt x="1085" y="1405"/>
                    <a:pt x="1067" y="1405"/>
                  </a:cubicBezTo>
                  <a:cubicBezTo>
                    <a:pt x="891" y="1405"/>
                    <a:pt x="733" y="1325"/>
                    <a:pt x="628" y="1197"/>
                  </a:cubicBezTo>
                  <a:lnTo>
                    <a:pt x="963" y="1197"/>
                  </a:lnTo>
                  <a:cubicBezTo>
                    <a:pt x="1041" y="1197"/>
                    <a:pt x="1101" y="1133"/>
                    <a:pt x="1101" y="1059"/>
                  </a:cubicBezTo>
                  <a:cubicBezTo>
                    <a:pt x="1101" y="982"/>
                    <a:pt x="1038" y="919"/>
                    <a:pt x="963" y="919"/>
                  </a:cubicBezTo>
                  <a:lnTo>
                    <a:pt x="508" y="919"/>
                  </a:lnTo>
                  <a:cubicBezTo>
                    <a:pt x="504" y="895"/>
                    <a:pt x="503" y="867"/>
                    <a:pt x="503" y="843"/>
                  </a:cubicBezTo>
                  <a:cubicBezTo>
                    <a:pt x="503" y="815"/>
                    <a:pt x="504" y="789"/>
                    <a:pt x="508" y="765"/>
                  </a:cubicBezTo>
                  <a:lnTo>
                    <a:pt x="965" y="765"/>
                  </a:lnTo>
                  <a:cubicBezTo>
                    <a:pt x="1042" y="765"/>
                    <a:pt x="1103" y="702"/>
                    <a:pt x="1103" y="627"/>
                  </a:cubicBezTo>
                  <a:cubicBezTo>
                    <a:pt x="1103" y="549"/>
                    <a:pt x="1041" y="487"/>
                    <a:pt x="965" y="487"/>
                  </a:cubicBezTo>
                  <a:lnTo>
                    <a:pt x="629" y="487"/>
                  </a:lnTo>
                  <a:cubicBezTo>
                    <a:pt x="734" y="361"/>
                    <a:pt x="893" y="277"/>
                    <a:pt x="1068" y="277"/>
                  </a:cubicBezTo>
                  <a:cubicBezTo>
                    <a:pt x="1146" y="277"/>
                    <a:pt x="1208" y="214"/>
                    <a:pt x="1208" y="139"/>
                  </a:cubicBezTo>
                  <a:cubicBezTo>
                    <a:pt x="1208" y="61"/>
                    <a:pt x="1144" y="1"/>
                    <a:pt x="106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47;p59">
              <a:extLst>
                <a:ext uri="{FF2B5EF4-FFF2-40B4-BE49-F238E27FC236}">
                  <a16:creationId xmlns:a16="http://schemas.microsoft.com/office/drawing/2014/main" id="{BB59D78D-4AC3-329A-4EF3-0B012BC60E47}"/>
                </a:ext>
              </a:extLst>
            </p:cNvPr>
            <p:cNvSpPr/>
            <p:nvPr/>
          </p:nvSpPr>
          <p:spPr>
            <a:xfrm>
              <a:off x="5536511" y="3628680"/>
              <a:ext cx="73987" cy="98952"/>
            </a:xfrm>
            <a:custGeom>
              <a:avLst/>
              <a:gdLst/>
              <a:ahLst/>
              <a:cxnLst/>
              <a:rect l="l" t="t" r="r" b="b"/>
              <a:pathLst>
                <a:path w="2084" h="2787" extrusionOk="0">
                  <a:moveTo>
                    <a:pt x="1715" y="0"/>
                  </a:moveTo>
                  <a:lnTo>
                    <a:pt x="1715" y="889"/>
                  </a:lnTo>
                  <a:cubicBezTo>
                    <a:pt x="1715" y="1875"/>
                    <a:pt x="964" y="2685"/>
                    <a:pt x="1" y="2777"/>
                  </a:cubicBezTo>
                  <a:cubicBezTo>
                    <a:pt x="63" y="2783"/>
                    <a:pt x="123" y="2786"/>
                    <a:pt x="185" y="2786"/>
                  </a:cubicBezTo>
                  <a:cubicBezTo>
                    <a:pt x="1233" y="2786"/>
                    <a:pt x="2083" y="1937"/>
                    <a:pt x="2083" y="889"/>
                  </a:cubicBezTo>
                  <a:lnTo>
                    <a:pt x="2083" y="17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48;p59">
              <a:extLst>
                <a:ext uri="{FF2B5EF4-FFF2-40B4-BE49-F238E27FC236}">
                  <a16:creationId xmlns:a16="http://schemas.microsoft.com/office/drawing/2014/main" id="{9EBA1ABE-A084-5ED7-AF4F-067AC12587FA}"/>
                </a:ext>
              </a:extLst>
            </p:cNvPr>
            <p:cNvSpPr/>
            <p:nvPr/>
          </p:nvSpPr>
          <p:spPr>
            <a:xfrm>
              <a:off x="5539529" y="3548406"/>
              <a:ext cx="70969" cy="87910"/>
            </a:xfrm>
            <a:custGeom>
              <a:avLst/>
              <a:gdLst/>
              <a:ahLst/>
              <a:cxnLst/>
              <a:rect l="l" t="t" r="r" b="b"/>
              <a:pathLst>
                <a:path w="1999" h="2476" extrusionOk="0">
                  <a:moveTo>
                    <a:pt x="97" y="0"/>
                  </a:moveTo>
                  <a:cubicBezTo>
                    <a:pt x="66" y="0"/>
                    <a:pt x="33" y="0"/>
                    <a:pt x="1" y="2"/>
                  </a:cubicBezTo>
                  <a:cubicBezTo>
                    <a:pt x="53" y="15"/>
                    <a:pt x="103" y="31"/>
                    <a:pt x="153" y="46"/>
                  </a:cubicBezTo>
                  <a:cubicBezTo>
                    <a:pt x="997" y="241"/>
                    <a:pt x="1627" y="995"/>
                    <a:pt x="1627" y="1898"/>
                  </a:cubicBezTo>
                  <a:lnTo>
                    <a:pt x="1627" y="2440"/>
                  </a:lnTo>
                  <a:cubicBezTo>
                    <a:pt x="1833" y="2474"/>
                    <a:pt x="1977" y="2476"/>
                    <a:pt x="1996" y="2476"/>
                  </a:cubicBezTo>
                  <a:cubicBezTo>
                    <a:pt x="1998" y="2476"/>
                    <a:pt x="1998" y="2476"/>
                    <a:pt x="1998" y="2476"/>
                  </a:cubicBezTo>
                  <a:lnTo>
                    <a:pt x="1998" y="1898"/>
                  </a:lnTo>
                  <a:cubicBezTo>
                    <a:pt x="1998" y="849"/>
                    <a:pt x="1146" y="0"/>
                    <a:pt x="97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49;p59">
              <a:extLst>
                <a:ext uri="{FF2B5EF4-FFF2-40B4-BE49-F238E27FC236}">
                  <a16:creationId xmlns:a16="http://schemas.microsoft.com/office/drawing/2014/main" id="{05C05997-9159-61F7-A07F-5AD2A4370E9A}"/>
                </a:ext>
              </a:extLst>
            </p:cNvPr>
            <p:cNvSpPr/>
            <p:nvPr/>
          </p:nvSpPr>
          <p:spPr>
            <a:xfrm>
              <a:off x="5566050" y="3489398"/>
              <a:ext cx="140377" cy="122776"/>
            </a:xfrm>
            <a:custGeom>
              <a:avLst/>
              <a:gdLst/>
              <a:ahLst/>
              <a:cxnLst/>
              <a:rect l="l" t="t" r="r" b="b"/>
              <a:pathLst>
                <a:path w="3954" h="3458" extrusionOk="0">
                  <a:moveTo>
                    <a:pt x="254" y="0"/>
                  </a:moveTo>
                  <a:cubicBezTo>
                    <a:pt x="114" y="0"/>
                    <a:pt x="1" y="114"/>
                    <a:pt x="1" y="254"/>
                  </a:cubicBezTo>
                  <a:lnTo>
                    <a:pt x="1" y="2414"/>
                  </a:lnTo>
                  <a:cubicBezTo>
                    <a:pt x="1" y="2555"/>
                    <a:pt x="113" y="2668"/>
                    <a:pt x="254" y="2668"/>
                  </a:cubicBezTo>
                  <a:lnTo>
                    <a:pt x="1808" y="2668"/>
                  </a:lnTo>
                  <a:cubicBezTo>
                    <a:pt x="1920" y="2668"/>
                    <a:pt x="2008" y="2758"/>
                    <a:pt x="2008" y="2870"/>
                  </a:cubicBezTo>
                  <a:cubicBezTo>
                    <a:pt x="2007" y="3024"/>
                    <a:pt x="1982" y="3238"/>
                    <a:pt x="1874" y="3392"/>
                  </a:cubicBezTo>
                  <a:cubicBezTo>
                    <a:pt x="1855" y="3421"/>
                    <a:pt x="1878" y="3457"/>
                    <a:pt x="1909" y="3457"/>
                  </a:cubicBezTo>
                  <a:cubicBezTo>
                    <a:pt x="1913" y="3457"/>
                    <a:pt x="1918" y="3457"/>
                    <a:pt x="1922" y="3455"/>
                  </a:cubicBezTo>
                  <a:cubicBezTo>
                    <a:pt x="2146" y="3388"/>
                    <a:pt x="2594" y="3202"/>
                    <a:pt x="2820" y="2773"/>
                  </a:cubicBezTo>
                  <a:cubicBezTo>
                    <a:pt x="2853" y="2709"/>
                    <a:pt x="2922" y="2668"/>
                    <a:pt x="2995" y="2668"/>
                  </a:cubicBezTo>
                  <a:lnTo>
                    <a:pt x="3701" y="2668"/>
                  </a:lnTo>
                  <a:cubicBezTo>
                    <a:pt x="3842" y="2668"/>
                    <a:pt x="3954" y="2555"/>
                    <a:pt x="3954" y="2414"/>
                  </a:cubicBezTo>
                  <a:lnTo>
                    <a:pt x="3954" y="254"/>
                  </a:lnTo>
                  <a:cubicBezTo>
                    <a:pt x="3952" y="114"/>
                    <a:pt x="3839" y="0"/>
                    <a:pt x="3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50;p59">
              <a:extLst>
                <a:ext uri="{FF2B5EF4-FFF2-40B4-BE49-F238E27FC236}">
                  <a16:creationId xmlns:a16="http://schemas.microsoft.com/office/drawing/2014/main" id="{776CE3F1-65E6-B006-B786-7EF90B473F0E}"/>
                </a:ext>
              </a:extLst>
            </p:cNvPr>
            <p:cNvSpPr/>
            <p:nvPr/>
          </p:nvSpPr>
          <p:spPr>
            <a:xfrm>
              <a:off x="5631838" y="3584122"/>
              <a:ext cx="40508" cy="28013"/>
            </a:xfrm>
            <a:custGeom>
              <a:avLst/>
              <a:gdLst/>
              <a:ahLst/>
              <a:cxnLst/>
              <a:rect l="l" t="t" r="r" b="b"/>
              <a:pathLst>
                <a:path w="1141" h="789" extrusionOk="0">
                  <a:moveTo>
                    <a:pt x="762" y="0"/>
                  </a:moveTo>
                  <a:cubicBezTo>
                    <a:pt x="689" y="0"/>
                    <a:pt x="621" y="41"/>
                    <a:pt x="587" y="108"/>
                  </a:cubicBezTo>
                  <a:cubicBezTo>
                    <a:pt x="460" y="346"/>
                    <a:pt x="265" y="508"/>
                    <a:pt x="77" y="618"/>
                  </a:cubicBezTo>
                  <a:cubicBezTo>
                    <a:pt x="62" y="654"/>
                    <a:pt x="43" y="690"/>
                    <a:pt x="20" y="724"/>
                  </a:cubicBezTo>
                  <a:cubicBezTo>
                    <a:pt x="1" y="754"/>
                    <a:pt x="23" y="789"/>
                    <a:pt x="55" y="789"/>
                  </a:cubicBezTo>
                  <a:cubicBezTo>
                    <a:pt x="59" y="789"/>
                    <a:pt x="63" y="789"/>
                    <a:pt x="67" y="787"/>
                  </a:cubicBezTo>
                  <a:cubicBezTo>
                    <a:pt x="292" y="720"/>
                    <a:pt x="739" y="534"/>
                    <a:pt x="964" y="105"/>
                  </a:cubicBezTo>
                  <a:cubicBezTo>
                    <a:pt x="998" y="41"/>
                    <a:pt x="1066" y="0"/>
                    <a:pt x="114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51;p59">
              <a:extLst>
                <a:ext uri="{FF2B5EF4-FFF2-40B4-BE49-F238E27FC236}">
                  <a16:creationId xmlns:a16="http://schemas.microsoft.com/office/drawing/2014/main" id="{CF7A9010-7426-1B12-F37D-26BF1EF2AAF4}"/>
                </a:ext>
              </a:extLst>
            </p:cNvPr>
            <p:cNvSpPr/>
            <p:nvPr/>
          </p:nvSpPr>
          <p:spPr>
            <a:xfrm>
              <a:off x="5683922" y="3489398"/>
              <a:ext cx="22473" cy="94763"/>
            </a:xfrm>
            <a:custGeom>
              <a:avLst/>
              <a:gdLst/>
              <a:ahLst/>
              <a:cxnLst/>
              <a:rect l="l" t="t" r="r" b="b"/>
              <a:pathLst>
                <a:path w="633" h="2669" extrusionOk="0">
                  <a:moveTo>
                    <a:pt x="1" y="0"/>
                  </a:moveTo>
                  <a:cubicBezTo>
                    <a:pt x="142" y="0"/>
                    <a:pt x="255" y="114"/>
                    <a:pt x="255" y="254"/>
                  </a:cubicBezTo>
                  <a:lnTo>
                    <a:pt x="255" y="2414"/>
                  </a:lnTo>
                  <a:cubicBezTo>
                    <a:pt x="255" y="2555"/>
                    <a:pt x="142" y="2668"/>
                    <a:pt x="1" y="2668"/>
                  </a:cubicBezTo>
                  <a:lnTo>
                    <a:pt x="379" y="2668"/>
                  </a:lnTo>
                  <a:cubicBezTo>
                    <a:pt x="519" y="2668"/>
                    <a:pt x="632" y="2555"/>
                    <a:pt x="632" y="2414"/>
                  </a:cubicBezTo>
                  <a:lnTo>
                    <a:pt x="632" y="254"/>
                  </a:lnTo>
                  <a:cubicBezTo>
                    <a:pt x="632" y="114"/>
                    <a:pt x="519" y="0"/>
                    <a:pt x="37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352;p59">
              <a:extLst>
                <a:ext uri="{FF2B5EF4-FFF2-40B4-BE49-F238E27FC236}">
                  <a16:creationId xmlns:a16="http://schemas.microsoft.com/office/drawing/2014/main" id="{0FBA183C-9739-89EC-234F-8798633B1CF4}"/>
                </a:ext>
              </a:extLst>
            </p:cNvPr>
            <p:cNvSpPr/>
            <p:nvPr/>
          </p:nvSpPr>
          <p:spPr>
            <a:xfrm>
              <a:off x="5583944" y="3511055"/>
              <a:ext cx="104519" cy="9586"/>
            </a:xfrm>
            <a:custGeom>
              <a:avLst/>
              <a:gdLst/>
              <a:ahLst/>
              <a:cxnLst/>
              <a:rect l="l" t="t" r="r" b="b"/>
              <a:pathLst>
                <a:path w="2944" h="270" extrusionOk="0">
                  <a:moveTo>
                    <a:pt x="136" y="0"/>
                  </a:moveTo>
                  <a:cubicBezTo>
                    <a:pt x="61" y="0"/>
                    <a:pt x="0" y="61"/>
                    <a:pt x="0" y="134"/>
                  </a:cubicBezTo>
                  <a:cubicBezTo>
                    <a:pt x="0" y="209"/>
                    <a:pt x="61" y="270"/>
                    <a:pt x="136" y="270"/>
                  </a:cubicBezTo>
                  <a:lnTo>
                    <a:pt x="2808" y="270"/>
                  </a:lnTo>
                  <a:cubicBezTo>
                    <a:pt x="2884" y="270"/>
                    <a:pt x="2943" y="209"/>
                    <a:pt x="2943" y="134"/>
                  </a:cubicBezTo>
                  <a:cubicBezTo>
                    <a:pt x="2943" y="61"/>
                    <a:pt x="2881" y="0"/>
                    <a:pt x="280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53;p59">
              <a:extLst>
                <a:ext uri="{FF2B5EF4-FFF2-40B4-BE49-F238E27FC236}">
                  <a16:creationId xmlns:a16="http://schemas.microsoft.com/office/drawing/2014/main" id="{0E90A4F4-3D43-ED19-CDC2-3700177851EF}"/>
                </a:ext>
              </a:extLst>
            </p:cNvPr>
            <p:cNvSpPr/>
            <p:nvPr/>
          </p:nvSpPr>
          <p:spPr>
            <a:xfrm>
              <a:off x="5585222" y="3531896"/>
              <a:ext cx="67561" cy="9657"/>
            </a:xfrm>
            <a:custGeom>
              <a:avLst/>
              <a:gdLst/>
              <a:ahLst/>
              <a:cxnLst/>
              <a:rect l="l" t="t" r="r" b="b"/>
              <a:pathLst>
                <a:path w="1903" h="272" extrusionOk="0">
                  <a:moveTo>
                    <a:pt x="136" y="1"/>
                  </a:moveTo>
                  <a:cubicBezTo>
                    <a:pt x="61" y="1"/>
                    <a:pt x="0" y="62"/>
                    <a:pt x="0" y="136"/>
                  </a:cubicBezTo>
                  <a:cubicBezTo>
                    <a:pt x="0" y="209"/>
                    <a:pt x="61" y="271"/>
                    <a:pt x="136" y="271"/>
                  </a:cubicBezTo>
                  <a:lnTo>
                    <a:pt x="1769" y="271"/>
                  </a:lnTo>
                  <a:cubicBezTo>
                    <a:pt x="1844" y="271"/>
                    <a:pt x="1903" y="212"/>
                    <a:pt x="1903" y="136"/>
                  </a:cubicBezTo>
                  <a:cubicBezTo>
                    <a:pt x="1903" y="62"/>
                    <a:pt x="1842" y="1"/>
                    <a:pt x="176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354;p59">
              <a:extLst>
                <a:ext uri="{FF2B5EF4-FFF2-40B4-BE49-F238E27FC236}">
                  <a16:creationId xmlns:a16="http://schemas.microsoft.com/office/drawing/2014/main" id="{030D85BF-8607-232A-2EB9-CBDADAB0F351}"/>
                </a:ext>
              </a:extLst>
            </p:cNvPr>
            <p:cNvSpPr/>
            <p:nvPr/>
          </p:nvSpPr>
          <p:spPr>
            <a:xfrm>
              <a:off x="5586500" y="3552808"/>
              <a:ext cx="101963" cy="9622"/>
            </a:xfrm>
            <a:custGeom>
              <a:avLst/>
              <a:gdLst/>
              <a:ahLst/>
              <a:cxnLst/>
              <a:rect l="l" t="t" r="r" b="b"/>
              <a:pathLst>
                <a:path w="2872" h="271" extrusionOk="0">
                  <a:moveTo>
                    <a:pt x="136" y="0"/>
                  </a:moveTo>
                  <a:cubicBezTo>
                    <a:pt x="61" y="0"/>
                    <a:pt x="0" y="61"/>
                    <a:pt x="0" y="135"/>
                  </a:cubicBezTo>
                  <a:cubicBezTo>
                    <a:pt x="0" y="209"/>
                    <a:pt x="61" y="271"/>
                    <a:pt x="136" y="271"/>
                  </a:cubicBezTo>
                  <a:lnTo>
                    <a:pt x="2736" y="271"/>
                  </a:lnTo>
                  <a:cubicBezTo>
                    <a:pt x="2812" y="271"/>
                    <a:pt x="2871" y="209"/>
                    <a:pt x="2871" y="135"/>
                  </a:cubicBezTo>
                  <a:cubicBezTo>
                    <a:pt x="2871" y="61"/>
                    <a:pt x="2809" y="0"/>
                    <a:pt x="273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355;p59">
              <a:extLst>
                <a:ext uri="{FF2B5EF4-FFF2-40B4-BE49-F238E27FC236}">
                  <a16:creationId xmlns:a16="http://schemas.microsoft.com/office/drawing/2014/main" id="{FF086571-1C9B-458F-7060-3929FF6FB28D}"/>
                </a:ext>
              </a:extLst>
            </p:cNvPr>
            <p:cNvSpPr/>
            <p:nvPr/>
          </p:nvSpPr>
          <p:spPr>
            <a:xfrm>
              <a:off x="5665993" y="3531896"/>
              <a:ext cx="22473" cy="9657"/>
            </a:xfrm>
            <a:custGeom>
              <a:avLst/>
              <a:gdLst/>
              <a:ahLst/>
              <a:cxnLst/>
              <a:rect l="l" t="t" r="r" b="b"/>
              <a:pathLst>
                <a:path w="633" h="272" extrusionOk="0">
                  <a:moveTo>
                    <a:pt x="136" y="1"/>
                  </a:moveTo>
                  <a:cubicBezTo>
                    <a:pt x="61" y="1"/>
                    <a:pt x="0" y="62"/>
                    <a:pt x="0" y="136"/>
                  </a:cubicBezTo>
                  <a:cubicBezTo>
                    <a:pt x="0" y="209"/>
                    <a:pt x="61" y="271"/>
                    <a:pt x="136" y="271"/>
                  </a:cubicBezTo>
                  <a:lnTo>
                    <a:pt x="497" y="271"/>
                  </a:lnTo>
                  <a:cubicBezTo>
                    <a:pt x="573" y="271"/>
                    <a:pt x="632" y="212"/>
                    <a:pt x="632" y="136"/>
                  </a:cubicBezTo>
                  <a:cubicBezTo>
                    <a:pt x="632" y="62"/>
                    <a:pt x="570" y="1"/>
                    <a:pt x="497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5085;p59">
            <a:extLst>
              <a:ext uri="{FF2B5EF4-FFF2-40B4-BE49-F238E27FC236}">
                <a16:creationId xmlns:a16="http://schemas.microsoft.com/office/drawing/2014/main" id="{BFC759E1-3BFE-7110-2A4C-8016B8D386E6}"/>
              </a:ext>
            </a:extLst>
          </p:cNvPr>
          <p:cNvGrpSpPr/>
          <p:nvPr/>
        </p:nvGrpSpPr>
        <p:grpSpPr>
          <a:xfrm>
            <a:off x="2265052" y="3106701"/>
            <a:ext cx="247602" cy="327108"/>
            <a:chOff x="4771903" y="1514250"/>
            <a:chExt cx="247602" cy="327108"/>
          </a:xfrm>
        </p:grpSpPr>
        <p:sp>
          <p:nvSpPr>
            <p:cNvPr id="36" name="Google Shape;5086;p59">
              <a:extLst>
                <a:ext uri="{FF2B5EF4-FFF2-40B4-BE49-F238E27FC236}">
                  <a16:creationId xmlns:a16="http://schemas.microsoft.com/office/drawing/2014/main" id="{D8797CBB-43E4-9293-8141-9C07F9F32F5A}"/>
                </a:ext>
              </a:extLst>
            </p:cNvPr>
            <p:cNvSpPr/>
            <p:nvPr/>
          </p:nvSpPr>
          <p:spPr>
            <a:xfrm>
              <a:off x="4771903" y="1514321"/>
              <a:ext cx="247594" cy="327037"/>
            </a:xfrm>
            <a:custGeom>
              <a:avLst/>
              <a:gdLst/>
              <a:ahLst/>
              <a:cxnLst/>
              <a:rect l="l" t="t" r="r" b="b"/>
              <a:pathLst>
                <a:path w="6974" h="9211" extrusionOk="0">
                  <a:moveTo>
                    <a:pt x="360" y="0"/>
                  </a:moveTo>
                  <a:cubicBezTo>
                    <a:pt x="163" y="0"/>
                    <a:pt x="0" y="162"/>
                    <a:pt x="0" y="360"/>
                  </a:cubicBezTo>
                  <a:lnTo>
                    <a:pt x="0" y="8850"/>
                  </a:lnTo>
                  <a:cubicBezTo>
                    <a:pt x="0" y="9049"/>
                    <a:pt x="160" y="9210"/>
                    <a:pt x="360" y="9210"/>
                  </a:cubicBezTo>
                  <a:lnTo>
                    <a:pt x="6614" y="9210"/>
                  </a:lnTo>
                  <a:cubicBezTo>
                    <a:pt x="6813" y="9210"/>
                    <a:pt x="6974" y="9050"/>
                    <a:pt x="6974" y="8850"/>
                  </a:cubicBezTo>
                  <a:lnTo>
                    <a:pt x="6974" y="1422"/>
                  </a:lnTo>
                  <a:lnTo>
                    <a:pt x="5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087;p59">
              <a:extLst>
                <a:ext uri="{FF2B5EF4-FFF2-40B4-BE49-F238E27FC236}">
                  <a16:creationId xmlns:a16="http://schemas.microsoft.com/office/drawing/2014/main" id="{13EFB8A3-4A0E-1532-29A2-3C7B9BA663C3}"/>
                </a:ext>
              </a:extLst>
            </p:cNvPr>
            <p:cNvSpPr/>
            <p:nvPr/>
          </p:nvSpPr>
          <p:spPr>
            <a:xfrm>
              <a:off x="4993588" y="1551778"/>
              <a:ext cx="25917" cy="289579"/>
            </a:xfrm>
            <a:custGeom>
              <a:avLst/>
              <a:gdLst/>
              <a:ahLst/>
              <a:cxnLst/>
              <a:rect l="l" t="t" r="r" b="b"/>
              <a:pathLst>
                <a:path w="730" h="8156" extrusionOk="0">
                  <a:moveTo>
                    <a:pt x="360" y="0"/>
                  </a:moveTo>
                  <a:lnTo>
                    <a:pt x="360" y="7795"/>
                  </a:lnTo>
                  <a:cubicBezTo>
                    <a:pt x="360" y="7994"/>
                    <a:pt x="200" y="8155"/>
                    <a:pt x="0" y="8155"/>
                  </a:cubicBezTo>
                  <a:lnTo>
                    <a:pt x="370" y="8155"/>
                  </a:lnTo>
                  <a:cubicBezTo>
                    <a:pt x="569" y="8155"/>
                    <a:pt x="730" y="7995"/>
                    <a:pt x="730" y="7795"/>
                  </a:cubicBezTo>
                  <a:lnTo>
                    <a:pt x="730" y="367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088;p59">
              <a:extLst>
                <a:ext uri="{FF2B5EF4-FFF2-40B4-BE49-F238E27FC236}">
                  <a16:creationId xmlns:a16="http://schemas.microsoft.com/office/drawing/2014/main" id="{BFF7044B-BDE8-0A3A-BCCD-49CF27A9EC60}"/>
                </a:ext>
              </a:extLst>
            </p:cNvPr>
            <p:cNvSpPr/>
            <p:nvPr/>
          </p:nvSpPr>
          <p:spPr>
            <a:xfrm>
              <a:off x="4968558" y="1514321"/>
              <a:ext cx="50911" cy="50453"/>
            </a:xfrm>
            <a:custGeom>
              <a:avLst/>
              <a:gdLst/>
              <a:ahLst/>
              <a:cxnLst/>
              <a:rect l="l" t="t" r="r" b="b"/>
              <a:pathLst>
                <a:path w="1434" h="1421" extrusionOk="0">
                  <a:moveTo>
                    <a:pt x="0" y="0"/>
                  </a:moveTo>
                  <a:lnTo>
                    <a:pt x="0" y="1241"/>
                  </a:lnTo>
                  <a:cubicBezTo>
                    <a:pt x="0" y="1339"/>
                    <a:pt x="81" y="1421"/>
                    <a:pt x="180" y="1421"/>
                  </a:cubicBezTo>
                  <a:lnTo>
                    <a:pt x="1434" y="1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089;p59">
              <a:extLst>
                <a:ext uri="{FF2B5EF4-FFF2-40B4-BE49-F238E27FC236}">
                  <a16:creationId xmlns:a16="http://schemas.microsoft.com/office/drawing/2014/main" id="{784C4D9D-6AB6-ACC6-0F7B-A81EC4D8495A}"/>
                </a:ext>
              </a:extLst>
            </p:cNvPr>
            <p:cNvSpPr/>
            <p:nvPr/>
          </p:nvSpPr>
          <p:spPr>
            <a:xfrm>
              <a:off x="4968594" y="1545955"/>
              <a:ext cx="50911" cy="18889"/>
            </a:xfrm>
            <a:custGeom>
              <a:avLst/>
              <a:gdLst/>
              <a:ahLst/>
              <a:cxnLst/>
              <a:rect l="l" t="t" r="r" b="b"/>
              <a:pathLst>
                <a:path w="1434" h="532" extrusionOk="0">
                  <a:moveTo>
                    <a:pt x="1" y="0"/>
                  </a:moveTo>
                  <a:lnTo>
                    <a:pt x="1" y="350"/>
                  </a:lnTo>
                  <a:cubicBezTo>
                    <a:pt x="1" y="451"/>
                    <a:pt x="81" y="531"/>
                    <a:pt x="181" y="531"/>
                  </a:cubicBezTo>
                  <a:lnTo>
                    <a:pt x="1434" y="531"/>
                  </a:lnTo>
                  <a:lnTo>
                    <a:pt x="1015" y="114"/>
                  </a:lnTo>
                  <a:lnTo>
                    <a:pt x="168" y="114"/>
                  </a:lnTo>
                  <a:cubicBezTo>
                    <a:pt x="93" y="114"/>
                    <a:pt x="28" y="66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090;p59">
              <a:extLst>
                <a:ext uri="{FF2B5EF4-FFF2-40B4-BE49-F238E27FC236}">
                  <a16:creationId xmlns:a16="http://schemas.microsoft.com/office/drawing/2014/main" id="{5A51D3CB-5666-97F2-F1F6-EB8F70721ED0}"/>
                </a:ext>
              </a:extLst>
            </p:cNvPr>
            <p:cNvSpPr/>
            <p:nvPr/>
          </p:nvSpPr>
          <p:spPr>
            <a:xfrm>
              <a:off x="4801691" y="1514321"/>
              <a:ext cx="45408" cy="62063"/>
            </a:xfrm>
            <a:custGeom>
              <a:avLst/>
              <a:gdLst/>
              <a:ahLst/>
              <a:cxnLst/>
              <a:rect l="l" t="t" r="r" b="b"/>
              <a:pathLst>
                <a:path w="1279" h="1748" extrusionOk="0">
                  <a:moveTo>
                    <a:pt x="0" y="0"/>
                  </a:moveTo>
                  <a:lnTo>
                    <a:pt x="0" y="1654"/>
                  </a:lnTo>
                  <a:cubicBezTo>
                    <a:pt x="0" y="1708"/>
                    <a:pt x="45" y="1748"/>
                    <a:pt x="93" y="1748"/>
                  </a:cubicBezTo>
                  <a:cubicBezTo>
                    <a:pt x="109" y="1748"/>
                    <a:pt x="126" y="1743"/>
                    <a:pt x="141" y="1733"/>
                  </a:cubicBezTo>
                  <a:lnTo>
                    <a:pt x="589" y="1454"/>
                  </a:lnTo>
                  <a:cubicBezTo>
                    <a:pt x="605" y="1445"/>
                    <a:pt x="622" y="1441"/>
                    <a:pt x="639" y="1441"/>
                  </a:cubicBezTo>
                  <a:cubicBezTo>
                    <a:pt x="656" y="1441"/>
                    <a:pt x="673" y="1445"/>
                    <a:pt x="688" y="1454"/>
                  </a:cubicBezTo>
                  <a:lnTo>
                    <a:pt x="1136" y="1733"/>
                  </a:lnTo>
                  <a:cubicBezTo>
                    <a:pt x="1152" y="1743"/>
                    <a:pt x="1169" y="1748"/>
                    <a:pt x="1186" y="1748"/>
                  </a:cubicBezTo>
                  <a:cubicBezTo>
                    <a:pt x="1234" y="1748"/>
                    <a:pt x="1278" y="1708"/>
                    <a:pt x="1278" y="1654"/>
                  </a:cubicBezTo>
                  <a:lnTo>
                    <a:pt x="1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091;p59">
              <a:extLst>
                <a:ext uri="{FF2B5EF4-FFF2-40B4-BE49-F238E27FC236}">
                  <a16:creationId xmlns:a16="http://schemas.microsoft.com/office/drawing/2014/main" id="{C1435235-7C94-5E03-6511-87FE88C013BF}"/>
                </a:ext>
              </a:extLst>
            </p:cNvPr>
            <p:cNvSpPr/>
            <p:nvPr/>
          </p:nvSpPr>
          <p:spPr>
            <a:xfrm>
              <a:off x="4833112" y="1514250"/>
              <a:ext cx="13917" cy="62098"/>
            </a:xfrm>
            <a:custGeom>
              <a:avLst/>
              <a:gdLst/>
              <a:ahLst/>
              <a:cxnLst/>
              <a:rect l="l" t="t" r="r" b="b"/>
              <a:pathLst>
                <a:path w="392" h="1749" extrusionOk="0">
                  <a:moveTo>
                    <a:pt x="22" y="1"/>
                  </a:moveTo>
                  <a:lnTo>
                    <a:pt x="22" y="1518"/>
                  </a:lnTo>
                  <a:cubicBezTo>
                    <a:pt x="22" y="1542"/>
                    <a:pt x="15" y="1562"/>
                    <a:pt x="0" y="1578"/>
                  </a:cubicBezTo>
                  <a:lnTo>
                    <a:pt x="249" y="1735"/>
                  </a:lnTo>
                  <a:cubicBezTo>
                    <a:pt x="265" y="1744"/>
                    <a:pt x="282" y="1749"/>
                    <a:pt x="298" y="1749"/>
                  </a:cubicBezTo>
                  <a:cubicBezTo>
                    <a:pt x="347" y="1749"/>
                    <a:pt x="392" y="1711"/>
                    <a:pt x="392" y="1656"/>
                  </a:cubicBezTo>
                  <a:lnTo>
                    <a:pt x="392" y="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092;p59">
              <a:extLst>
                <a:ext uri="{FF2B5EF4-FFF2-40B4-BE49-F238E27FC236}">
                  <a16:creationId xmlns:a16="http://schemas.microsoft.com/office/drawing/2014/main" id="{7F08D701-41DE-6BDA-250E-51E0E294D5FA}"/>
                </a:ext>
              </a:extLst>
            </p:cNvPr>
            <p:cNvSpPr/>
            <p:nvPr/>
          </p:nvSpPr>
          <p:spPr>
            <a:xfrm>
              <a:off x="4918321" y="1623140"/>
              <a:ext cx="30177" cy="39375"/>
            </a:xfrm>
            <a:custGeom>
              <a:avLst/>
              <a:gdLst/>
              <a:ahLst/>
              <a:cxnLst/>
              <a:rect l="l" t="t" r="r" b="b"/>
              <a:pathLst>
                <a:path w="850" h="1109" extrusionOk="0">
                  <a:moveTo>
                    <a:pt x="373" y="280"/>
                  </a:moveTo>
                  <a:cubicBezTo>
                    <a:pt x="555" y="280"/>
                    <a:pt x="569" y="490"/>
                    <a:pt x="569" y="555"/>
                  </a:cubicBezTo>
                  <a:cubicBezTo>
                    <a:pt x="569" y="690"/>
                    <a:pt x="510" y="827"/>
                    <a:pt x="378" y="828"/>
                  </a:cubicBezTo>
                  <a:cubicBezTo>
                    <a:pt x="353" y="831"/>
                    <a:pt x="316" y="831"/>
                    <a:pt x="278" y="831"/>
                  </a:cubicBezTo>
                  <a:lnTo>
                    <a:pt x="278" y="555"/>
                  </a:lnTo>
                  <a:lnTo>
                    <a:pt x="278" y="280"/>
                  </a:lnTo>
                  <a:close/>
                  <a:moveTo>
                    <a:pt x="142" y="1"/>
                  </a:moveTo>
                  <a:cubicBezTo>
                    <a:pt x="104" y="1"/>
                    <a:pt x="68" y="15"/>
                    <a:pt x="42" y="42"/>
                  </a:cubicBezTo>
                  <a:cubicBezTo>
                    <a:pt x="15" y="70"/>
                    <a:pt x="1" y="104"/>
                    <a:pt x="1" y="142"/>
                  </a:cubicBezTo>
                  <a:lnTo>
                    <a:pt x="1" y="555"/>
                  </a:lnTo>
                  <a:cubicBezTo>
                    <a:pt x="1" y="670"/>
                    <a:pt x="4" y="970"/>
                    <a:pt x="4" y="970"/>
                  </a:cubicBezTo>
                  <a:cubicBezTo>
                    <a:pt x="4" y="1008"/>
                    <a:pt x="18" y="1044"/>
                    <a:pt x="44" y="1070"/>
                  </a:cubicBezTo>
                  <a:cubicBezTo>
                    <a:pt x="70" y="1094"/>
                    <a:pt x="106" y="1109"/>
                    <a:pt x="142" y="1109"/>
                  </a:cubicBezTo>
                  <a:cubicBezTo>
                    <a:pt x="149" y="1109"/>
                    <a:pt x="316" y="1107"/>
                    <a:pt x="386" y="1107"/>
                  </a:cubicBezTo>
                  <a:cubicBezTo>
                    <a:pt x="654" y="1101"/>
                    <a:pt x="850" y="870"/>
                    <a:pt x="850" y="555"/>
                  </a:cubicBezTo>
                  <a:cubicBezTo>
                    <a:pt x="850" y="224"/>
                    <a:pt x="661" y="1"/>
                    <a:pt x="37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093;p59">
              <a:extLst>
                <a:ext uri="{FF2B5EF4-FFF2-40B4-BE49-F238E27FC236}">
                  <a16:creationId xmlns:a16="http://schemas.microsoft.com/office/drawing/2014/main" id="{543ECB28-9148-3259-69DF-CABEDF1C12BF}"/>
                </a:ext>
              </a:extLst>
            </p:cNvPr>
            <p:cNvSpPr/>
            <p:nvPr/>
          </p:nvSpPr>
          <p:spPr>
            <a:xfrm>
              <a:off x="4796721" y="1622714"/>
              <a:ext cx="26627" cy="40227"/>
            </a:xfrm>
            <a:custGeom>
              <a:avLst/>
              <a:gdLst/>
              <a:ahLst/>
              <a:cxnLst/>
              <a:rect l="l" t="t" r="r" b="b"/>
              <a:pathLst>
                <a:path w="750" h="1133" extrusionOk="0">
                  <a:moveTo>
                    <a:pt x="140" y="1"/>
                  </a:moveTo>
                  <a:cubicBezTo>
                    <a:pt x="63" y="1"/>
                    <a:pt x="1" y="63"/>
                    <a:pt x="1" y="139"/>
                  </a:cubicBezTo>
                  <a:cubicBezTo>
                    <a:pt x="1" y="217"/>
                    <a:pt x="64" y="277"/>
                    <a:pt x="140" y="277"/>
                  </a:cubicBezTo>
                  <a:lnTo>
                    <a:pt x="235" y="277"/>
                  </a:lnTo>
                  <a:lnTo>
                    <a:pt x="235" y="992"/>
                  </a:lnTo>
                  <a:cubicBezTo>
                    <a:pt x="235" y="1070"/>
                    <a:pt x="299" y="1132"/>
                    <a:pt x="374" y="1132"/>
                  </a:cubicBezTo>
                  <a:cubicBezTo>
                    <a:pt x="450" y="1132"/>
                    <a:pt x="512" y="1069"/>
                    <a:pt x="512" y="992"/>
                  </a:cubicBezTo>
                  <a:lnTo>
                    <a:pt x="512" y="277"/>
                  </a:lnTo>
                  <a:lnTo>
                    <a:pt x="611" y="277"/>
                  </a:lnTo>
                  <a:cubicBezTo>
                    <a:pt x="689" y="277"/>
                    <a:pt x="749" y="214"/>
                    <a:pt x="749" y="139"/>
                  </a:cubicBezTo>
                  <a:cubicBezTo>
                    <a:pt x="749" y="63"/>
                    <a:pt x="687" y="1"/>
                    <a:pt x="61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094;p59">
              <a:extLst>
                <a:ext uri="{FF2B5EF4-FFF2-40B4-BE49-F238E27FC236}">
                  <a16:creationId xmlns:a16="http://schemas.microsoft.com/office/drawing/2014/main" id="{C024B9ED-E2F1-246C-7A81-C30C1AFA2F3F}"/>
                </a:ext>
              </a:extLst>
            </p:cNvPr>
            <p:cNvSpPr/>
            <p:nvPr/>
          </p:nvSpPr>
          <p:spPr>
            <a:xfrm>
              <a:off x="4878734" y="1637910"/>
              <a:ext cx="28295" cy="9835"/>
            </a:xfrm>
            <a:custGeom>
              <a:avLst/>
              <a:gdLst/>
              <a:ahLst/>
              <a:cxnLst/>
              <a:rect l="l" t="t" r="r" b="b"/>
              <a:pathLst>
                <a:path w="797" h="277" extrusionOk="0">
                  <a:moveTo>
                    <a:pt x="140" y="0"/>
                  </a:moveTo>
                  <a:cubicBezTo>
                    <a:pt x="62" y="0"/>
                    <a:pt x="0" y="64"/>
                    <a:pt x="0" y="139"/>
                  </a:cubicBezTo>
                  <a:cubicBezTo>
                    <a:pt x="0" y="215"/>
                    <a:pt x="64" y="277"/>
                    <a:pt x="140" y="277"/>
                  </a:cubicBezTo>
                  <a:lnTo>
                    <a:pt x="658" y="277"/>
                  </a:lnTo>
                  <a:cubicBezTo>
                    <a:pt x="734" y="277"/>
                    <a:pt x="796" y="215"/>
                    <a:pt x="796" y="139"/>
                  </a:cubicBezTo>
                  <a:cubicBezTo>
                    <a:pt x="796" y="64"/>
                    <a:pt x="734" y="0"/>
                    <a:pt x="65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095;p59">
              <a:extLst>
                <a:ext uri="{FF2B5EF4-FFF2-40B4-BE49-F238E27FC236}">
                  <a16:creationId xmlns:a16="http://schemas.microsoft.com/office/drawing/2014/main" id="{C3F5A4AC-C5EB-18F9-16EA-388E2834E242}"/>
                </a:ext>
              </a:extLst>
            </p:cNvPr>
            <p:cNvSpPr/>
            <p:nvPr/>
          </p:nvSpPr>
          <p:spPr>
            <a:xfrm>
              <a:off x="4954499" y="1622572"/>
              <a:ext cx="40260" cy="40298"/>
            </a:xfrm>
            <a:custGeom>
              <a:avLst/>
              <a:gdLst/>
              <a:ahLst/>
              <a:cxnLst/>
              <a:rect l="l" t="t" r="r" b="b"/>
              <a:pathLst>
                <a:path w="1134" h="1135" extrusionOk="0">
                  <a:moveTo>
                    <a:pt x="566" y="281"/>
                  </a:moveTo>
                  <a:cubicBezTo>
                    <a:pt x="724" y="281"/>
                    <a:pt x="854" y="411"/>
                    <a:pt x="854" y="569"/>
                  </a:cubicBezTo>
                  <a:cubicBezTo>
                    <a:pt x="854" y="727"/>
                    <a:pt x="726" y="857"/>
                    <a:pt x="566" y="857"/>
                  </a:cubicBezTo>
                  <a:cubicBezTo>
                    <a:pt x="409" y="857"/>
                    <a:pt x="278" y="727"/>
                    <a:pt x="278" y="569"/>
                  </a:cubicBezTo>
                  <a:cubicBezTo>
                    <a:pt x="278" y="411"/>
                    <a:pt x="409" y="281"/>
                    <a:pt x="566" y="281"/>
                  </a:cubicBezTo>
                  <a:close/>
                  <a:moveTo>
                    <a:pt x="566" y="1"/>
                  </a:moveTo>
                  <a:cubicBezTo>
                    <a:pt x="254" y="1"/>
                    <a:pt x="1" y="254"/>
                    <a:pt x="1" y="568"/>
                  </a:cubicBezTo>
                  <a:cubicBezTo>
                    <a:pt x="1" y="880"/>
                    <a:pt x="254" y="1135"/>
                    <a:pt x="566" y="1135"/>
                  </a:cubicBezTo>
                  <a:cubicBezTo>
                    <a:pt x="880" y="1135"/>
                    <a:pt x="1133" y="880"/>
                    <a:pt x="1133" y="568"/>
                  </a:cubicBezTo>
                  <a:cubicBezTo>
                    <a:pt x="1133" y="254"/>
                    <a:pt x="878" y="1"/>
                    <a:pt x="56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096;p59">
              <a:extLst>
                <a:ext uri="{FF2B5EF4-FFF2-40B4-BE49-F238E27FC236}">
                  <a16:creationId xmlns:a16="http://schemas.microsoft.com/office/drawing/2014/main" id="{4CEF28D7-B881-2AE7-862C-DDC261AD5CE7}"/>
                </a:ext>
              </a:extLst>
            </p:cNvPr>
            <p:cNvSpPr/>
            <p:nvPr/>
          </p:nvSpPr>
          <p:spPr>
            <a:xfrm>
              <a:off x="4826863" y="1622714"/>
              <a:ext cx="40295" cy="40263"/>
            </a:xfrm>
            <a:custGeom>
              <a:avLst/>
              <a:gdLst/>
              <a:ahLst/>
              <a:cxnLst/>
              <a:rect l="l" t="t" r="r" b="b"/>
              <a:pathLst>
                <a:path w="1135" h="1134" extrusionOk="0">
                  <a:moveTo>
                    <a:pt x="568" y="279"/>
                  </a:moveTo>
                  <a:cubicBezTo>
                    <a:pt x="726" y="279"/>
                    <a:pt x="856" y="408"/>
                    <a:pt x="856" y="567"/>
                  </a:cubicBezTo>
                  <a:cubicBezTo>
                    <a:pt x="856" y="725"/>
                    <a:pt x="726" y="854"/>
                    <a:pt x="568" y="854"/>
                  </a:cubicBezTo>
                  <a:cubicBezTo>
                    <a:pt x="410" y="854"/>
                    <a:pt x="280" y="725"/>
                    <a:pt x="280" y="567"/>
                  </a:cubicBezTo>
                  <a:cubicBezTo>
                    <a:pt x="280" y="408"/>
                    <a:pt x="410" y="279"/>
                    <a:pt x="568" y="279"/>
                  </a:cubicBezTo>
                  <a:close/>
                  <a:moveTo>
                    <a:pt x="568" y="1"/>
                  </a:moveTo>
                  <a:cubicBezTo>
                    <a:pt x="256" y="1"/>
                    <a:pt x="1" y="254"/>
                    <a:pt x="1" y="567"/>
                  </a:cubicBezTo>
                  <a:cubicBezTo>
                    <a:pt x="1" y="880"/>
                    <a:pt x="256" y="1134"/>
                    <a:pt x="568" y="1134"/>
                  </a:cubicBezTo>
                  <a:cubicBezTo>
                    <a:pt x="882" y="1134"/>
                    <a:pt x="1135" y="880"/>
                    <a:pt x="1135" y="567"/>
                  </a:cubicBezTo>
                  <a:cubicBezTo>
                    <a:pt x="1135" y="254"/>
                    <a:pt x="882" y="1"/>
                    <a:pt x="56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097;p59">
              <a:extLst>
                <a:ext uri="{FF2B5EF4-FFF2-40B4-BE49-F238E27FC236}">
                  <a16:creationId xmlns:a16="http://schemas.microsoft.com/office/drawing/2014/main" id="{E42414BD-B413-C62B-5474-271D715468FF}"/>
                </a:ext>
              </a:extLst>
            </p:cNvPr>
            <p:cNvSpPr/>
            <p:nvPr/>
          </p:nvSpPr>
          <p:spPr>
            <a:xfrm>
              <a:off x="4801727" y="1689497"/>
              <a:ext cx="34082" cy="34085"/>
            </a:xfrm>
            <a:custGeom>
              <a:avLst/>
              <a:gdLst/>
              <a:ahLst/>
              <a:cxnLst/>
              <a:rect l="l" t="t" r="r" b="b"/>
              <a:pathLst>
                <a:path w="960" h="960" extrusionOk="0">
                  <a:moveTo>
                    <a:pt x="90" y="1"/>
                  </a:moveTo>
                  <a:cubicBezTo>
                    <a:pt x="40" y="1"/>
                    <a:pt x="1" y="43"/>
                    <a:pt x="1" y="91"/>
                  </a:cubicBezTo>
                  <a:lnTo>
                    <a:pt x="1" y="870"/>
                  </a:lnTo>
                  <a:cubicBezTo>
                    <a:pt x="1" y="920"/>
                    <a:pt x="43" y="959"/>
                    <a:pt x="90" y="959"/>
                  </a:cubicBezTo>
                  <a:lnTo>
                    <a:pt x="870" y="959"/>
                  </a:lnTo>
                  <a:cubicBezTo>
                    <a:pt x="917" y="959"/>
                    <a:pt x="959" y="919"/>
                    <a:pt x="959" y="870"/>
                  </a:cubicBezTo>
                  <a:lnTo>
                    <a:pt x="959" y="91"/>
                  </a:lnTo>
                  <a:cubicBezTo>
                    <a:pt x="959" y="40"/>
                    <a:pt x="917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098;p59">
              <a:extLst>
                <a:ext uri="{FF2B5EF4-FFF2-40B4-BE49-F238E27FC236}">
                  <a16:creationId xmlns:a16="http://schemas.microsoft.com/office/drawing/2014/main" id="{6C13BEB1-A451-3365-C6D2-A6966B454876}"/>
                </a:ext>
              </a:extLst>
            </p:cNvPr>
            <p:cNvSpPr/>
            <p:nvPr/>
          </p:nvSpPr>
          <p:spPr>
            <a:xfrm>
              <a:off x="4801727" y="1758836"/>
              <a:ext cx="34082" cy="34120"/>
            </a:xfrm>
            <a:custGeom>
              <a:avLst/>
              <a:gdLst/>
              <a:ahLst/>
              <a:cxnLst/>
              <a:rect l="l" t="t" r="r" b="b"/>
              <a:pathLst>
                <a:path w="960" h="961" extrusionOk="0">
                  <a:moveTo>
                    <a:pt x="90" y="1"/>
                  </a:moveTo>
                  <a:cubicBezTo>
                    <a:pt x="40" y="1"/>
                    <a:pt x="1" y="42"/>
                    <a:pt x="1" y="91"/>
                  </a:cubicBezTo>
                  <a:lnTo>
                    <a:pt x="1" y="870"/>
                  </a:lnTo>
                  <a:cubicBezTo>
                    <a:pt x="1" y="920"/>
                    <a:pt x="43" y="960"/>
                    <a:pt x="90" y="960"/>
                  </a:cubicBezTo>
                  <a:lnTo>
                    <a:pt x="870" y="960"/>
                  </a:lnTo>
                  <a:cubicBezTo>
                    <a:pt x="917" y="960"/>
                    <a:pt x="959" y="920"/>
                    <a:pt x="959" y="870"/>
                  </a:cubicBezTo>
                  <a:lnTo>
                    <a:pt x="959" y="91"/>
                  </a:lnTo>
                  <a:cubicBezTo>
                    <a:pt x="959" y="41"/>
                    <a:pt x="917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099;p59">
              <a:extLst>
                <a:ext uri="{FF2B5EF4-FFF2-40B4-BE49-F238E27FC236}">
                  <a16:creationId xmlns:a16="http://schemas.microsoft.com/office/drawing/2014/main" id="{8FF56F45-8D1A-83B9-3CC4-A701A2E1B153}"/>
                </a:ext>
              </a:extLst>
            </p:cNvPr>
            <p:cNvSpPr/>
            <p:nvPr/>
          </p:nvSpPr>
          <p:spPr>
            <a:xfrm>
              <a:off x="4819407" y="1689568"/>
              <a:ext cx="16402" cy="34120"/>
            </a:xfrm>
            <a:custGeom>
              <a:avLst/>
              <a:gdLst/>
              <a:ahLst/>
              <a:cxnLst/>
              <a:rect l="l" t="t" r="r" b="b"/>
              <a:pathLst>
                <a:path w="462" h="961" extrusionOk="0">
                  <a:moveTo>
                    <a:pt x="1" y="0"/>
                  </a:moveTo>
                  <a:cubicBezTo>
                    <a:pt x="51" y="0"/>
                    <a:pt x="90" y="42"/>
                    <a:pt x="90" y="91"/>
                  </a:cubicBezTo>
                  <a:lnTo>
                    <a:pt x="90" y="869"/>
                  </a:lnTo>
                  <a:cubicBezTo>
                    <a:pt x="90" y="920"/>
                    <a:pt x="50" y="960"/>
                    <a:pt x="1" y="960"/>
                  </a:cubicBezTo>
                  <a:lnTo>
                    <a:pt x="372" y="960"/>
                  </a:lnTo>
                  <a:cubicBezTo>
                    <a:pt x="422" y="960"/>
                    <a:pt x="461" y="918"/>
                    <a:pt x="461" y="869"/>
                  </a:cubicBezTo>
                  <a:lnTo>
                    <a:pt x="461" y="91"/>
                  </a:lnTo>
                  <a:cubicBezTo>
                    <a:pt x="461" y="41"/>
                    <a:pt x="419" y="0"/>
                    <a:pt x="372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100;p59">
              <a:extLst>
                <a:ext uri="{FF2B5EF4-FFF2-40B4-BE49-F238E27FC236}">
                  <a16:creationId xmlns:a16="http://schemas.microsoft.com/office/drawing/2014/main" id="{6A5AD883-7181-43C1-3709-4862A89A8282}"/>
                </a:ext>
              </a:extLst>
            </p:cNvPr>
            <p:cNvSpPr/>
            <p:nvPr/>
          </p:nvSpPr>
          <p:spPr>
            <a:xfrm>
              <a:off x="4819407" y="1758942"/>
              <a:ext cx="16402" cy="34014"/>
            </a:xfrm>
            <a:custGeom>
              <a:avLst/>
              <a:gdLst/>
              <a:ahLst/>
              <a:cxnLst/>
              <a:rect l="l" t="t" r="r" b="b"/>
              <a:pathLst>
                <a:path w="462" h="958" extrusionOk="0">
                  <a:moveTo>
                    <a:pt x="1" y="0"/>
                  </a:moveTo>
                  <a:cubicBezTo>
                    <a:pt x="51" y="0"/>
                    <a:pt x="90" y="39"/>
                    <a:pt x="90" y="90"/>
                  </a:cubicBezTo>
                  <a:lnTo>
                    <a:pt x="90" y="867"/>
                  </a:lnTo>
                  <a:cubicBezTo>
                    <a:pt x="90" y="917"/>
                    <a:pt x="50" y="957"/>
                    <a:pt x="1" y="957"/>
                  </a:cubicBezTo>
                  <a:lnTo>
                    <a:pt x="372" y="957"/>
                  </a:lnTo>
                  <a:cubicBezTo>
                    <a:pt x="422" y="957"/>
                    <a:pt x="461" y="917"/>
                    <a:pt x="461" y="867"/>
                  </a:cubicBezTo>
                  <a:lnTo>
                    <a:pt x="461" y="90"/>
                  </a:lnTo>
                  <a:cubicBezTo>
                    <a:pt x="461" y="42"/>
                    <a:pt x="419" y="2"/>
                    <a:pt x="372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01;p59">
              <a:extLst>
                <a:ext uri="{FF2B5EF4-FFF2-40B4-BE49-F238E27FC236}">
                  <a16:creationId xmlns:a16="http://schemas.microsoft.com/office/drawing/2014/main" id="{9C0A2F8B-6757-91F2-EBC2-C322CC5600A4}"/>
                </a:ext>
              </a:extLst>
            </p:cNvPr>
            <p:cNvSpPr/>
            <p:nvPr/>
          </p:nvSpPr>
          <p:spPr>
            <a:xfrm>
              <a:off x="4864888" y="1689958"/>
              <a:ext cx="129584" cy="9870"/>
            </a:xfrm>
            <a:custGeom>
              <a:avLst/>
              <a:gdLst/>
              <a:ahLst/>
              <a:cxnLst/>
              <a:rect l="l" t="t" r="r" b="b"/>
              <a:pathLst>
                <a:path w="3650" h="278" extrusionOk="0">
                  <a:moveTo>
                    <a:pt x="139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2" y="277"/>
                    <a:pt x="139" y="277"/>
                  </a:cubicBezTo>
                  <a:lnTo>
                    <a:pt x="3512" y="277"/>
                  </a:lnTo>
                  <a:cubicBezTo>
                    <a:pt x="3589" y="277"/>
                    <a:pt x="3650" y="215"/>
                    <a:pt x="3650" y="139"/>
                  </a:cubicBezTo>
                  <a:cubicBezTo>
                    <a:pt x="3650" y="61"/>
                    <a:pt x="3588" y="1"/>
                    <a:pt x="351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102;p59">
              <a:extLst>
                <a:ext uri="{FF2B5EF4-FFF2-40B4-BE49-F238E27FC236}">
                  <a16:creationId xmlns:a16="http://schemas.microsoft.com/office/drawing/2014/main" id="{80222AE5-D602-3EA2-D911-1C46D4B44717}"/>
                </a:ext>
              </a:extLst>
            </p:cNvPr>
            <p:cNvSpPr/>
            <p:nvPr/>
          </p:nvSpPr>
          <p:spPr>
            <a:xfrm>
              <a:off x="4864888" y="1713320"/>
              <a:ext cx="92449" cy="9906"/>
            </a:xfrm>
            <a:custGeom>
              <a:avLst/>
              <a:gdLst/>
              <a:ahLst/>
              <a:cxnLst/>
              <a:rect l="l" t="t" r="r" b="b"/>
              <a:pathLst>
                <a:path w="2604" h="279" extrusionOk="0">
                  <a:moveTo>
                    <a:pt x="139" y="0"/>
                  </a:moveTo>
                  <a:cubicBezTo>
                    <a:pt x="62" y="0"/>
                    <a:pt x="0" y="64"/>
                    <a:pt x="0" y="140"/>
                  </a:cubicBezTo>
                  <a:cubicBezTo>
                    <a:pt x="0" y="216"/>
                    <a:pt x="62" y="278"/>
                    <a:pt x="139" y="278"/>
                  </a:cubicBezTo>
                  <a:lnTo>
                    <a:pt x="2466" y="278"/>
                  </a:lnTo>
                  <a:cubicBezTo>
                    <a:pt x="2542" y="278"/>
                    <a:pt x="2604" y="215"/>
                    <a:pt x="2604" y="140"/>
                  </a:cubicBezTo>
                  <a:cubicBezTo>
                    <a:pt x="2604" y="62"/>
                    <a:pt x="2540" y="0"/>
                    <a:pt x="246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103;p59">
              <a:extLst>
                <a:ext uri="{FF2B5EF4-FFF2-40B4-BE49-F238E27FC236}">
                  <a16:creationId xmlns:a16="http://schemas.microsoft.com/office/drawing/2014/main" id="{C0BCFCC1-3407-2D38-F43E-C412A0F874B7}"/>
                </a:ext>
              </a:extLst>
            </p:cNvPr>
            <p:cNvSpPr/>
            <p:nvPr/>
          </p:nvSpPr>
          <p:spPr>
            <a:xfrm>
              <a:off x="4864888" y="1759297"/>
              <a:ext cx="129691" cy="9906"/>
            </a:xfrm>
            <a:custGeom>
              <a:avLst/>
              <a:gdLst/>
              <a:ahLst/>
              <a:cxnLst/>
              <a:rect l="l" t="t" r="r" b="b"/>
              <a:pathLst>
                <a:path w="3653" h="279" extrusionOk="0">
                  <a:moveTo>
                    <a:pt x="139" y="1"/>
                  </a:moveTo>
                  <a:cubicBezTo>
                    <a:pt x="62" y="1"/>
                    <a:pt x="0" y="64"/>
                    <a:pt x="0" y="140"/>
                  </a:cubicBezTo>
                  <a:cubicBezTo>
                    <a:pt x="0" y="216"/>
                    <a:pt x="64" y="278"/>
                    <a:pt x="139" y="278"/>
                  </a:cubicBezTo>
                  <a:lnTo>
                    <a:pt x="3512" y="278"/>
                  </a:lnTo>
                  <a:cubicBezTo>
                    <a:pt x="3589" y="278"/>
                    <a:pt x="3650" y="215"/>
                    <a:pt x="3650" y="140"/>
                  </a:cubicBezTo>
                  <a:cubicBezTo>
                    <a:pt x="3653" y="64"/>
                    <a:pt x="3589" y="1"/>
                    <a:pt x="351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104;p59">
              <a:extLst>
                <a:ext uri="{FF2B5EF4-FFF2-40B4-BE49-F238E27FC236}">
                  <a16:creationId xmlns:a16="http://schemas.microsoft.com/office/drawing/2014/main" id="{B5C87C09-80B4-42A6-2628-04F83F558BF1}"/>
                </a:ext>
              </a:extLst>
            </p:cNvPr>
            <p:cNvSpPr/>
            <p:nvPr/>
          </p:nvSpPr>
          <p:spPr>
            <a:xfrm>
              <a:off x="4864888" y="1782694"/>
              <a:ext cx="92449" cy="9835"/>
            </a:xfrm>
            <a:custGeom>
              <a:avLst/>
              <a:gdLst/>
              <a:ahLst/>
              <a:cxnLst/>
              <a:rect l="l" t="t" r="r" b="b"/>
              <a:pathLst>
                <a:path w="2604" h="277" extrusionOk="0">
                  <a:moveTo>
                    <a:pt x="139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6"/>
                    <a:pt x="64" y="277"/>
                    <a:pt x="139" y="277"/>
                  </a:cubicBezTo>
                  <a:lnTo>
                    <a:pt x="2466" y="277"/>
                  </a:lnTo>
                  <a:cubicBezTo>
                    <a:pt x="2542" y="277"/>
                    <a:pt x="2604" y="214"/>
                    <a:pt x="2604" y="139"/>
                  </a:cubicBezTo>
                  <a:cubicBezTo>
                    <a:pt x="2604" y="64"/>
                    <a:pt x="2540" y="1"/>
                    <a:pt x="246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AA5272-DE61-49BC-E0FE-EA5775ACF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37" y="1140389"/>
            <a:ext cx="2300909" cy="362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>
          <a:extLst>
            <a:ext uri="{FF2B5EF4-FFF2-40B4-BE49-F238E27FC236}">
              <a16:creationId xmlns:a16="http://schemas.microsoft.com/office/drawing/2014/main" id="{4ADD6089-CA4B-B5E3-ABA1-CE6E24B2F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40">
            <a:extLst>
              <a:ext uri="{FF2B5EF4-FFF2-40B4-BE49-F238E27FC236}">
                <a16:creationId xmlns:a16="http://schemas.microsoft.com/office/drawing/2014/main" id="{9B33F722-5930-B1DD-0C61-28A9F38631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/>
              <a:t>Exploratory Data Analysis </a:t>
            </a:r>
            <a:r>
              <a:rPr lang="en-CA" sz="2000" dirty="0">
                <a:solidFill>
                  <a:srgbClr val="AB5D77"/>
                </a:solidFill>
              </a:rPr>
              <a:t>(EDA)</a:t>
            </a:r>
            <a:endParaRPr sz="2000" dirty="0">
              <a:solidFill>
                <a:srgbClr val="AB5D77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52307-2979-1300-816B-E876245F208D}"/>
              </a:ext>
            </a:extLst>
          </p:cNvPr>
          <p:cNvSpPr txBox="1"/>
          <p:nvPr/>
        </p:nvSpPr>
        <p:spPr>
          <a:xfrm>
            <a:off x="720000" y="1446551"/>
            <a:ext cx="45624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highlight>
                  <a:srgbClr val="7EC8D4"/>
                </a:highlight>
                <a:latin typeface="Anaheim" panose="020B0604020202020204" charset="0"/>
              </a:rPr>
              <a:t>Age distribution and trends:</a:t>
            </a:r>
          </a:p>
          <a:p>
            <a:endParaRPr lang="en-US" sz="1200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171450" indent="-17145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naheim" panose="020B0604020202020204" charset="0"/>
              </a:rPr>
              <a:t>Most patients fall between 40–65 years.</a:t>
            </a:r>
          </a:p>
          <a:p>
            <a:endParaRPr lang="en-US" sz="1200" dirty="0">
              <a:solidFill>
                <a:srgbClr val="ECE5B4"/>
              </a:solidFill>
              <a:latin typeface="Anaheim" panose="020B0604020202020204" charset="0"/>
            </a:endParaRPr>
          </a:p>
          <a:p>
            <a:r>
              <a:rPr lang="en-US" b="1" dirty="0">
                <a:solidFill>
                  <a:schemeClr val="tx1"/>
                </a:solidFill>
                <a:highlight>
                  <a:srgbClr val="7EC8D4"/>
                </a:highlight>
                <a:latin typeface="Anaheim" panose="020B0604020202020204" charset="0"/>
              </a:rPr>
              <a:t>Target distribution:</a:t>
            </a:r>
          </a:p>
          <a:p>
            <a:endParaRPr lang="en-US" sz="1200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171450" indent="-17145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naheim" panose="020B0604020202020204" charset="0"/>
              </a:rPr>
              <a:t>Balanced dataset (~50% with heart disease).</a:t>
            </a:r>
          </a:p>
          <a:p>
            <a:endParaRPr lang="en-US" sz="1200" dirty="0">
              <a:solidFill>
                <a:schemeClr val="bg1"/>
              </a:solidFill>
              <a:latin typeface="Anaheim" panose="020B0604020202020204" charset="0"/>
            </a:endParaRPr>
          </a:p>
          <a:p>
            <a:r>
              <a:rPr lang="en-US" b="1" dirty="0">
                <a:solidFill>
                  <a:schemeClr val="tx1"/>
                </a:solidFill>
                <a:highlight>
                  <a:srgbClr val="7EC8D4"/>
                </a:highlight>
                <a:latin typeface="Anaheim" panose="020B0604020202020204" charset="0"/>
              </a:rPr>
              <a:t>Key correlations:</a:t>
            </a:r>
          </a:p>
          <a:p>
            <a:endParaRPr lang="en-US" sz="1200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171450" indent="-17145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naheim" panose="020B0604020202020204" charset="0"/>
              </a:rPr>
              <a:t>Positive: ca (number of vessels), cp (chest pain type).</a:t>
            </a:r>
          </a:p>
          <a:p>
            <a:pPr marL="171450" indent="-17145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naheim" panose="020B0604020202020204" charset="0"/>
              </a:rPr>
              <a:t>Negative: </a:t>
            </a:r>
            <a:r>
              <a:rPr lang="en-US" sz="1200" dirty="0" err="1">
                <a:solidFill>
                  <a:schemeClr val="bg1"/>
                </a:solidFill>
                <a:latin typeface="Anaheim" panose="020B0604020202020204" charset="0"/>
              </a:rPr>
              <a:t>thalach</a:t>
            </a:r>
            <a:r>
              <a:rPr lang="en-US" sz="1200" dirty="0">
                <a:solidFill>
                  <a:schemeClr val="bg1"/>
                </a:solidFill>
                <a:latin typeface="Anaheim" panose="020B0604020202020204" charset="0"/>
              </a:rPr>
              <a:t> (maximum heart rate).</a:t>
            </a:r>
          </a:p>
          <a:p>
            <a:endParaRPr lang="en-US" sz="1200" dirty="0">
              <a:solidFill>
                <a:schemeClr val="bg1"/>
              </a:solidFill>
              <a:latin typeface="Anaheim" panose="020B0604020202020204" charset="0"/>
            </a:endParaRPr>
          </a:p>
          <a:p>
            <a:r>
              <a:rPr lang="en-US" b="1" dirty="0">
                <a:solidFill>
                  <a:schemeClr val="tx1"/>
                </a:solidFill>
                <a:highlight>
                  <a:srgbClr val="7EC8D4"/>
                </a:highlight>
                <a:latin typeface="Anaheim" panose="020B0604020202020204" charset="0"/>
              </a:rPr>
              <a:t>Observations:</a:t>
            </a:r>
          </a:p>
          <a:p>
            <a:endParaRPr lang="en-US" sz="1200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171450" indent="-17145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naheim" panose="020B0604020202020204" charset="0"/>
              </a:rPr>
              <a:t>Features like </a:t>
            </a:r>
            <a:r>
              <a:rPr lang="en-US" sz="1200" dirty="0" err="1">
                <a:solidFill>
                  <a:schemeClr val="bg1"/>
                </a:solidFill>
                <a:latin typeface="Anaheim" panose="020B0604020202020204" charset="0"/>
              </a:rPr>
              <a:t>thal</a:t>
            </a:r>
            <a:r>
              <a:rPr lang="en-US" sz="1200" dirty="0">
                <a:solidFill>
                  <a:schemeClr val="bg1"/>
                </a:solidFill>
                <a:latin typeface="Anaheim" panose="020B060402020202020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naheim" panose="020B0604020202020204" charset="0"/>
              </a:rPr>
              <a:t>chol</a:t>
            </a:r>
            <a:r>
              <a:rPr lang="en-US" sz="1200" dirty="0">
                <a:solidFill>
                  <a:schemeClr val="bg1"/>
                </a:solidFill>
                <a:latin typeface="Anaheim" panose="020B0604020202020204" charset="0"/>
              </a:rPr>
              <a:t>, and cp play significant roles in prediction.</a:t>
            </a:r>
            <a:endParaRPr lang="en-CA" sz="12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5C044E31-2392-F27F-5E6E-91390518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18" y="1104300"/>
            <a:ext cx="3143982" cy="36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45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194D055D-8031-E860-21DF-3D475AA4A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98" y="589791"/>
            <a:ext cx="4870314" cy="415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2490D1-A2C9-849B-B605-A292D6E14091}"/>
              </a:ext>
            </a:extLst>
          </p:cNvPr>
          <p:cNvSpPr txBox="1"/>
          <p:nvPr/>
        </p:nvSpPr>
        <p:spPr>
          <a:xfrm>
            <a:off x="606358" y="6794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rgbClr val="ECE5B4"/>
                </a:solidFill>
                <a:latin typeface="Zen Dots" panose="020B0604020202020204" charset="0"/>
              </a:rPr>
              <a:t>Correlation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E71B7-26A0-A900-86F6-286BBFB1EDDE}"/>
              </a:ext>
            </a:extLst>
          </p:cNvPr>
          <p:cNvSpPr txBox="1"/>
          <p:nvPr/>
        </p:nvSpPr>
        <p:spPr>
          <a:xfrm>
            <a:off x="489626" y="1138437"/>
            <a:ext cx="323282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chemeClr val="tx1"/>
                </a:solidFill>
                <a:highlight>
                  <a:srgbClr val="7EC8D4"/>
                </a:highlight>
              </a:rPr>
              <a:t>Variables positively correlated with target:</a:t>
            </a:r>
          </a:p>
          <a:p>
            <a:pPr algn="just"/>
            <a:endParaRPr lang="en-US" sz="1000" dirty="0">
              <a:solidFill>
                <a:srgbClr val="ECE5B4"/>
              </a:solidFill>
            </a:endParaRPr>
          </a:p>
          <a:p>
            <a:pPr algn="just"/>
            <a:r>
              <a:rPr lang="en-US" sz="1000" dirty="0">
                <a:solidFill>
                  <a:srgbClr val="ECE5B4"/>
                </a:solidFill>
              </a:rPr>
              <a:t>cp (chest pain type) (0.43) and </a:t>
            </a:r>
            <a:r>
              <a:rPr lang="en-US" sz="1000" dirty="0" err="1">
                <a:solidFill>
                  <a:srgbClr val="ECE5B4"/>
                </a:solidFill>
              </a:rPr>
              <a:t>thalach</a:t>
            </a:r>
            <a:r>
              <a:rPr lang="en-US" sz="1000" dirty="0">
                <a:solidFill>
                  <a:srgbClr val="ECE5B4"/>
                </a:solidFill>
              </a:rPr>
              <a:t> (maximum heart rate achieved) (0.42) are strongly positively correlated with the target variable, likely indicating their importance in predicting heart disease.</a:t>
            </a:r>
          </a:p>
          <a:p>
            <a:pPr algn="just"/>
            <a:endParaRPr lang="en-US" sz="1000" dirty="0">
              <a:solidFill>
                <a:srgbClr val="ECE5B4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highlight>
                  <a:srgbClr val="7EC8D4"/>
                </a:highlight>
              </a:rPr>
              <a:t>Variables negatively correlated with target:</a:t>
            </a:r>
          </a:p>
          <a:p>
            <a:pPr algn="just"/>
            <a:endParaRPr lang="en-US" sz="1000" dirty="0">
              <a:solidFill>
                <a:srgbClr val="ECE5B4"/>
              </a:solidFill>
            </a:endParaRPr>
          </a:p>
          <a:p>
            <a:pPr algn="just"/>
            <a:r>
              <a:rPr lang="en-US" sz="1000" dirty="0" err="1">
                <a:solidFill>
                  <a:srgbClr val="ECE5B4"/>
                </a:solidFill>
              </a:rPr>
              <a:t>exang</a:t>
            </a:r>
            <a:r>
              <a:rPr lang="en-US" sz="1000" dirty="0">
                <a:solidFill>
                  <a:srgbClr val="ECE5B4"/>
                </a:solidFill>
              </a:rPr>
              <a:t> (exercise-induced angina) (-0.44), ca (number of major vessels) (-0.39), and </a:t>
            </a:r>
            <a:r>
              <a:rPr lang="en-US" sz="1000" dirty="0" err="1">
                <a:solidFill>
                  <a:srgbClr val="ECE5B4"/>
                </a:solidFill>
              </a:rPr>
              <a:t>oldpeak</a:t>
            </a:r>
            <a:r>
              <a:rPr lang="en-US" sz="1000" dirty="0">
                <a:solidFill>
                  <a:srgbClr val="ECE5B4"/>
                </a:solidFill>
              </a:rPr>
              <a:t> (ST depression induced) (-0.43) have significant negative correlations with the target.</a:t>
            </a:r>
          </a:p>
          <a:p>
            <a:pPr algn="just"/>
            <a:endParaRPr lang="en-US" sz="1000" dirty="0">
              <a:solidFill>
                <a:srgbClr val="ECE5B4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highlight>
                  <a:srgbClr val="7EC8D4"/>
                </a:highlight>
              </a:rPr>
              <a:t>Age and target: </a:t>
            </a:r>
          </a:p>
          <a:p>
            <a:pPr algn="just"/>
            <a:endParaRPr lang="en-US" b="1" dirty="0">
              <a:solidFill>
                <a:srgbClr val="ECE5B4"/>
              </a:solidFill>
            </a:endParaRPr>
          </a:p>
          <a:p>
            <a:pPr algn="just"/>
            <a:r>
              <a:rPr lang="en-US" sz="1000" dirty="0">
                <a:solidFill>
                  <a:srgbClr val="ECE5B4"/>
                </a:solidFill>
              </a:rPr>
              <a:t>There is a weak negative correlation (-0.23), suggesting age may not have a strong linear relationship with the target in this dataset.</a:t>
            </a:r>
            <a:endParaRPr lang="en-CA" sz="1000" dirty="0">
              <a:solidFill>
                <a:srgbClr val="ECE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48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>
          <a:extLst>
            <a:ext uri="{FF2B5EF4-FFF2-40B4-BE49-F238E27FC236}">
              <a16:creationId xmlns:a16="http://schemas.microsoft.com/office/drawing/2014/main" id="{CB830EDE-448E-84E9-D305-348BE2BFC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40">
            <a:extLst>
              <a:ext uri="{FF2B5EF4-FFF2-40B4-BE49-F238E27FC236}">
                <a16:creationId xmlns:a16="http://schemas.microsoft.com/office/drawing/2014/main" id="{D61347DE-AC2B-3CD2-F1EE-63DBD9F561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600" b="1" dirty="0"/>
              <a:t>Model Development </a:t>
            </a:r>
            <a:r>
              <a:rPr lang="en-CA" sz="1600" b="1" dirty="0">
                <a:solidFill>
                  <a:srgbClr val="AB5D77"/>
                </a:solidFill>
              </a:rPr>
              <a:t>&amp;</a:t>
            </a:r>
            <a:r>
              <a:rPr lang="en-CA" sz="1600" b="1" dirty="0"/>
              <a:t>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9F005-FEF3-2728-4386-38BEDA8B2E51}"/>
              </a:ext>
            </a:extLst>
          </p:cNvPr>
          <p:cNvSpPr txBox="1"/>
          <p:nvPr/>
        </p:nvSpPr>
        <p:spPr>
          <a:xfrm>
            <a:off x="4384622" y="1116466"/>
            <a:ext cx="440098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CE5B4"/>
                </a:solidFill>
                <a:latin typeface="Anaheim" panose="020B0604020202020204" charset="0"/>
              </a:rPr>
              <a:t>Models implemented:</a:t>
            </a:r>
          </a:p>
          <a:p>
            <a:pPr marL="285750" indent="-285750">
              <a:buClr>
                <a:srgbClr val="AB5D77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285750" indent="-28575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Classification: Logistic Regression, Random Forest.</a:t>
            </a:r>
          </a:p>
          <a:p>
            <a:pPr marL="285750" indent="-28575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Regression: Random Forest Regressor.</a:t>
            </a:r>
          </a:p>
          <a:p>
            <a:endParaRPr lang="en-US" dirty="0">
              <a:solidFill>
                <a:schemeClr val="bg1"/>
              </a:solidFill>
              <a:latin typeface="Anaheim" panose="020B0604020202020204" charset="0"/>
            </a:endParaRPr>
          </a:p>
          <a:p>
            <a:r>
              <a:rPr lang="en-US" b="1" dirty="0">
                <a:solidFill>
                  <a:srgbClr val="ECE5B4"/>
                </a:solidFill>
                <a:latin typeface="Anaheim" panose="020B0604020202020204" charset="0"/>
              </a:rPr>
              <a:t>Model performance metrics:</a:t>
            </a:r>
          </a:p>
          <a:p>
            <a:endParaRPr lang="en-US" dirty="0">
              <a:solidFill>
                <a:schemeClr val="bg1"/>
              </a:solidFill>
              <a:latin typeface="Anaheim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 </a:t>
            </a:r>
            <a:r>
              <a:rPr lang="en-US" b="1" dirty="0">
                <a:solidFill>
                  <a:schemeClr val="tx1"/>
                </a:solidFill>
                <a:highlight>
                  <a:srgbClr val="7EC8D4"/>
                </a:highlight>
                <a:latin typeface="Anaheim" panose="020B0604020202020204" charset="0"/>
              </a:rPr>
              <a:t>Classification:</a:t>
            </a:r>
          </a:p>
          <a:p>
            <a:endParaRPr lang="en-US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285750" indent="-28575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Accuracy, Precision, Recall, F1-score for each model.</a:t>
            </a:r>
          </a:p>
          <a:p>
            <a:pPr marL="285750" indent="-28575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Highlight best-performing model (e.g., Random Forest).</a:t>
            </a:r>
          </a:p>
          <a:p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  </a:t>
            </a:r>
            <a:r>
              <a:rPr lang="en-US" b="1" dirty="0">
                <a:solidFill>
                  <a:schemeClr val="tx1"/>
                </a:solidFill>
                <a:highlight>
                  <a:srgbClr val="7EC8D4"/>
                </a:highlight>
                <a:latin typeface="Anaheim" panose="020B0604020202020204" charset="0"/>
              </a:rPr>
              <a:t>Regression:</a:t>
            </a:r>
          </a:p>
          <a:p>
            <a:endParaRPr lang="en-US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285750" indent="-285750">
              <a:buClr>
                <a:srgbClr val="AB5D77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R² (variance explained), MAE (</a:t>
            </a:r>
            <a:r>
              <a:rPr lang="en-CA" b="0" i="0" dirty="0">
                <a:solidFill>
                  <a:srgbClr val="EEF0FF"/>
                </a:solidFill>
                <a:effectLst/>
                <a:latin typeface="Anaheim" panose="020B0604020202020204" charset="0"/>
              </a:rPr>
              <a:t>Mean Absolute Error)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, MSE (</a:t>
            </a:r>
            <a:r>
              <a:rPr lang="en-CA" b="0" i="0" dirty="0">
                <a:solidFill>
                  <a:srgbClr val="EEF0FF"/>
                </a:solidFill>
                <a:effectLst/>
                <a:latin typeface="Anaheim" panose="020B0604020202020204" charset="0"/>
              </a:rPr>
              <a:t>Mean Squared Error)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.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BDA23F37-0D39-324F-CE63-FDD4496F1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84" y="1303652"/>
            <a:ext cx="3972393" cy="317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638255"/>
      </p:ext>
    </p:extLst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898</Words>
  <Application>Microsoft Office PowerPoint</Application>
  <PresentationFormat>On-screen Show (16:9)</PresentationFormat>
  <Paragraphs>131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Zen Dots</vt:lpstr>
      <vt:lpstr>Arial</vt:lpstr>
      <vt:lpstr>Anaheim</vt:lpstr>
      <vt:lpstr> Computer Science Degree for College by Slidesgo</vt:lpstr>
      <vt:lpstr> Heart Disease Prediction Using Machine Learning  </vt:lpstr>
      <vt:lpstr>Introduction</vt:lpstr>
      <vt:lpstr>Introduction</vt:lpstr>
      <vt:lpstr>Dataset Overview</vt:lpstr>
      <vt:lpstr>Process</vt:lpstr>
      <vt:lpstr>Methodology</vt:lpstr>
      <vt:lpstr>Exploratory Data Analysis (EDA)</vt:lpstr>
      <vt:lpstr>PowerPoint Presentation</vt:lpstr>
      <vt:lpstr>Model Development &amp; Performance</vt:lpstr>
      <vt:lpstr>Applications</vt:lpstr>
      <vt:lpstr>Results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hemanth karukola</cp:lastModifiedBy>
  <cp:revision>11</cp:revision>
  <dcterms:modified xsi:type="dcterms:W3CDTF">2024-11-26T23:41:55Z</dcterms:modified>
</cp:coreProperties>
</file>