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th Kumar Choudhary Kadambala" initials="HKCK" lastIdx="1" clrIdx="0">
    <p:extLst>
      <p:ext uri="{19B8F6BF-5375-455C-9EA6-DF929625EA0E}">
        <p15:presenceInfo xmlns:p15="http://schemas.microsoft.com/office/powerpoint/2012/main" userId="S::hemanth.kadambala@in.ibm.com::3731b802-e056-4ebd-aff6-b06bb2e931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2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4.jpe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04A7-3E8B-B64E-B395-6BDD15D67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5400" dirty="0"/>
              <a:t>ATL-IBM Kids Internship 2020 –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F694-2C6F-FF48-B1AD-EE2B67EB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966789"/>
            <a:ext cx="7701838" cy="10862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Code Name: </a:t>
            </a:r>
            <a:r>
              <a:rPr lang="en-US" b="1" dirty="0"/>
              <a:t>S</a:t>
            </a:r>
            <a:r>
              <a:rPr lang="en-US" dirty="0"/>
              <a:t>a</a:t>
            </a:r>
            <a:r>
              <a:rPr lang="en-US" b="1" dirty="0"/>
              <a:t>M</a:t>
            </a:r>
            <a:r>
              <a:rPr lang="en-US" dirty="0"/>
              <a:t>o</a:t>
            </a:r>
            <a:r>
              <a:rPr lang="en-US" b="1" dirty="0"/>
              <a:t>S</a:t>
            </a:r>
            <a:r>
              <a:rPr lang="en-US" dirty="0"/>
              <a:t>a</a:t>
            </a:r>
          </a:p>
          <a:p>
            <a:pPr algn="l"/>
            <a:r>
              <a:rPr lang="en-US" dirty="0"/>
              <a:t>(Based on the theme: </a:t>
            </a:r>
            <a:r>
              <a:rPr lang="en-US" i="1" dirty="0"/>
              <a:t>Sanitization, Masks &amp; Social Distance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34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89B5E727-6CB1-5748-BC00-724356BDDCBF}"/>
              </a:ext>
            </a:extLst>
          </p:cNvPr>
          <p:cNvSpPr/>
          <p:nvPr/>
        </p:nvSpPr>
        <p:spPr>
          <a:xfrm>
            <a:off x="8113245" y="6070906"/>
            <a:ext cx="3759667" cy="711423"/>
          </a:xfrm>
          <a:prstGeom prst="wedgeRoundRectCallout">
            <a:avLst>
              <a:gd name="adj1" fmla="val 5779"/>
              <a:gd name="adj2" fmla="val -570136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Arrey haan, itnaa dhyaan hi nahi diya. Ab mujhe bhi darr lag raha hai.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C4E7B-2CAB-CC4F-8A17-B80228EF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1" y="97220"/>
            <a:ext cx="5502166" cy="65952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&amp; Motivation</a:t>
            </a:r>
          </a:p>
        </p:txBody>
      </p:sp>
      <p:pic>
        <p:nvPicPr>
          <p:cNvPr id="1026" name="Picture 2" descr="Cartoon Character Of Boy And Girl Student Wearing Hygienic Mask. Royalty  Free Cliparts, Vectors, And Stock Illustration. Image 143193470.">
            <a:extLst>
              <a:ext uri="{FF2B5EF4-FFF2-40B4-BE49-F238E27FC236}">
                <a16:creationId xmlns:a16="http://schemas.microsoft.com/office/drawing/2014/main" id="{DDCDA883-2586-8941-9525-EF3034ED7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5" t="11559" r="10902" b="6671"/>
          <a:stretch/>
        </p:blipFill>
        <p:spPr bwMode="auto">
          <a:xfrm>
            <a:off x="1057274" y="1250156"/>
            <a:ext cx="1785939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toon Character Of Boy And Girl Student Wearing Hygienic Mask. Royalty  Free Cliparts, Vectors, And Stock Illustration. Image 143193470.">
            <a:extLst>
              <a:ext uri="{FF2B5EF4-FFF2-40B4-BE49-F238E27FC236}">
                <a16:creationId xmlns:a16="http://schemas.microsoft.com/office/drawing/2014/main" id="{2DD38ED7-0CB1-594F-B16D-14520C204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8878" r="55166" b="6940"/>
          <a:stretch/>
        </p:blipFill>
        <p:spPr bwMode="auto">
          <a:xfrm>
            <a:off x="10291763" y="1250156"/>
            <a:ext cx="16859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A7CC56-FE8C-DE48-A7CF-2CFCB9943236}"/>
              </a:ext>
            </a:extLst>
          </p:cNvPr>
          <p:cNvSpPr txBox="1"/>
          <p:nvPr/>
        </p:nvSpPr>
        <p:spPr>
          <a:xfrm>
            <a:off x="1330354" y="96656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Prabhuti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83A8C-0D02-464C-874F-8B73D92531D5}"/>
              </a:ext>
            </a:extLst>
          </p:cNvPr>
          <p:cNvSpPr txBox="1"/>
          <p:nvPr/>
        </p:nvSpPr>
        <p:spPr>
          <a:xfrm>
            <a:off x="10653610" y="1081630"/>
            <a:ext cx="84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Arkesh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B827493-49ED-4A41-89CB-049E906617DF}"/>
              </a:ext>
            </a:extLst>
          </p:cNvPr>
          <p:cNvSpPr/>
          <p:nvPr/>
        </p:nvSpPr>
        <p:spPr>
          <a:xfrm>
            <a:off x="5800725" y="500057"/>
            <a:ext cx="3473504" cy="514350"/>
          </a:xfrm>
          <a:prstGeom prst="wedgeRoundRectCallout">
            <a:avLst>
              <a:gd name="adj1" fmla="val 56497"/>
              <a:gd name="adj2" fmla="val 165276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Hello Prabhuti, How are you doing? It’s been a long time !!</a:t>
            </a:r>
          </a:p>
        </p:txBody>
      </p:sp>
      <p:pic>
        <p:nvPicPr>
          <p:cNvPr id="1028" name="Picture 4" descr="Free Phones Cliparts, Download Free Clip Art, Free Clip Art on Clipart  Library">
            <a:extLst>
              <a:ext uri="{FF2B5EF4-FFF2-40B4-BE49-F238E27FC236}">
                <a16:creationId xmlns:a16="http://schemas.microsoft.com/office/drawing/2014/main" id="{42A634A3-7C70-654E-9541-2139C5931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435096"/>
            <a:ext cx="773261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Phones Cliparts, Download Free Clip Art, Free Clip Art on Clipart  Library">
            <a:extLst>
              <a:ext uri="{FF2B5EF4-FFF2-40B4-BE49-F238E27FC236}">
                <a16:creationId xmlns:a16="http://schemas.microsoft.com/office/drawing/2014/main" id="{7906A4E9-C068-854A-8D8C-856EF697B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502" y="1437735"/>
            <a:ext cx="773261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B286AB5-8F18-C24E-9502-A7C1094FD0DF}"/>
              </a:ext>
            </a:extLst>
          </p:cNvPr>
          <p:cNvSpPr/>
          <p:nvPr/>
        </p:nvSpPr>
        <p:spPr>
          <a:xfrm>
            <a:off x="3616474" y="1081630"/>
            <a:ext cx="3473504" cy="514350"/>
          </a:xfrm>
          <a:prstGeom prst="wedgeRoundRectCallout">
            <a:avLst>
              <a:gd name="adj1" fmla="val -57029"/>
              <a:gd name="adj2" fmla="val 95832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 Arkesh, I’m doing ok, just dragging along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C3372E0-C3E4-7B4C-9B8A-D29456756D05}"/>
              </a:ext>
            </a:extLst>
          </p:cNvPr>
          <p:cNvSpPr/>
          <p:nvPr/>
        </p:nvSpPr>
        <p:spPr>
          <a:xfrm>
            <a:off x="5353226" y="1663693"/>
            <a:ext cx="3473504" cy="514350"/>
          </a:xfrm>
          <a:prstGeom prst="wedgeRoundRectCallout">
            <a:avLst>
              <a:gd name="adj1" fmla="val 71305"/>
              <a:gd name="adj2" fmla="val -2916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Wwhhaat? You sound so dull, safe at home right? Then?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0E6D605C-A557-D040-B396-F5632D21D2A9}"/>
              </a:ext>
            </a:extLst>
          </p:cNvPr>
          <p:cNvSpPr/>
          <p:nvPr/>
        </p:nvSpPr>
        <p:spPr>
          <a:xfrm>
            <a:off x="5217367" y="2844242"/>
            <a:ext cx="3473504" cy="514350"/>
          </a:xfrm>
          <a:prstGeom prst="wedgeRoundRectCallout">
            <a:avLst>
              <a:gd name="adj1" fmla="val 75830"/>
              <a:gd name="adj2" fmla="val -234724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They can reduce as much and wear masks while out </a:t>
            </a:r>
            <a:r>
              <a:rPr lang="en-US" sz="1600" dirty="0" err="1"/>
              <a:t>na</a:t>
            </a:r>
            <a:r>
              <a:rPr lang="en-US" sz="1600" dirty="0"/>
              <a:t>?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86B5ACD7-565D-334A-877B-517A557A6C0E}"/>
              </a:ext>
            </a:extLst>
          </p:cNvPr>
          <p:cNvSpPr/>
          <p:nvPr/>
        </p:nvSpPr>
        <p:spPr>
          <a:xfrm>
            <a:off x="6978246" y="5197742"/>
            <a:ext cx="3473504" cy="514350"/>
          </a:xfrm>
          <a:prstGeom prst="wedgeRoundRectCallout">
            <a:avLst>
              <a:gd name="adj1" fmla="val 39221"/>
              <a:gd name="adj2" fmla="val -595835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Hmmm, that’s a problem. Better to avoid or reduce going out.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D58385FB-1DA4-7749-A5A0-05BD497EC2D8}"/>
              </a:ext>
            </a:extLst>
          </p:cNvPr>
          <p:cNvSpPr/>
          <p:nvPr/>
        </p:nvSpPr>
        <p:spPr>
          <a:xfrm>
            <a:off x="5800725" y="4051298"/>
            <a:ext cx="3473504" cy="514350"/>
          </a:xfrm>
          <a:prstGeom prst="wedgeRoundRectCallout">
            <a:avLst>
              <a:gd name="adj1" fmla="val 70071"/>
              <a:gd name="adj2" fmla="val -370835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Govt is publishing the data on a daily basis, isn’t it?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12843C8-DF50-754F-850E-A1FB3337D786}"/>
              </a:ext>
            </a:extLst>
          </p:cNvPr>
          <p:cNvSpPr/>
          <p:nvPr/>
        </p:nvSpPr>
        <p:spPr>
          <a:xfrm>
            <a:off x="2411681" y="5958137"/>
            <a:ext cx="5460731" cy="824193"/>
          </a:xfrm>
          <a:prstGeom prst="wedgeRoundRectCallout">
            <a:avLst>
              <a:gd name="adj1" fmla="val -38411"/>
              <a:gd name="adj2" fmla="val -493890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Wish, it was possible. In our town no online delivery. Won’t know which shops are open, if they have masks, grocereies available. Lot of crowds, garbage thrown out in many places.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C88F95E6-8C2C-6B48-A15E-B29766F1B39C}"/>
              </a:ext>
            </a:extLst>
          </p:cNvPr>
          <p:cNvSpPr/>
          <p:nvPr/>
        </p:nvSpPr>
        <p:spPr>
          <a:xfrm>
            <a:off x="2411683" y="4616435"/>
            <a:ext cx="3769174" cy="1316294"/>
          </a:xfrm>
          <a:prstGeom prst="wedgeRoundRectCallout">
            <a:avLst>
              <a:gd name="adj1" fmla="val -29681"/>
              <a:gd name="adj2" fmla="val -218699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Arrey, those are tested &amp; known cases only. Many people might already have it. And they are roaming outside irresponsibly in groups, without masks. Risking others lives.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C3B5E2B9-5B9C-884A-81C1-56D1BC78820B}"/>
              </a:ext>
            </a:extLst>
          </p:cNvPr>
          <p:cNvSpPr/>
          <p:nvPr/>
        </p:nvSpPr>
        <p:spPr>
          <a:xfrm>
            <a:off x="3480615" y="3462870"/>
            <a:ext cx="3473504" cy="514350"/>
          </a:xfrm>
          <a:prstGeom prst="wedgeRoundRectCallout">
            <a:avLst>
              <a:gd name="adj1" fmla="val -54562"/>
              <a:gd name="adj2" fmla="val -262501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Many cases outside, we have no clue about them?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87EA5A1B-172D-A747-8E1C-17F438606A27}"/>
              </a:ext>
            </a:extLst>
          </p:cNvPr>
          <p:cNvSpPr/>
          <p:nvPr/>
        </p:nvSpPr>
        <p:spPr>
          <a:xfrm>
            <a:off x="3664728" y="2243674"/>
            <a:ext cx="3473504" cy="514350"/>
          </a:xfrm>
          <a:prstGeom prst="wedgeRoundRectCallout">
            <a:avLst>
              <a:gd name="adj1" fmla="val -57441"/>
              <a:gd name="adj2" fmla="val -48613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Yah, but pappa &amp; </a:t>
            </a:r>
            <a:r>
              <a:rPr lang="en-US" sz="1600" dirty="0" err="1"/>
              <a:t>bhayya</a:t>
            </a:r>
            <a:r>
              <a:rPr lang="en-US" sz="1600" dirty="0"/>
              <a:t> go out for essentials. Worried about them?</a:t>
            </a:r>
          </a:p>
        </p:txBody>
      </p:sp>
      <p:pic>
        <p:nvPicPr>
          <p:cNvPr id="22" name="Graphic 21" descr="Worried face with solid fill">
            <a:extLst>
              <a:ext uri="{FF2B5EF4-FFF2-40B4-BE49-F238E27FC236}">
                <a16:creationId xmlns:a16="http://schemas.microsoft.com/office/drawing/2014/main" id="{2D05E434-3BA2-2847-88CA-420C46727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2902" y="6368498"/>
            <a:ext cx="418067" cy="4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2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2953-FBD3-F34C-A96F-B5D7BC23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47650"/>
            <a:ext cx="8358188" cy="742950"/>
          </a:xfrm>
        </p:spPr>
        <p:txBody>
          <a:bodyPr/>
          <a:lstStyle/>
          <a:p>
            <a:r>
              <a:rPr lang="en-US" dirty="0"/>
              <a:t>Fikar not… Here is the </a:t>
            </a:r>
            <a:r>
              <a:rPr lang="en-US" b="1" dirty="0"/>
              <a:t>SOLUTION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9ED69B-B905-CE46-BDBA-12B7FE5AF8A6}"/>
              </a:ext>
            </a:extLst>
          </p:cNvPr>
          <p:cNvGrpSpPr/>
          <p:nvPr/>
        </p:nvGrpSpPr>
        <p:grpSpPr>
          <a:xfrm>
            <a:off x="3803267" y="2038022"/>
            <a:ext cx="4371975" cy="2428875"/>
            <a:chOff x="4186238" y="2300288"/>
            <a:chExt cx="4371975" cy="2428875"/>
          </a:xfrm>
        </p:grpSpPr>
        <p:pic>
          <p:nvPicPr>
            <p:cNvPr id="5" name="Picture 4" descr="131,153 Face Mask Illustrations, Royalty-Free Vector Graphics &amp; Clip Art -  iStock">
              <a:extLst>
                <a:ext uri="{FF2B5EF4-FFF2-40B4-BE49-F238E27FC236}">
                  <a16:creationId xmlns:a16="http://schemas.microsoft.com/office/drawing/2014/main" id="{AB7303C8-F5CB-1942-883D-B3CA957210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3" t="25390" r="7510" b="27907"/>
            <a:stretch/>
          </p:blipFill>
          <p:spPr bwMode="auto">
            <a:xfrm>
              <a:off x="4186238" y="2300288"/>
              <a:ext cx="4371975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xclamation mark flat design icon hazard warning Vector Image">
              <a:extLst>
                <a:ext uri="{FF2B5EF4-FFF2-40B4-BE49-F238E27FC236}">
                  <a16:creationId xmlns:a16="http://schemas.microsoft.com/office/drawing/2014/main" id="{0A99A039-CA5F-424F-BE28-60A01B2E5E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4" t="5208" r="5826" b="12293"/>
            <a:stretch/>
          </p:blipFill>
          <p:spPr bwMode="auto">
            <a:xfrm>
              <a:off x="5569854" y="2922959"/>
              <a:ext cx="1557338" cy="1557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40C6A0-683C-F947-B96C-53DB2225D5A9}"/>
                </a:ext>
              </a:extLst>
            </p:cNvPr>
            <p:cNvSpPr/>
            <p:nvPr/>
          </p:nvSpPr>
          <p:spPr>
            <a:xfrm>
              <a:off x="5583308" y="2829759"/>
              <a:ext cx="1557339" cy="5954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433980"/>
                </a:avLst>
              </a:prstTxWarp>
              <a:spAutoFit/>
            </a:bodyPr>
            <a:lstStyle/>
            <a:p>
              <a:pPr algn="ctr"/>
              <a:r>
                <a:rPr lang="en-GB" sz="2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Saavdhaan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8422B98-A105-0040-9C2E-622AFAF78DF1}"/>
              </a:ext>
            </a:extLst>
          </p:cNvPr>
          <p:cNvSpPr txBox="1"/>
          <p:nvPr/>
        </p:nvSpPr>
        <p:spPr>
          <a:xfrm>
            <a:off x="4696766" y="4455981"/>
            <a:ext cx="3404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Smart </a:t>
            </a:r>
            <a:r>
              <a:rPr lang="en-US" sz="2400" b="1" i="1" dirty="0"/>
              <a:t>S</a:t>
            </a:r>
            <a:r>
              <a:rPr lang="en-US" sz="2000" i="1" dirty="0"/>
              <a:t>a</a:t>
            </a:r>
            <a:r>
              <a:rPr lang="en-US" sz="2400" b="1" i="1" dirty="0"/>
              <a:t>M</a:t>
            </a:r>
            <a:r>
              <a:rPr lang="en-US" sz="2000" i="1" dirty="0"/>
              <a:t>o</a:t>
            </a:r>
            <a:r>
              <a:rPr lang="en-US" sz="2400" b="1" i="1" dirty="0"/>
              <a:t>S</a:t>
            </a:r>
            <a:r>
              <a:rPr lang="en-US" sz="2000" i="1" dirty="0"/>
              <a:t>a hi…</a:t>
            </a:r>
          </a:p>
          <a:p>
            <a:r>
              <a:rPr lang="en-US" sz="2000" i="1" dirty="0"/>
              <a:t>…samasya ka Samaadhaan!!!</a:t>
            </a:r>
          </a:p>
        </p:txBody>
      </p:sp>
    </p:spTree>
    <p:extLst>
      <p:ext uri="{BB962C8B-B14F-4D97-AF65-F5344CB8AC3E}">
        <p14:creationId xmlns:p14="http://schemas.microsoft.com/office/powerpoint/2010/main" val="96079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2953-FBD3-F34C-A96F-B5D7BC23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28588"/>
            <a:ext cx="7115175" cy="700087"/>
          </a:xfrm>
        </p:spPr>
        <p:txBody>
          <a:bodyPr>
            <a:normAutofit fontScale="90000"/>
          </a:bodyPr>
          <a:lstStyle/>
          <a:p>
            <a:r>
              <a:rPr lang="en-US" dirty="0"/>
              <a:t>Who is it for? What does it do?</a:t>
            </a:r>
          </a:p>
        </p:txBody>
      </p:sp>
      <p:pic>
        <p:nvPicPr>
          <p:cNvPr id="2050" name="Picture 2" descr="neta - Yuva Haryana">
            <a:extLst>
              <a:ext uri="{FF2B5EF4-FFF2-40B4-BE49-F238E27FC236}">
                <a16:creationId xmlns:a16="http://schemas.microsoft.com/office/drawing/2014/main" id="{E49BF622-3B4B-E542-91D1-DB175B88A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9" r="18805"/>
          <a:stretch/>
        </p:blipFill>
        <p:spPr bwMode="auto">
          <a:xfrm>
            <a:off x="785813" y="2193131"/>
            <a:ext cx="2126724" cy="247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ndor Clipart Png Transparent Images – Free PNG Images Vector, PSD, Clipart,  Templates">
            <a:extLst>
              <a:ext uri="{FF2B5EF4-FFF2-40B4-BE49-F238E27FC236}">
                <a16:creationId xmlns:a16="http://schemas.microsoft.com/office/drawing/2014/main" id="{A68D421F-EFBD-8E41-AB5C-4D797CCB6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8"/>
          <a:stretch/>
        </p:blipFill>
        <p:spPr bwMode="auto">
          <a:xfrm>
            <a:off x="9181900" y="4243386"/>
            <a:ext cx="289103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g Happy Indian Family In National Dress Isolated Vector Illustration...  Royalty Free Cliparts, Vectors, And Stock Illustration. Image 93627119.">
            <a:extLst>
              <a:ext uri="{FF2B5EF4-FFF2-40B4-BE49-F238E27FC236}">
                <a16:creationId xmlns:a16="http://schemas.microsoft.com/office/drawing/2014/main" id="{7DCBF773-7087-5B4B-9543-86564225B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7" t="14792" r="7079" b="3542"/>
          <a:stretch/>
        </p:blipFill>
        <p:spPr bwMode="auto">
          <a:xfrm>
            <a:off x="9006082" y="192877"/>
            <a:ext cx="312400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01B80-4C5E-3B45-AAFE-F85F70702D78}"/>
              </a:ext>
            </a:extLst>
          </p:cNvPr>
          <p:cNvSpPr txBox="1"/>
          <p:nvPr/>
        </p:nvSpPr>
        <p:spPr>
          <a:xfrm>
            <a:off x="1230342" y="4664869"/>
            <a:ext cx="13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Government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0126D-802F-1241-9BE5-2A63599759AB}"/>
              </a:ext>
            </a:extLst>
          </p:cNvPr>
          <p:cNvSpPr txBox="1"/>
          <p:nvPr/>
        </p:nvSpPr>
        <p:spPr>
          <a:xfrm>
            <a:off x="10022824" y="26217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Citizens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91610-32DA-684D-93BA-1F23F23E9739}"/>
              </a:ext>
            </a:extLst>
          </p:cNvPr>
          <p:cNvSpPr txBox="1"/>
          <p:nvPr/>
        </p:nvSpPr>
        <p:spPr>
          <a:xfrm>
            <a:off x="9835607" y="389048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Shopkeepers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19867718-24CB-B744-9C7D-04F28B5DB8F3}"/>
              </a:ext>
            </a:extLst>
          </p:cNvPr>
          <p:cNvSpPr/>
          <p:nvPr/>
        </p:nvSpPr>
        <p:spPr>
          <a:xfrm>
            <a:off x="2912537" y="928688"/>
            <a:ext cx="2816751" cy="2671762"/>
          </a:xfrm>
          <a:prstGeom prst="borderCallout1">
            <a:avLst>
              <a:gd name="adj1" fmla="val 42708"/>
              <a:gd name="adj2" fmla="val -2552"/>
              <a:gd name="adj3" fmla="val 54545"/>
              <a:gd name="adj4" fmla="val -2770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 accurate data of lockdown violations, crowds, garbage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Map with high-risk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Hear peoples’ needs, concerns &amp; sentiments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actionable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resources wisely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21B90C2B-DAA4-4845-A46E-8FD4C6E43005}"/>
              </a:ext>
            </a:extLst>
          </p:cNvPr>
          <p:cNvSpPr/>
          <p:nvPr/>
        </p:nvSpPr>
        <p:spPr>
          <a:xfrm>
            <a:off x="5948475" y="1531623"/>
            <a:ext cx="2816751" cy="3502578"/>
          </a:xfrm>
          <a:prstGeom prst="borderCallout1">
            <a:avLst>
              <a:gd name="adj1" fmla="val 37360"/>
              <a:gd name="adj2" fmla="val 100924"/>
              <a:gd name="adj3" fmla="val 23390"/>
              <a:gd name="adj4" fmla="val 11685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map-based updates on crowds &amp; risky areas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Able to report violations, sanity issues accurately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supplies availability and navigation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online transactions with street-vendors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Able to convey needs &amp;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timely advice on precautions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7F3CEEA0-C9E3-F144-8CD5-4C33F8809B58}"/>
              </a:ext>
            </a:extLst>
          </p:cNvPr>
          <p:cNvSpPr/>
          <p:nvPr/>
        </p:nvSpPr>
        <p:spPr>
          <a:xfrm>
            <a:off x="3184167" y="5351740"/>
            <a:ext cx="5726103" cy="1155144"/>
          </a:xfrm>
          <a:prstGeom prst="borderCallout1">
            <a:avLst>
              <a:gd name="adj1" fmla="val 37360"/>
              <a:gd name="adj2" fmla="val 100924"/>
              <a:gd name="adj3" fmla="val 2298"/>
              <a:gd name="adj4" fmla="val 11365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status of stocks, shop open/close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Online transactions with people around (UPI enabled)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to know about peoples’ needs in real-time</a:t>
            </a:r>
          </a:p>
        </p:txBody>
      </p:sp>
    </p:spTree>
    <p:extLst>
      <p:ext uri="{BB962C8B-B14F-4D97-AF65-F5344CB8AC3E}">
        <p14:creationId xmlns:p14="http://schemas.microsoft.com/office/powerpoint/2010/main" val="36181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2953-FBD3-F34C-A96F-B5D7BC23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76200"/>
            <a:ext cx="3494690" cy="722586"/>
          </a:xfrm>
        </p:spPr>
        <p:txBody>
          <a:bodyPr/>
          <a:lstStyle/>
          <a:p>
            <a:r>
              <a:rPr lang="en-US" dirty="0"/>
              <a:t>How it works?</a:t>
            </a:r>
          </a:p>
        </p:txBody>
      </p:sp>
      <p:pic>
        <p:nvPicPr>
          <p:cNvPr id="3074" name="Picture 2" descr="Yahoo: Maps &amp; Local Archives - Search Engine Land">
            <a:extLst>
              <a:ext uri="{FF2B5EF4-FFF2-40B4-BE49-F238E27FC236}">
                <a16:creationId xmlns:a16="http://schemas.microsoft.com/office/drawing/2014/main" id="{78FD1A43-7A23-3F48-9E48-95D73283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11" y="1488013"/>
            <a:ext cx="3350173" cy="188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wnload Big Image - Drone Clipart - Full Size PNG Image - PNGkit">
            <a:extLst>
              <a:ext uri="{FF2B5EF4-FFF2-40B4-BE49-F238E27FC236}">
                <a16:creationId xmlns:a16="http://schemas.microsoft.com/office/drawing/2014/main" id="{FC531461-C598-6C4D-9A8A-531595D2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0001">
            <a:off x="933892" y="941324"/>
            <a:ext cx="1347421" cy="9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atellite-PNG-Clipart | ESA BIC Estonia">
            <a:extLst>
              <a:ext uri="{FF2B5EF4-FFF2-40B4-BE49-F238E27FC236}">
                <a16:creationId xmlns:a16="http://schemas.microsoft.com/office/drawing/2014/main" id="{0E9FA1A2-932C-3848-AB74-17DB6434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0549">
            <a:off x="3735216" y="379732"/>
            <a:ext cx="2878671" cy="158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curity Camera Png - Cctv Camera Icon Png , Free Transparent Clipart -  ClipartKey">
            <a:extLst>
              <a:ext uri="{FF2B5EF4-FFF2-40B4-BE49-F238E27FC236}">
                <a16:creationId xmlns:a16="http://schemas.microsoft.com/office/drawing/2014/main" id="{B069EBED-A44E-2D46-8C80-DEFAD51D7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" t="4167" r="3895" b="6250"/>
          <a:stretch/>
        </p:blipFill>
        <p:spPr bwMode="auto">
          <a:xfrm>
            <a:off x="5188814" y="2093961"/>
            <a:ext cx="1593191" cy="117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ps to Better Use Your Smartphone's Camera - JoomConnect Blog">
            <a:extLst>
              <a:ext uri="{FF2B5EF4-FFF2-40B4-BE49-F238E27FC236}">
                <a16:creationId xmlns:a16="http://schemas.microsoft.com/office/drawing/2014/main" id="{3BBC434A-6CAC-234F-8233-05306D9B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25" y="2248344"/>
            <a:ext cx="1460379" cy="146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577965-D49F-784D-950B-2FB8E402E58D}"/>
              </a:ext>
            </a:extLst>
          </p:cNvPr>
          <p:cNvSpPr/>
          <p:nvPr/>
        </p:nvSpPr>
        <p:spPr>
          <a:xfrm rot="21385177">
            <a:off x="1450093" y="3695276"/>
            <a:ext cx="4158677" cy="112523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eMohalla</a:t>
            </a:r>
          </a:p>
          <a:p>
            <a:pPr algn="ctr"/>
            <a:r>
              <a:rPr lang="en-US" dirty="0"/>
              <a:t>Real-time image tracking from multiple sources to detect &amp; report problematic areas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24078C5-419A-E642-B273-6F24C364158A}"/>
              </a:ext>
            </a:extLst>
          </p:cNvPr>
          <p:cNvSpPr/>
          <p:nvPr/>
        </p:nvSpPr>
        <p:spPr>
          <a:xfrm rot="738038">
            <a:off x="7346069" y="616529"/>
            <a:ext cx="4769065" cy="130805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Massive BigData Collection</a:t>
            </a:r>
          </a:p>
          <a:p>
            <a:pPr algn="ctr"/>
            <a:r>
              <a:rPr lang="en-US" b="1" dirty="0"/>
              <a:t>Real-time Analytics</a:t>
            </a:r>
          </a:p>
          <a:p>
            <a:pPr algn="ctr"/>
            <a:r>
              <a:rPr lang="en-US" b="1" dirty="0"/>
              <a:t>AI enabled recommender system</a:t>
            </a:r>
          </a:p>
          <a:p>
            <a:pPr algn="ctr"/>
            <a:r>
              <a:rPr lang="en-US" b="1" dirty="0"/>
              <a:t>(for Government)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30F4FCF-C003-3241-9BEF-B8E6FC9C6DD8}"/>
              </a:ext>
            </a:extLst>
          </p:cNvPr>
          <p:cNvSpPr/>
          <p:nvPr/>
        </p:nvSpPr>
        <p:spPr>
          <a:xfrm rot="746542">
            <a:off x="8116699" y="2092065"/>
            <a:ext cx="3656472" cy="10952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Real-time Map (GPS) based alerting system</a:t>
            </a:r>
          </a:p>
          <a:p>
            <a:pPr algn="ctr"/>
            <a:r>
              <a:rPr lang="en-US" b="1" dirty="0"/>
              <a:t>(for Citizens)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C937FA8-3B1C-294F-8B2B-236A4E757797}"/>
              </a:ext>
            </a:extLst>
          </p:cNvPr>
          <p:cNvSpPr/>
          <p:nvPr/>
        </p:nvSpPr>
        <p:spPr>
          <a:xfrm rot="277379">
            <a:off x="8151807" y="5366888"/>
            <a:ext cx="3656472" cy="10952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 based chatbot for helping</a:t>
            </a:r>
          </a:p>
          <a:p>
            <a:pPr algn="ctr"/>
            <a:r>
              <a:rPr lang="en-US" b="1" dirty="0"/>
              <a:t>(for Citizens)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2EC73A3-B9DD-5B4C-91A1-A5D8D37BC590}"/>
              </a:ext>
            </a:extLst>
          </p:cNvPr>
          <p:cNvSpPr/>
          <p:nvPr/>
        </p:nvSpPr>
        <p:spPr>
          <a:xfrm>
            <a:off x="4267764" y="4991579"/>
            <a:ext cx="3656472" cy="10952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UPI based peer-to-peer </a:t>
            </a:r>
          </a:p>
          <a:p>
            <a:pPr algn="ctr"/>
            <a:r>
              <a:rPr lang="en-US" b="1" dirty="0"/>
              <a:t>e-transactions</a:t>
            </a:r>
            <a:endParaRPr lang="en-US" dirty="0"/>
          </a:p>
        </p:txBody>
      </p:sp>
      <p:pic>
        <p:nvPicPr>
          <p:cNvPr id="3094" name="Picture 22" descr="Heat Maps - Mapline">
            <a:extLst>
              <a:ext uri="{FF2B5EF4-FFF2-40B4-BE49-F238E27FC236}">
                <a16:creationId xmlns:a16="http://schemas.microsoft.com/office/drawing/2014/main" id="{C6A7DFE3-0342-CB45-9CD6-B499AE2E5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 bwMode="auto">
          <a:xfrm>
            <a:off x="6782005" y="2810407"/>
            <a:ext cx="3106676" cy="18816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Bot, chat, chatbot, message, messenger, speech bubble, typing icon">
            <a:extLst>
              <a:ext uri="{FF2B5EF4-FFF2-40B4-BE49-F238E27FC236}">
                <a16:creationId xmlns:a16="http://schemas.microsoft.com/office/drawing/2014/main" id="{90B56A02-D1A7-484B-B59E-89DB88DA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570" y="3891547"/>
            <a:ext cx="1861742" cy="18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Online payment Illustrations and Clip Art. 85,673 Online payment royalty  free illustrations and drawings available to search from thousands of stock  vector EPS clipart graphic designers.">
            <a:extLst>
              <a:ext uri="{FF2B5EF4-FFF2-40B4-BE49-F238E27FC236}">
                <a16:creationId xmlns:a16="http://schemas.microsoft.com/office/drawing/2014/main" id="{29FEBB7A-6F88-B840-815E-AA819FB4F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4"/>
          <a:stretch/>
        </p:blipFill>
        <p:spPr bwMode="auto">
          <a:xfrm>
            <a:off x="1731729" y="5094242"/>
            <a:ext cx="2758816" cy="14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9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6F1A-7A54-4347-867B-8068DAA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2" y="86711"/>
            <a:ext cx="6847489" cy="764627"/>
          </a:xfrm>
        </p:spPr>
        <p:txBody>
          <a:bodyPr/>
          <a:lstStyle/>
          <a:p>
            <a:r>
              <a:rPr lang="en-US" dirty="0"/>
              <a:t>Architecture &amp; Technologies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1991C-F711-5E4F-9A5A-B749F07B151B}"/>
              </a:ext>
            </a:extLst>
          </p:cNvPr>
          <p:cNvSpPr/>
          <p:nvPr/>
        </p:nvSpPr>
        <p:spPr>
          <a:xfrm>
            <a:off x="885496" y="1198179"/>
            <a:ext cx="3352800" cy="41095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7F5EC-648A-A049-B0ED-8BB77E8BA2F7}"/>
              </a:ext>
            </a:extLst>
          </p:cNvPr>
          <p:cNvSpPr/>
          <p:nvPr/>
        </p:nvSpPr>
        <p:spPr>
          <a:xfrm>
            <a:off x="4600905" y="1198178"/>
            <a:ext cx="6960473" cy="41095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Download Big Image - Drone Clipart - Full Size PNG Image - PNGkit">
            <a:extLst>
              <a:ext uri="{FF2B5EF4-FFF2-40B4-BE49-F238E27FC236}">
                <a16:creationId xmlns:a16="http://schemas.microsoft.com/office/drawing/2014/main" id="{C40D8D48-CED4-4344-8ED7-5459B18E0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0001">
            <a:off x="1831428" y="1396375"/>
            <a:ext cx="740374" cy="54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atellite-PNG-Clipart | ESA BIC Estonia">
            <a:extLst>
              <a:ext uri="{FF2B5EF4-FFF2-40B4-BE49-F238E27FC236}">
                <a16:creationId xmlns:a16="http://schemas.microsoft.com/office/drawing/2014/main" id="{F2BA5126-0F5E-A042-9811-C024971E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0549">
            <a:off x="2731702" y="1193709"/>
            <a:ext cx="1219581" cy="67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Security Camera Png - Cctv Camera Icon Png , Free Transparent Clipart -  ClipartKey">
            <a:extLst>
              <a:ext uri="{FF2B5EF4-FFF2-40B4-BE49-F238E27FC236}">
                <a16:creationId xmlns:a16="http://schemas.microsoft.com/office/drawing/2014/main" id="{07150032-DD93-0149-B5D7-F2843AD92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" t="4167" r="3895" b="6250"/>
          <a:stretch/>
        </p:blipFill>
        <p:spPr bwMode="auto">
          <a:xfrm>
            <a:off x="2718983" y="2028172"/>
            <a:ext cx="875191" cy="6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Tips to Better Use Your Smartphone's Camera - JoomConnect Blog">
            <a:extLst>
              <a:ext uri="{FF2B5EF4-FFF2-40B4-BE49-F238E27FC236}">
                <a16:creationId xmlns:a16="http://schemas.microsoft.com/office/drawing/2014/main" id="{F1BDF351-50C0-3546-B76C-F277AFADD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57" y="2136859"/>
            <a:ext cx="698356" cy="69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A33CE89D-EB3B-4C41-A174-02798E9AA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077" y="3729037"/>
            <a:ext cx="914400" cy="914400"/>
          </a:xfrm>
          <a:prstGeom prst="rect">
            <a:avLst/>
          </a:prstGeom>
        </p:spPr>
      </p:pic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898A3883-534C-2343-B107-56C8C890BD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2638" y="4268268"/>
            <a:ext cx="914400" cy="914400"/>
          </a:xfrm>
          <a:prstGeom prst="rect">
            <a:avLst/>
          </a:prstGeom>
        </p:spPr>
      </p:pic>
      <p:pic>
        <p:nvPicPr>
          <p:cNvPr id="15" name="Graphic 14" descr="Laptop">
            <a:extLst>
              <a:ext uri="{FF2B5EF4-FFF2-40B4-BE49-F238E27FC236}">
                <a16:creationId xmlns:a16="http://schemas.microsoft.com/office/drawing/2014/main" id="{BD2EE8C2-7250-BA46-B1A8-2A86ED6574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8983" y="3353868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BB22F6-AAC9-9A47-8AB9-784A4DEB0C28}"/>
              </a:ext>
            </a:extLst>
          </p:cNvPr>
          <p:cNvSpPr/>
          <p:nvPr/>
        </p:nvSpPr>
        <p:spPr>
          <a:xfrm>
            <a:off x="1651177" y="1215277"/>
            <a:ext cx="2200979" cy="202059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BC146E-ED8F-AC47-8E52-71716C431E03}"/>
              </a:ext>
            </a:extLst>
          </p:cNvPr>
          <p:cNvSpPr/>
          <p:nvPr/>
        </p:nvSpPr>
        <p:spPr>
          <a:xfrm>
            <a:off x="1651177" y="3182056"/>
            <a:ext cx="2200979" cy="211860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E63C3-AA63-AC4C-A3D4-A18A7766D5CE}"/>
              </a:ext>
            </a:extLst>
          </p:cNvPr>
          <p:cNvSpPr txBox="1"/>
          <p:nvPr/>
        </p:nvSpPr>
        <p:spPr>
          <a:xfrm>
            <a:off x="7489472" y="1230568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IBM Cloud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2F313-7592-2141-8480-3CB01205E261}"/>
              </a:ext>
            </a:extLst>
          </p:cNvPr>
          <p:cNvSpPr/>
          <p:nvPr/>
        </p:nvSpPr>
        <p:spPr>
          <a:xfrm>
            <a:off x="5251073" y="1942447"/>
            <a:ext cx="1328738" cy="13821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04D9FC-3B07-CA4D-BC01-71B25E0D9851}"/>
              </a:ext>
            </a:extLst>
          </p:cNvPr>
          <p:cNvSpPr/>
          <p:nvPr/>
        </p:nvSpPr>
        <p:spPr>
          <a:xfrm>
            <a:off x="5251073" y="3533361"/>
            <a:ext cx="1328738" cy="15111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D253D4-EEFF-434F-A284-CC2F15FB0136}"/>
              </a:ext>
            </a:extLst>
          </p:cNvPr>
          <p:cNvSpPr/>
          <p:nvPr/>
        </p:nvSpPr>
        <p:spPr>
          <a:xfrm>
            <a:off x="7340572" y="1785282"/>
            <a:ext cx="1755677" cy="89276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Watson Assistant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222D69-C618-3646-9346-C78E7B0F1EB2}"/>
              </a:ext>
            </a:extLst>
          </p:cNvPr>
          <p:cNvSpPr/>
          <p:nvPr/>
        </p:nvSpPr>
        <p:spPr>
          <a:xfrm>
            <a:off x="7340572" y="4022785"/>
            <a:ext cx="1755677" cy="10217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Visual Recognition Service</a:t>
            </a:r>
          </a:p>
        </p:txBody>
      </p:sp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25F8D7C7-7A58-6141-BA22-C79D029FA9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6536" y="2164646"/>
            <a:ext cx="1747719" cy="1597904"/>
          </a:xfrm>
          <a:prstGeom prst="rect">
            <a:avLst/>
          </a:prstGeom>
        </p:spPr>
      </p:pic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E090F323-D0CF-A749-B914-A325EA3B6E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6536" y="3761475"/>
            <a:ext cx="1747719" cy="159790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34A257-0794-9540-B44D-43B9DAD96182}"/>
              </a:ext>
            </a:extLst>
          </p:cNvPr>
          <p:cNvCxnSpPr/>
          <p:nvPr/>
        </p:nvCxnSpPr>
        <p:spPr>
          <a:xfrm>
            <a:off x="7029451" y="1486944"/>
            <a:ext cx="0" cy="365286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769E55-362A-A742-A9FB-E4C8025F3C55}"/>
              </a:ext>
            </a:extLst>
          </p:cNvPr>
          <p:cNvCxnSpPr/>
          <p:nvPr/>
        </p:nvCxnSpPr>
        <p:spPr>
          <a:xfrm>
            <a:off x="9282113" y="1461400"/>
            <a:ext cx="0" cy="365286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C97E11-F356-984B-A5B3-09CD0C574F24}"/>
              </a:ext>
            </a:extLst>
          </p:cNvPr>
          <p:cNvSpPr txBox="1"/>
          <p:nvPr/>
        </p:nvSpPr>
        <p:spPr>
          <a:xfrm>
            <a:off x="9722234" y="19198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COS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8A5AF-4BAB-504D-BA53-FD6FC905D9F9}"/>
              </a:ext>
            </a:extLst>
          </p:cNvPr>
          <p:cNvSpPr txBox="1"/>
          <p:nvPr/>
        </p:nvSpPr>
        <p:spPr>
          <a:xfrm>
            <a:off x="9471415" y="360538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Cloudant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123165-402A-454D-A950-4D01A90A2C20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3852156" y="2225577"/>
            <a:ext cx="1398917" cy="40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A0E771-34CB-4947-8A45-EFA7393C5D61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852156" y="4241358"/>
            <a:ext cx="1398917" cy="47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4FA3C6-1EF4-994B-9131-2F6B45B68EF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6579811" y="2231666"/>
            <a:ext cx="760761" cy="40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7A258D-01A9-AC43-A4EC-D84AC2DD50C5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5915442" y="3324640"/>
            <a:ext cx="0" cy="208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278AC4-0D5F-E445-8C9A-05C56C921C14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6579811" y="2633544"/>
            <a:ext cx="760761" cy="190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15F1B2-4036-E34A-8967-908E43DD187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579811" y="2633544"/>
            <a:ext cx="3142423" cy="1926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6BB84D-4589-3345-A413-5C450B70D98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579811" y="2633544"/>
            <a:ext cx="3142423" cy="36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2034D5-EA65-FE42-BCA3-95699F196A2D}"/>
              </a:ext>
            </a:extLst>
          </p:cNvPr>
          <p:cNvSpPr txBox="1"/>
          <p:nvPr/>
        </p:nvSpPr>
        <p:spPr>
          <a:xfrm>
            <a:off x="1880425" y="459460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EA6F24-74D2-B748-AC9A-667AEC45E3DE}"/>
              </a:ext>
            </a:extLst>
          </p:cNvPr>
          <p:cNvSpPr txBox="1"/>
          <p:nvPr/>
        </p:nvSpPr>
        <p:spPr>
          <a:xfrm>
            <a:off x="2000188" y="2843509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Capture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FECC3-01BB-554F-9E15-358CED6C2B97}"/>
              </a:ext>
            </a:extLst>
          </p:cNvPr>
          <p:cNvSpPr txBox="1"/>
          <p:nvPr/>
        </p:nvSpPr>
        <p:spPr>
          <a:xfrm>
            <a:off x="2861723" y="3630548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Browser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166765-4F8E-BE42-BCE8-F88561BA5CBC}"/>
              </a:ext>
            </a:extLst>
          </p:cNvPr>
          <p:cNvSpPr txBox="1"/>
          <p:nvPr/>
        </p:nvSpPr>
        <p:spPr>
          <a:xfrm>
            <a:off x="2986336" y="4598403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App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91EA592-24BC-7C47-B184-CF2379F3C6F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3852156" y="2633544"/>
            <a:ext cx="1398917" cy="1607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9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6F1A-7A54-4347-867B-8068DAA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2" y="86711"/>
            <a:ext cx="6847489" cy="764627"/>
          </a:xfrm>
        </p:spPr>
        <p:txBody>
          <a:bodyPr/>
          <a:lstStyle/>
          <a:p>
            <a:r>
              <a:rPr lang="en-US" dirty="0"/>
              <a:t>The Samosa Sena</a:t>
            </a:r>
          </a:p>
        </p:txBody>
      </p:sp>
    </p:spTree>
    <p:extLst>
      <p:ext uri="{BB962C8B-B14F-4D97-AF65-F5344CB8AC3E}">
        <p14:creationId xmlns:p14="http://schemas.microsoft.com/office/powerpoint/2010/main" val="23473197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</TotalTime>
  <Words>440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ATL-IBM Kids Internship 2020 – Team 2</vt:lpstr>
      <vt:lpstr>Problem &amp; Motivation</vt:lpstr>
      <vt:lpstr>Fikar not… Here is the SOLUTION</vt:lpstr>
      <vt:lpstr>Who is it for? What does it do?</vt:lpstr>
      <vt:lpstr>How it works?</vt:lpstr>
      <vt:lpstr>Architecture &amp; Technologies</vt:lpstr>
      <vt:lpstr>The Samosa Sena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ATL-IBM Kids Internship 2020 – Team 2</dc:title>
  <dc:creator>Hemanth Kumar Choudhary Kadambala</dc:creator>
  <cp:lastModifiedBy>Hemanth Kumar Choudhary Kadambala</cp:lastModifiedBy>
  <cp:revision>19</cp:revision>
  <dcterms:created xsi:type="dcterms:W3CDTF">2020-09-17T03:29:01Z</dcterms:created>
  <dcterms:modified xsi:type="dcterms:W3CDTF">2020-09-17T06:08:12Z</dcterms:modified>
</cp:coreProperties>
</file>