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5"/>
  </p:notesMasterIdLst>
  <p:sldIdLst>
    <p:sldId id="1864" r:id="rId5"/>
    <p:sldId id="1846" r:id="rId6"/>
    <p:sldId id="1848" r:id="rId7"/>
    <p:sldId id="1849" r:id="rId8"/>
    <p:sldId id="1869" r:id="rId9"/>
    <p:sldId id="1858" r:id="rId10"/>
    <p:sldId id="1859" r:id="rId11"/>
    <p:sldId id="1867" r:id="rId12"/>
    <p:sldId id="1871" r:id="rId13"/>
    <p:sldId id="1870" r:id="rId1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8CE812-2F03-4785-B994-566CFA54F3A6}" v="291" dt="2025-03-12T15:49:50.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24" autoAdjust="0"/>
  </p:normalViewPr>
  <p:slideViewPr>
    <p:cSldViewPr snapToGrid="0">
      <p:cViewPr varScale="1">
        <p:scale>
          <a:sx n="78" d="100"/>
          <a:sy n="78" d="100"/>
        </p:scale>
        <p:origin x="835" y="67"/>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887738" y="1646315"/>
            <a:ext cx="8851881" cy="1259461"/>
          </a:xfrm>
        </p:spPr>
        <p:txBody>
          <a:bodyPr anchor="ctr">
            <a:noAutofit/>
          </a:bodyPr>
          <a:lstStyle/>
          <a:p>
            <a:r>
              <a:rPr lang="en-US" altLang="en-US" dirty="0">
                <a:solidFill>
                  <a:schemeClr val="accent6"/>
                </a:solidFill>
              </a:rPr>
              <a:t>STUDENT MANAGEMENT SYSTEM</a:t>
            </a:r>
          </a:p>
        </p:txBody>
      </p:sp>
      <p:sp>
        <p:nvSpPr>
          <p:cNvPr id="2" name="Text Placeholder 1">
            <a:extLst>
              <a:ext uri="{FF2B5EF4-FFF2-40B4-BE49-F238E27FC236}">
                <a16:creationId xmlns:a16="http://schemas.microsoft.com/office/drawing/2014/main" id="{3AA5BA31-F0C7-3A4D-A9F7-CE638BE14B66}"/>
              </a:ext>
            </a:extLst>
          </p:cNvPr>
          <p:cNvSpPr>
            <a:spLocks noGrp="1"/>
          </p:cNvSpPr>
          <p:nvPr>
            <p:ph type="body" sz="quarter" idx="12"/>
          </p:nvPr>
        </p:nvSpPr>
        <p:spPr>
          <a:xfrm>
            <a:off x="1428925" y="2709645"/>
            <a:ext cx="8663032" cy="2910979"/>
          </a:xfrm>
        </p:spPr>
        <p:txBody>
          <a:bodyPr/>
          <a:lstStyle/>
          <a:p>
            <a:pPr algn="l">
              <a:lnSpc>
                <a:spcPct val="200000"/>
              </a:lnSpc>
            </a:pPr>
            <a:r>
              <a:rPr lang="en-US" sz="2000" b="1" dirty="0">
                <a:solidFill>
                  <a:schemeClr val="accent1"/>
                </a:solidFill>
                <a:latin typeface="+mj-lt"/>
              </a:rPr>
              <a:t>NAME OF THE STUDENTS :			ROLL NO. :</a:t>
            </a:r>
          </a:p>
          <a:p>
            <a:pPr algn="l">
              <a:lnSpc>
                <a:spcPct val="200000"/>
              </a:lnSpc>
            </a:pPr>
            <a:r>
              <a:rPr lang="en-US" sz="2000" b="1" dirty="0">
                <a:solidFill>
                  <a:srgbClr val="0070C0"/>
                </a:solidFill>
                <a:latin typeface="+mj-lt"/>
              </a:rPr>
              <a:t>M.HEMANTH KUMAR			</a:t>
            </a:r>
            <a:r>
              <a:rPr lang="en-US" sz="2000" b="1">
                <a:solidFill>
                  <a:srgbClr val="0070C0"/>
                </a:solidFill>
                <a:latin typeface="+mj-lt"/>
              </a:rPr>
              <a:t>             23BFA02L36</a:t>
            </a:r>
            <a:r>
              <a:rPr lang="en-US" sz="2000" b="1" dirty="0">
                <a:solidFill>
                  <a:srgbClr val="0070C0"/>
                </a:solidFill>
                <a:latin typeface="+mj-lt"/>
              </a:rPr>
              <a:t>		</a:t>
            </a:r>
            <a:r>
              <a:rPr lang="en-US" sz="2000" b="1">
                <a:solidFill>
                  <a:srgbClr val="0070C0"/>
                </a:solidFill>
                <a:latin typeface="+mj-lt"/>
              </a:rPr>
              <a:t>                         </a:t>
            </a:r>
            <a:endParaRPr lang="en-US" sz="2000" b="1" dirty="0">
              <a:solidFill>
                <a:srgbClr val="0070C0"/>
              </a:solidFill>
              <a:latin typeface="+mj-lt"/>
            </a:endParaRPr>
          </a:p>
          <a:p>
            <a:pPr algn="l">
              <a:lnSpc>
                <a:spcPct val="200000"/>
              </a:lnSpc>
            </a:pPr>
            <a:r>
              <a:rPr lang="en-US" sz="2000" b="1" dirty="0">
                <a:solidFill>
                  <a:srgbClr val="0070C0"/>
                </a:solidFill>
                <a:latin typeface="+mj-lt"/>
              </a:rPr>
              <a:t>S.M.TOUHID BASHA			             23BFA02L53</a:t>
            </a:r>
          </a:p>
          <a:p>
            <a:pPr algn="l">
              <a:lnSpc>
                <a:spcPct val="200000"/>
              </a:lnSpc>
            </a:pPr>
            <a:r>
              <a:rPr lang="en-US" sz="2000" b="1" dirty="0">
                <a:solidFill>
                  <a:srgbClr val="0070C0"/>
                </a:solidFill>
                <a:latin typeface="+mj-lt"/>
              </a:rPr>
              <a:t>              </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A30D-641A-DFCF-CF21-C4AAE1DC2AA7}"/>
              </a:ext>
            </a:extLst>
          </p:cNvPr>
          <p:cNvSpPr>
            <a:spLocks noGrp="1"/>
          </p:cNvSpPr>
          <p:nvPr>
            <p:ph type="title"/>
          </p:nvPr>
        </p:nvSpPr>
        <p:spPr/>
        <p:txBody>
          <a:bodyPr/>
          <a:lstStyle/>
          <a:p>
            <a:r>
              <a:rPr lang="en-IN" dirty="0"/>
              <a:t>.</a:t>
            </a:r>
          </a:p>
        </p:txBody>
      </p:sp>
      <p:sp>
        <p:nvSpPr>
          <p:cNvPr id="3" name="Text Placeholder 2">
            <a:extLst>
              <a:ext uri="{FF2B5EF4-FFF2-40B4-BE49-F238E27FC236}">
                <a16:creationId xmlns:a16="http://schemas.microsoft.com/office/drawing/2014/main" id="{7A8DF0E9-15BE-A48D-0435-4366BAC0728B}"/>
              </a:ext>
            </a:extLst>
          </p:cNvPr>
          <p:cNvSpPr>
            <a:spLocks noGrp="1"/>
          </p:cNvSpPr>
          <p:nvPr>
            <p:ph type="body" sz="quarter" idx="12"/>
          </p:nvPr>
        </p:nvSpPr>
        <p:spPr>
          <a:xfrm>
            <a:off x="2196307" y="1887795"/>
            <a:ext cx="8107899" cy="2907668"/>
          </a:xfrm>
        </p:spPr>
        <p:txBody>
          <a:bodyPr/>
          <a:lstStyle/>
          <a:p>
            <a:pPr algn="l"/>
            <a:r>
              <a:rPr lang="en-IN" sz="5400" b="1" dirty="0"/>
              <a:t>          </a:t>
            </a:r>
            <a:r>
              <a:rPr lang="en-IN" sz="6600" b="1" dirty="0">
                <a:solidFill>
                  <a:schemeClr val="accent5">
                    <a:lumMod val="25000"/>
                  </a:schemeClr>
                </a:solidFill>
              </a:rPr>
              <a:t>THANK YOU</a:t>
            </a:r>
          </a:p>
        </p:txBody>
      </p:sp>
    </p:spTree>
    <p:extLst>
      <p:ext uri="{BB962C8B-B14F-4D97-AF65-F5344CB8AC3E}">
        <p14:creationId xmlns:p14="http://schemas.microsoft.com/office/powerpoint/2010/main" val="105976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852781"/>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568742"/>
            <a:ext cx="6477000" cy="5176008"/>
          </a:xfrm>
        </p:spPr>
        <p:txBody>
          <a:bodyPr/>
          <a:lstStyle/>
          <a:p>
            <a:pPr algn="just"/>
            <a:r>
              <a:rPr lang="en-US" sz="1600" b="0" dirty="0"/>
              <a:t>A Student Management System (SMS) is a software application designed to manage and organize student-related data effectively and efficiently. Leveraging data structures in its implementation ensures optimized performance for storing, retrieving, and manipulating this data</a:t>
            </a:r>
            <a:r>
              <a:rPr lang="en-US" sz="1600" dirty="0"/>
              <a:t>.</a:t>
            </a:r>
            <a:endParaRPr lang="en-US" sz="1600" b="0" dirty="0"/>
          </a:p>
          <a:p>
            <a:endParaRPr lang="en-US" sz="2000" b="0" dirty="0"/>
          </a:p>
          <a:p>
            <a:r>
              <a:rPr lang="en-US" sz="2000" b="1" dirty="0">
                <a:solidFill>
                  <a:srgbClr val="0070C0"/>
                </a:solidFill>
              </a:rPr>
              <a:t>Key Features of SMS Using Data Structures</a:t>
            </a:r>
          </a:p>
          <a:p>
            <a:endParaRPr lang="en-US" sz="2000" b="0" dirty="0"/>
          </a:p>
          <a:p>
            <a:r>
              <a:rPr lang="en-IN" sz="2000" b="1" dirty="0"/>
              <a:t> </a:t>
            </a:r>
            <a:r>
              <a:rPr lang="en-IN" sz="2000" b="0" dirty="0"/>
              <a:t>1.Student Records Storage</a:t>
            </a:r>
          </a:p>
          <a:p>
            <a:r>
              <a:rPr lang="en-IN" sz="2000" b="0" dirty="0"/>
              <a:t> 2. Search and Retrieval</a:t>
            </a:r>
          </a:p>
          <a:p>
            <a:r>
              <a:rPr lang="en-IN" sz="2000" b="0" dirty="0"/>
              <a:t> 3.sorting Data</a:t>
            </a:r>
          </a:p>
          <a:p>
            <a:r>
              <a:rPr lang="en-IN" sz="2000" b="0" dirty="0"/>
              <a:t> 4.Attendance Tracking</a:t>
            </a:r>
          </a:p>
          <a:p>
            <a:r>
              <a:rPr lang="en-IN" sz="2000" b="0" dirty="0"/>
              <a:t> 5. Grade Management</a:t>
            </a:r>
            <a:endParaRPr lang="en-US" sz="2000" b="0" dirty="0"/>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82741A-71FC-7EC6-D1DB-91DCB25E415B}"/>
              </a:ext>
            </a:extLst>
          </p:cNvPr>
          <p:cNvSpPr>
            <a:spLocks noGrp="1"/>
          </p:cNvSpPr>
          <p:nvPr>
            <p:ph type="title"/>
          </p:nvPr>
        </p:nvSpPr>
        <p:spPr/>
        <p:txBody>
          <a:bodyPr/>
          <a:lstStyle/>
          <a:p>
            <a:r>
              <a:rPr lang="en-US" dirty="0"/>
              <a:t>DATA STRUCTURE USED : LINKED LIST</a:t>
            </a:r>
            <a:endParaRPr lang="en-IN" dirty="0"/>
          </a:p>
        </p:txBody>
      </p:sp>
      <p:sp>
        <p:nvSpPr>
          <p:cNvPr id="6" name="Text Placeholder 5">
            <a:extLst>
              <a:ext uri="{FF2B5EF4-FFF2-40B4-BE49-F238E27FC236}">
                <a16:creationId xmlns:a16="http://schemas.microsoft.com/office/drawing/2014/main" id="{DC68206E-525C-54AE-EEE6-121AF79EAFDB}"/>
              </a:ext>
            </a:extLst>
          </p:cNvPr>
          <p:cNvSpPr>
            <a:spLocks noGrp="1"/>
          </p:cNvSpPr>
          <p:nvPr>
            <p:ph type="body" sz="quarter" idx="11"/>
          </p:nvPr>
        </p:nvSpPr>
        <p:spPr>
          <a:xfrm>
            <a:off x="562063" y="1426129"/>
            <a:ext cx="6132352" cy="2447750"/>
          </a:xfrm>
        </p:spPr>
        <p:txBody>
          <a:bodyPr/>
          <a:lstStyle/>
          <a:p>
            <a:r>
              <a:rPr lang="en-US" dirty="0"/>
              <a:t>A </a:t>
            </a:r>
            <a:r>
              <a:rPr lang="en-US" b="1" dirty="0"/>
              <a:t>linked list</a:t>
            </a:r>
            <a:r>
              <a:rPr lang="en-US" dirty="0"/>
              <a:t> is an ideal choice for implementing a Student Management System (SMS) due to its ability to dynamically adjust its size. Unlike arrays, which have a fixed size and can waste memory, linked lists allocate memory as needed for each student record. This makes them well-suited for handling fluctuating student data, especially in institutions where enrollment numbers frequently change..</a:t>
            </a:r>
            <a:endParaRPr lang="en-IN" dirty="0"/>
          </a:p>
        </p:txBody>
      </p:sp>
      <p:pic>
        <p:nvPicPr>
          <p:cNvPr id="1026" name="Picture 2" descr="A Beginners Overview of Linked Lists in Python">
            <a:extLst>
              <a:ext uri="{FF2B5EF4-FFF2-40B4-BE49-F238E27FC236}">
                <a16:creationId xmlns:a16="http://schemas.microsoft.com/office/drawing/2014/main" id="{6BAF6A15-E9AB-94CC-0FEB-2C1EDAEE8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415" y="1659840"/>
            <a:ext cx="5376479" cy="353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4756559" y="604007"/>
            <a:ext cx="7113863" cy="1560353"/>
          </a:xfrm>
        </p:spPr>
        <p:txBody>
          <a:bodyPr>
            <a:normAutofit/>
          </a:bodyPr>
          <a:lstStyle/>
          <a:p>
            <a:br>
              <a:rPr lang="en-US" dirty="0"/>
            </a:br>
            <a:r>
              <a:rPr lang="en-US" sz="3200" dirty="0"/>
              <a:t>CRUD(Create , Read, Update, Delete)</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897737" y="2248248"/>
            <a:ext cx="7199187" cy="3850548"/>
          </a:xfrm>
        </p:spPr>
        <p:txBody>
          <a:bodyPr vert="horz" lIns="91440" tIns="45720" rIns="91440" bIns="45720" rtlCol="0" anchor="t">
            <a:normAutofit lnSpcReduction="10000"/>
          </a:bodyPr>
          <a:lstStyle/>
          <a:p>
            <a:pPr algn="just">
              <a:buNone/>
            </a:pPr>
            <a:r>
              <a:rPr lang="en-US" dirty="0"/>
              <a:t>Create: </a:t>
            </a:r>
            <a:r>
              <a:rPr lang="en-US" b="0" dirty="0"/>
              <a:t>The "Create" operation is used to add new student records to the system. This involves gathering information such as student ID, name, age, class, grades, and contact details. The data is then stored in an appropriate data structure, such as a linked list, hash table, or database.</a:t>
            </a:r>
          </a:p>
          <a:p>
            <a:pPr algn="just">
              <a:buNone/>
            </a:pPr>
            <a:r>
              <a:rPr lang="en-US" dirty="0"/>
              <a:t>Example:</a:t>
            </a:r>
          </a:p>
          <a:p>
            <a:pPr>
              <a:buFont typeface="Arial" panose="020B0604020202020204" pitchFamily="34" charset="0"/>
              <a:buChar char="•"/>
            </a:pPr>
            <a:r>
              <a:rPr lang="en-US" b="0" dirty="0"/>
              <a:t>Adding a new student when they enroll in the institution.</a:t>
            </a:r>
          </a:p>
          <a:p>
            <a:pPr algn="just">
              <a:buNone/>
            </a:pPr>
            <a:r>
              <a:rPr lang="en-US" dirty="0"/>
              <a:t>READ: </a:t>
            </a:r>
            <a:r>
              <a:rPr lang="en-US" b="0" dirty="0"/>
              <a:t>The "Read" operation retrieves and displays student information. Efficient searching techniques using data structures like binary search trees or hash tables ensure quick access to the data.</a:t>
            </a:r>
          </a:p>
          <a:p>
            <a:pPr>
              <a:buNone/>
            </a:pPr>
            <a:r>
              <a:rPr lang="en-US" b="1" dirty="0"/>
              <a:t>Example:</a:t>
            </a:r>
          </a:p>
          <a:p>
            <a:pPr algn="just">
              <a:buFont typeface="Arial" panose="020B0604020202020204" pitchFamily="34" charset="0"/>
              <a:buChar char="•"/>
            </a:pPr>
            <a:r>
              <a:rPr lang="en-US" b="0" dirty="0"/>
              <a:t>Viewing the details of a specific student by their unique ID</a:t>
            </a:r>
          </a:p>
          <a:p>
            <a:pPr algn="just">
              <a:buFont typeface="Arial" panose="020B0604020202020204" pitchFamily="34" charset="0"/>
              <a:buChar char="•"/>
            </a:pPr>
            <a:endParaRPr lang="en-US" b="0" dirty="0"/>
          </a:p>
          <a:p>
            <a:pPr algn="just">
              <a:buFont typeface="Arial" panose="020B0604020202020204" pitchFamily="34" charset="0"/>
              <a:buChar char="•"/>
            </a:pPr>
            <a:endParaRPr lang="en-US" b="0" dirty="0"/>
          </a:p>
          <a:p>
            <a:pPr algn="just">
              <a:buFont typeface="Arial" panose="020B0604020202020204" pitchFamily="34" charset="0"/>
              <a:buChar char="•"/>
            </a:pPr>
            <a:endParaRPr lang="en-US" b="0" dirty="0"/>
          </a:p>
          <a:p>
            <a:endParaRPr lang="en-US" dirty="0"/>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6913-8043-F2E5-5A8A-522FB328D16C}"/>
              </a:ext>
            </a:extLst>
          </p:cNvPr>
          <p:cNvSpPr>
            <a:spLocks noGrp="1"/>
          </p:cNvSpPr>
          <p:nvPr>
            <p:ph type="title"/>
          </p:nvPr>
        </p:nvSpPr>
        <p:spPr>
          <a:xfrm rot="10800000" flipV="1">
            <a:off x="5199743" y="469347"/>
            <a:ext cx="6477000" cy="45719"/>
          </a:xfrm>
        </p:spPr>
        <p:txBody>
          <a:bodyPr>
            <a:normAutofit fontScale="90000"/>
          </a:bodyPr>
          <a:lstStyle/>
          <a:p>
            <a:r>
              <a:rPr lang="en-IN" dirty="0"/>
              <a:t>.</a:t>
            </a:r>
          </a:p>
        </p:txBody>
      </p:sp>
      <p:sp>
        <p:nvSpPr>
          <p:cNvPr id="3" name="Text Placeholder 2">
            <a:extLst>
              <a:ext uri="{FF2B5EF4-FFF2-40B4-BE49-F238E27FC236}">
                <a16:creationId xmlns:a16="http://schemas.microsoft.com/office/drawing/2014/main" id="{DCD22B49-4B37-1832-4640-A12FA8D0A30B}"/>
              </a:ext>
            </a:extLst>
          </p:cNvPr>
          <p:cNvSpPr>
            <a:spLocks noGrp="1"/>
          </p:cNvSpPr>
          <p:nvPr>
            <p:ph type="body" sz="quarter" idx="11"/>
          </p:nvPr>
        </p:nvSpPr>
        <p:spPr>
          <a:xfrm>
            <a:off x="5199743" y="1035508"/>
            <a:ext cx="6477000" cy="5153898"/>
          </a:xfrm>
        </p:spPr>
        <p:txBody>
          <a:bodyPr/>
          <a:lstStyle/>
          <a:p>
            <a:pPr algn="just">
              <a:buNone/>
            </a:pPr>
            <a:r>
              <a:rPr lang="en-IN" dirty="0"/>
              <a:t>UPDATE: </a:t>
            </a:r>
            <a:r>
              <a:rPr lang="en-US" b="0" dirty="0"/>
              <a:t>The "Update" operation modifies existing student data. This could involve editing a student's grades, contact information, or any other details. Ensuring data consistency and integrity during the update process is vital.</a:t>
            </a:r>
          </a:p>
          <a:p>
            <a:pPr>
              <a:buNone/>
            </a:pPr>
            <a:r>
              <a:rPr lang="en-US" b="1" dirty="0"/>
              <a:t>Example:</a:t>
            </a:r>
          </a:p>
          <a:p>
            <a:pPr>
              <a:buFont typeface="Arial" panose="020B0604020202020204" pitchFamily="34" charset="0"/>
              <a:buChar char="•"/>
            </a:pPr>
            <a:r>
              <a:rPr lang="en-US" b="0" dirty="0"/>
              <a:t>Updating a student’s contact number.</a:t>
            </a:r>
          </a:p>
          <a:p>
            <a:pPr>
              <a:buFont typeface="Arial" panose="020B0604020202020204" pitchFamily="34" charset="0"/>
              <a:buChar char="•"/>
            </a:pPr>
            <a:r>
              <a:rPr lang="en-US" b="0" dirty="0"/>
              <a:t>Changing a student's class after a promotion.</a:t>
            </a:r>
          </a:p>
          <a:p>
            <a:pPr algn="just">
              <a:buNone/>
            </a:pPr>
            <a:r>
              <a:rPr lang="en-US" dirty="0"/>
              <a:t>4.DELETE: </a:t>
            </a:r>
            <a:r>
              <a:rPr lang="en-US" b="0" dirty="0"/>
              <a:t>The "Delete" operation removes student records from the system. This is especially useful for handling cases like student graduation, transfer, or withdrawal. Using data structures like linked lists, the deletion can be performed efficiently without disrupting the system.</a:t>
            </a:r>
          </a:p>
          <a:p>
            <a:pPr>
              <a:buNone/>
            </a:pPr>
            <a:r>
              <a:rPr lang="en-US" b="1" dirty="0"/>
              <a:t>Example:</a:t>
            </a:r>
          </a:p>
          <a:p>
            <a:pPr>
              <a:buFont typeface="Arial" panose="020B0604020202020204" pitchFamily="34" charset="0"/>
              <a:buChar char="•"/>
            </a:pPr>
            <a:r>
              <a:rPr lang="en-US" b="0" dirty="0"/>
              <a:t>Removing a student from the system upon graduation.</a:t>
            </a:r>
          </a:p>
          <a:p>
            <a:pPr>
              <a:buFont typeface="Arial" panose="020B0604020202020204" pitchFamily="34" charset="0"/>
              <a:buChar char="•"/>
            </a:pPr>
            <a:r>
              <a:rPr lang="en-US" b="0" dirty="0"/>
              <a:t>Deleting incomplete or duplicate records</a:t>
            </a:r>
            <a:r>
              <a:rPr lang="en-US" dirty="0"/>
              <a:t>.</a:t>
            </a:r>
          </a:p>
          <a:p>
            <a:endParaRPr lang="en-US" dirty="0"/>
          </a:p>
          <a:p>
            <a:endParaRPr lang="en-IN" dirty="0"/>
          </a:p>
        </p:txBody>
      </p:sp>
    </p:spTree>
    <p:extLst>
      <p:ext uri="{BB962C8B-B14F-4D97-AF65-F5344CB8AC3E}">
        <p14:creationId xmlns:p14="http://schemas.microsoft.com/office/powerpoint/2010/main" val="327193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a:t>Conclusion</a:t>
            </a:r>
            <a:endParaRPr lang="en-US" dirty="0"/>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196307" y="3260705"/>
            <a:ext cx="7799387" cy="1534757"/>
          </a:xfrm>
        </p:spPr>
        <p:txBody>
          <a:bodyPr vert="horz" wrap="square" lIns="0" tIns="0" rIns="0" bIns="0" rtlCol="0" anchor="t">
            <a:noAutofit/>
          </a:bodyPr>
          <a:lstStyle/>
          <a:p>
            <a:r>
              <a:rPr lang="en-US" altLang="en-US" dirty="0"/>
              <a:t>Provide a brief summary of your presentation. </a:t>
            </a:r>
            <a:br>
              <a:rPr lang="en-US" altLang="en-US" dirty="0"/>
            </a:br>
            <a:r>
              <a:rPr lang="en-US" altLang="en-US" dirty="0"/>
              <a:t>Remind the audience what you covered in the previous slides.</a:t>
            </a:r>
          </a:p>
          <a:p>
            <a:endParaRPr lang="en-US" dirty="0"/>
          </a:p>
          <a:p>
            <a:endParaRPr lang="en-US" dirty="0"/>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1995467"/>
            <a:ext cx="9141397" cy="615553"/>
          </a:xfrm>
        </p:spPr>
        <p:txBody>
          <a:bodyPr/>
          <a:lstStyle/>
          <a:p>
            <a:r>
              <a:rPr lang="en-US" dirty="0"/>
              <a:t>Questions </a:t>
            </a:r>
            <a:r>
              <a:rPr lang="en-US" dirty="0">
                <a:solidFill>
                  <a:schemeClr val="accent2"/>
                </a:solidFill>
              </a:rPr>
              <a:t>&amp;</a:t>
            </a:r>
            <a:r>
              <a:rPr lang="en-US" dirty="0"/>
              <a:t> answers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96307" y="3260705"/>
            <a:ext cx="7799387" cy="1534757"/>
          </a:xfrm>
        </p:spPr>
        <p:txBody>
          <a:bodyPr/>
          <a:lstStyle/>
          <a:p>
            <a:r>
              <a:rPr lang="en-US" altLang="en-US" dirty="0"/>
              <a:t>Invite questions from the audience.</a:t>
            </a:r>
          </a:p>
          <a:p>
            <a:endParaRPr lang="en-US" dirty="0"/>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5199742" y="715961"/>
            <a:ext cx="6477000" cy="1189037"/>
          </a:xfrm>
        </p:spPr>
        <p:txBody>
          <a:bodyPr/>
          <a:lstStyle/>
          <a:p>
            <a:r>
              <a:rPr lang="en-US" dirty="0"/>
              <a:t>Resources</a:t>
            </a:r>
          </a:p>
        </p:txBody>
      </p:sp>
      <p:sp>
        <p:nvSpPr>
          <p:cNvPr id="3" name="Text Placeholder 2">
            <a:extLst>
              <a:ext uri="{FF2B5EF4-FFF2-40B4-BE49-F238E27FC236}">
                <a16:creationId xmlns:a16="http://schemas.microsoft.com/office/drawing/2014/main" id="{68675CE5-70A2-411D-881E-7B75B82931F4}"/>
              </a:ext>
            </a:extLst>
          </p:cNvPr>
          <p:cNvSpPr>
            <a:spLocks noGrp="1"/>
          </p:cNvSpPr>
          <p:nvPr>
            <p:ph type="body" sz="quarter" idx="11"/>
          </p:nvPr>
        </p:nvSpPr>
        <p:spPr>
          <a:xfrm>
            <a:off x="5199743" y="1905000"/>
            <a:ext cx="6477000" cy="3276600"/>
          </a:xfrm>
        </p:spPr>
        <p:txBody>
          <a:bodyPr/>
          <a:lstStyle/>
          <a:p>
            <a:r>
              <a:rPr lang="en-US" altLang="en-US" dirty="0"/>
              <a:t>List the resources you used for your research:</a:t>
            </a:r>
          </a:p>
          <a:p>
            <a:pPr lvl="1"/>
            <a:r>
              <a:rPr lang="fr-FR" dirty="0"/>
              <a:t>Source #1</a:t>
            </a:r>
          </a:p>
          <a:p>
            <a:pPr lvl="1"/>
            <a:r>
              <a:rPr lang="fr-FR" dirty="0"/>
              <a:t>Source #2</a:t>
            </a:r>
          </a:p>
          <a:p>
            <a:pPr lvl="1"/>
            <a:r>
              <a:rPr lang="fr-FR" dirty="0"/>
              <a:t>Source #3</a:t>
            </a:r>
          </a:p>
          <a:p>
            <a:endParaRPr lang="en-US" dirty="0"/>
          </a:p>
          <a:p>
            <a:endParaRPr lang="en-US" dirty="0"/>
          </a:p>
        </p:txBody>
      </p:sp>
    </p:spTree>
    <p:extLst>
      <p:ext uri="{BB962C8B-B14F-4D97-AF65-F5344CB8AC3E}">
        <p14:creationId xmlns:p14="http://schemas.microsoft.com/office/powerpoint/2010/main" val="336652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4647-2AD2-C46E-2AE3-D650A3DAFF80}"/>
              </a:ext>
            </a:extLst>
          </p:cNvPr>
          <p:cNvSpPr>
            <a:spLocks noGrp="1"/>
          </p:cNvSpPr>
          <p:nvPr>
            <p:ph type="title"/>
          </p:nvPr>
        </p:nvSpPr>
        <p:spPr/>
        <p:txBody>
          <a:bodyPr/>
          <a:lstStyle/>
          <a:p>
            <a:r>
              <a:rPr lang="en-IN" dirty="0"/>
              <a:t>.</a:t>
            </a:r>
          </a:p>
        </p:txBody>
      </p:sp>
      <p:sp>
        <p:nvSpPr>
          <p:cNvPr id="3" name="Text Placeholder 2">
            <a:extLst>
              <a:ext uri="{FF2B5EF4-FFF2-40B4-BE49-F238E27FC236}">
                <a16:creationId xmlns:a16="http://schemas.microsoft.com/office/drawing/2014/main" id="{100684CD-983A-AAA8-4E4E-78D07274DE8C}"/>
              </a:ext>
            </a:extLst>
          </p:cNvPr>
          <p:cNvSpPr>
            <a:spLocks noGrp="1"/>
          </p:cNvSpPr>
          <p:nvPr>
            <p:ph type="body" sz="quarter" idx="12"/>
          </p:nvPr>
        </p:nvSpPr>
        <p:spPr>
          <a:xfrm>
            <a:off x="2196305" y="1995467"/>
            <a:ext cx="7799387" cy="1534757"/>
          </a:xfrm>
        </p:spPr>
        <p:txBody>
          <a:bodyPr/>
          <a:lstStyle/>
          <a:p>
            <a:pPr algn="l"/>
            <a:r>
              <a:rPr lang="en-IN" sz="6600" b="1" dirty="0"/>
              <a:t>         </a:t>
            </a:r>
            <a:r>
              <a:rPr lang="en-IN" sz="7200" b="1" dirty="0"/>
              <a:t>Thank you</a:t>
            </a:r>
          </a:p>
        </p:txBody>
      </p:sp>
    </p:spTree>
    <p:extLst>
      <p:ext uri="{BB962C8B-B14F-4D97-AF65-F5344CB8AC3E}">
        <p14:creationId xmlns:p14="http://schemas.microsoft.com/office/powerpoint/2010/main" val="3962761660"/>
      </p:ext>
    </p:extLst>
  </p:cSld>
  <p:clrMapOvr>
    <a:masterClrMapping/>
  </p:clrMapOvr>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15C1F8C-D27A-4CE7-9DF4-4AFDB2880FA9}">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288</TotalTime>
  <Words>506</Words>
  <Application>Microsoft Office PowerPoint</Application>
  <PresentationFormat>Widescreen</PresentationFormat>
  <Paragraphs>51</Paragraphs>
  <Slides>10</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Office Theme</vt:lpstr>
      <vt:lpstr>STUDENT MANAGEMENT SYSTEM</vt:lpstr>
      <vt:lpstr>INTRODUCTION</vt:lpstr>
      <vt:lpstr>DATA STRUCTURE USED : LINKED LIST</vt:lpstr>
      <vt:lpstr> CRUD(Create , Read, Update, Delete)</vt:lpstr>
      <vt:lpstr>.</vt:lpstr>
      <vt:lpstr>Conclusion</vt:lpstr>
      <vt:lpstr>Questions &amp; answers</vt:lpstr>
      <vt:lpstr>Resources</vt:lpstr>
      <vt:lpstr>.</vt:lpstr>
      <vt:lpst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 Raghava Sai</dc:creator>
  <cp:keywords/>
  <dc:description/>
  <cp:lastModifiedBy>Muthu Hemanthkumar</cp:lastModifiedBy>
  <cp:revision>6</cp:revision>
  <dcterms:created xsi:type="dcterms:W3CDTF">2025-03-12T11:44:02Z</dcterms:created>
  <dcterms:modified xsi:type="dcterms:W3CDTF">2025-03-13T09:25:14Z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