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30" d="100"/>
          <a:sy n="30" d="100"/>
        </p:scale>
        <p:origin x="2544" y="-1744"/>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6/22/21</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6/22/21</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jshreelakshmii@gmail.com"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mailto:hemanthkumar046@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52A418CC-19B1-9046-808B-2F55FA698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8720" y="1039957"/>
            <a:ext cx="3654714" cy="2743200"/>
          </a:xfrm>
          <a:prstGeom prst="rect">
            <a:avLst/>
          </a:prstGeom>
        </p:spPr>
      </p:pic>
      <p:pic>
        <p:nvPicPr>
          <p:cNvPr id="3" name="Picture 2">
            <a:extLst>
              <a:ext uri="{FF2B5EF4-FFF2-40B4-BE49-F238E27FC236}">
                <a16:creationId xmlns:a16="http://schemas.microsoft.com/office/drawing/2014/main" id="{F1B3AC4B-878E-6148-8806-35C3BB9C0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143000"/>
            <a:ext cx="3654714" cy="2743200"/>
          </a:xfrm>
          <a:prstGeom prst="rect">
            <a:avLst/>
          </a:prstGeom>
        </p:spPr>
      </p:pic>
      <p:sp>
        <p:nvSpPr>
          <p:cNvPr id="4" name="Text Box 122"/>
          <p:cNvSpPr txBox="1">
            <a:spLocks noChangeArrowheads="1"/>
          </p:cNvSpPr>
          <p:nvPr/>
        </p:nvSpPr>
        <p:spPr bwMode="auto">
          <a:xfrm>
            <a:off x="6705600" y="625842"/>
            <a:ext cx="26822400" cy="207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IN" sz="8000" b="1" dirty="0">
                <a:solidFill>
                  <a:schemeClr val="bg1"/>
                </a:solidFill>
                <a:latin typeface="Calibri" pitchFamily="34" charset="0"/>
              </a:rPr>
              <a:t>Convolutional Neural Networks for Music Genre Classification</a:t>
            </a:r>
            <a:endParaRPr lang="en-US" sz="8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6713600" y="2773679"/>
            <a:ext cx="25175209"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4800" dirty="0">
                <a:solidFill>
                  <a:schemeClr val="accent3">
                    <a:lumMod val="20000"/>
                    <a:lumOff val="80000"/>
                  </a:schemeClr>
                </a:solidFill>
              </a:rPr>
              <a:t>                Ashok Samarth Patil, </a:t>
            </a:r>
            <a:r>
              <a:rPr lang="en-US" sz="4800" dirty="0" err="1">
                <a:solidFill>
                  <a:schemeClr val="accent3">
                    <a:lumMod val="20000"/>
                    <a:lumOff val="80000"/>
                  </a:schemeClr>
                </a:solidFill>
              </a:rPr>
              <a:t>Sachin</a:t>
            </a:r>
            <a:r>
              <a:rPr lang="en-US" sz="4800" dirty="0">
                <a:solidFill>
                  <a:schemeClr val="accent3">
                    <a:lumMod val="20000"/>
                    <a:lumOff val="80000"/>
                  </a:schemeClr>
                </a:solidFill>
              </a:rPr>
              <a:t> M D, </a:t>
            </a:r>
            <a:r>
              <a:rPr lang="en-US" sz="4800" dirty="0" err="1">
                <a:solidFill>
                  <a:schemeClr val="accent3">
                    <a:lumMod val="20000"/>
                    <a:lumOff val="80000"/>
                  </a:schemeClr>
                </a:solidFill>
              </a:rPr>
              <a:t>Sreelakshmi</a:t>
            </a:r>
            <a:r>
              <a:rPr lang="en-US" sz="4800" dirty="0">
                <a:solidFill>
                  <a:schemeClr val="accent3">
                    <a:lumMod val="20000"/>
                    <a:lumOff val="80000"/>
                  </a:schemeClr>
                </a:solidFill>
              </a:rPr>
              <a:t>, </a:t>
            </a:r>
            <a:r>
              <a:rPr lang="en-US" sz="4800" dirty="0" err="1">
                <a:solidFill>
                  <a:schemeClr val="accent3">
                    <a:lumMod val="20000"/>
                    <a:lumOff val="80000"/>
                  </a:schemeClr>
                </a:solidFill>
              </a:rPr>
              <a:t>Vatti</a:t>
            </a:r>
            <a:r>
              <a:rPr lang="en-US" sz="4800" dirty="0">
                <a:solidFill>
                  <a:schemeClr val="accent3">
                    <a:lumMod val="20000"/>
                    <a:lumOff val="80000"/>
                  </a:schemeClr>
                </a:solidFill>
              </a:rPr>
              <a:t> Hemanth Kumar, </a:t>
            </a:r>
            <a:r>
              <a:rPr lang="en-US" sz="4800" dirty="0" err="1">
                <a:solidFill>
                  <a:schemeClr val="accent3">
                    <a:lumMod val="20000"/>
                    <a:lumOff val="80000"/>
                  </a:schemeClr>
                </a:solidFill>
              </a:rPr>
              <a:t>V.Sai</a:t>
            </a:r>
            <a:r>
              <a:rPr lang="en-US" sz="4800" dirty="0">
                <a:solidFill>
                  <a:schemeClr val="accent3">
                    <a:lumMod val="20000"/>
                    <a:lumOff val="80000"/>
                  </a:schemeClr>
                </a:solidFill>
              </a:rPr>
              <a:t> Teja</a:t>
            </a:r>
          </a:p>
          <a:p>
            <a:pPr algn="ctr" eaLnBrk="1" hangingPunct="1"/>
            <a:r>
              <a:rPr lang="en-US" sz="4800" dirty="0">
                <a:solidFill>
                  <a:schemeClr val="accent3">
                    <a:lumMod val="20000"/>
                    <a:lumOff val="80000"/>
                  </a:schemeClr>
                </a:solidFill>
                <a:latin typeface="+mn-lt"/>
              </a:rPr>
              <a:t>PES University</a:t>
            </a:r>
          </a:p>
        </p:txBody>
      </p:sp>
      <p:sp>
        <p:nvSpPr>
          <p:cNvPr id="24" name="TextBox 23"/>
          <p:cNvSpPr txBox="1"/>
          <p:nvPr/>
        </p:nvSpPr>
        <p:spPr>
          <a:xfrm>
            <a:off x="1645920" y="36713158"/>
            <a:ext cx="7897984" cy="3239342"/>
          </a:xfrm>
          <a:prstGeom prst="rect">
            <a:avLst/>
          </a:prstGeom>
          <a:solidFill>
            <a:schemeClr val="accent1">
              <a:lumMod val="40000"/>
              <a:lumOff val="60000"/>
            </a:schemeClr>
          </a:solidFill>
        </p:spPr>
        <p:txBody>
          <a:bodyPr wrap="none" lIns="83814" tIns="41907" rIns="83814" bIns="41907" rtlCol="0">
            <a:spAutoFit/>
          </a:bodyPr>
          <a:lstStyle/>
          <a:p>
            <a:r>
              <a:rPr lang="en-US" sz="4100" dirty="0">
                <a:hlinkClick r:id="rId3"/>
              </a:rPr>
              <a:t>Patilashok248@gmail.com</a:t>
            </a:r>
          </a:p>
          <a:p>
            <a:r>
              <a:rPr lang="en-US" sz="4100" dirty="0">
                <a:hlinkClick r:id="rId3"/>
              </a:rPr>
              <a:t>sachin.gowdamd13037@gmail.com </a:t>
            </a:r>
          </a:p>
          <a:p>
            <a:r>
              <a:rPr lang="en-US" sz="4100" dirty="0">
                <a:hlinkClick r:id="rId3"/>
              </a:rPr>
              <a:t>mjshreelakshmii@gmail.com</a:t>
            </a:r>
            <a:endParaRPr lang="en-US" sz="4100" dirty="0"/>
          </a:p>
          <a:p>
            <a:r>
              <a:rPr lang="en-US" sz="4100" dirty="0">
                <a:hlinkClick r:id="rId4"/>
              </a:rPr>
              <a:t>hemanthkumar046@gmail.com</a:t>
            </a:r>
            <a:endParaRPr lang="en-US" sz="4100" dirty="0"/>
          </a:p>
          <a:p>
            <a:r>
              <a:rPr lang="en-IN" sz="4100" dirty="0"/>
              <a:t>babbulusai7@gmail</a:t>
            </a:r>
            <a:r>
              <a:rPr lang="en-IN" sz="4100"/>
              <a:t>.com</a:t>
            </a:r>
            <a:endParaRPr lang="en-US" sz="4100" dirty="0"/>
          </a:p>
        </p:txBody>
      </p:sp>
      <p:sp>
        <p:nvSpPr>
          <p:cNvPr id="25" name="TextBox 24"/>
          <p:cNvSpPr txBox="1"/>
          <p:nvPr/>
        </p:nvSpPr>
        <p:spPr>
          <a:xfrm>
            <a:off x="1645920" y="35623502"/>
            <a:ext cx="2418782" cy="931024"/>
          </a:xfrm>
          <a:prstGeom prst="rect">
            <a:avLst/>
          </a:prstGeom>
          <a:noFill/>
        </p:spPr>
        <p:txBody>
          <a:bodyPr wrap="none" lIns="83814" tIns="41907" rIns="83814" bIns="41907" rtlCol="0">
            <a:spAutoFit/>
          </a:bodyPr>
          <a:lstStyle/>
          <a:p>
            <a:r>
              <a:rPr lang="en-US" sz="5400" b="1" dirty="0"/>
              <a:t>Contact</a:t>
            </a:r>
          </a:p>
        </p:txBody>
      </p:sp>
      <p:sp>
        <p:nvSpPr>
          <p:cNvPr id="26" name="TextBox 25"/>
          <p:cNvSpPr txBox="1"/>
          <p:nvPr/>
        </p:nvSpPr>
        <p:spPr>
          <a:xfrm>
            <a:off x="20116800" y="36713159"/>
            <a:ext cx="17881600" cy="3093142"/>
          </a:xfrm>
          <a:prstGeom prst="rect">
            <a:avLst/>
          </a:prstGeom>
          <a:noFill/>
        </p:spPr>
        <p:txBody>
          <a:bodyPr wrap="square" lIns="83814" tIns="83814" rIns="83814" bIns="83814" numCol="1" spcCol="419070" rtlCol="0">
            <a:spAutoFit/>
          </a:bodyPr>
          <a:lstStyle/>
          <a:p>
            <a:r>
              <a:rPr lang="en-US" sz="3800" dirty="0"/>
              <a:t>[1]</a:t>
            </a:r>
            <a:r>
              <a:rPr lang="en-IN" sz="3800" dirty="0"/>
              <a:t> </a:t>
            </a:r>
            <a:r>
              <a:rPr lang="en-IN" sz="3800" dirty="0" err="1"/>
              <a:t>Hareesh</a:t>
            </a:r>
            <a:r>
              <a:rPr lang="en-IN" sz="3800" dirty="0"/>
              <a:t> </a:t>
            </a:r>
            <a:r>
              <a:rPr lang="en-IN" sz="3800" dirty="0" err="1"/>
              <a:t>Bahuleyan</a:t>
            </a:r>
            <a:r>
              <a:rPr lang="en-IN" sz="3800" dirty="0"/>
              <a:t>. Music genre classification using machine learning </a:t>
            </a:r>
            <a:r>
              <a:rPr lang="en-IN" sz="3800" dirty="0" err="1"/>
              <a:t>techniques.CoRR</a:t>
            </a:r>
            <a:r>
              <a:rPr lang="en-IN" sz="3800" dirty="0"/>
              <a:t>, abs/1804.01149, 2018.</a:t>
            </a:r>
          </a:p>
          <a:p>
            <a:r>
              <a:rPr lang="en-IN" sz="3800" dirty="0"/>
              <a:t>[2] </a:t>
            </a:r>
            <a:r>
              <a:rPr lang="en-IN" sz="3800" dirty="0" err="1"/>
              <a:t>Mingwen</a:t>
            </a:r>
            <a:r>
              <a:rPr lang="en-IN" sz="3800" dirty="0"/>
              <a:t> Dong. Convolutional neural network achieves human-level accuracy in music genre </a:t>
            </a:r>
            <a:r>
              <a:rPr lang="en-IN" sz="3800" dirty="0" err="1"/>
              <a:t>classification.CoRR,abs</a:t>
            </a:r>
            <a:r>
              <a:rPr lang="en-IN" sz="3800" dirty="0"/>
              <a:t>/1802.09697, 2018.</a:t>
            </a:r>
          </a:p>
          <a:p>
            <a:r>
              <a:rPr lang="en-IN" sz="3800" dirty="0"/>
              <a:t>[3] François Chollet et al. </a:t>
            </a:r>
            <a:r>
              <a:rPr lang="en-IN" sz="3800" dirty="0" err="1"/>
              <a:t>Keras.https</a:t>
            </a:r>
            <a:r>
              <a:rPr lang="en-IN" sz="3800" dirty="0"/>
              <a:t>://</a:t>
            </a:r>
            <a:r>
              <a:rPr lang="en-IN" sz="3800" dirty="0" err="1"/>
              <a:t>keras.io</a:t>
            </a:r>
            <a:r>
              <a:rPr lang="en-IN" sz="3800" dirty="0"/>
              <a:t>, 2015</a:t>
            </a:r>
            <a:endParaRPr lang="en-US" sz="3800" dirty="0"/>
          </a:p>
        </p:txBody>
      </p:sp>
      <p:sp>
        <p:nvSpPr>
          <p:cNvPr id="27" name="TextBox 26"/>
          <p:cNvSpPr txBox="1"/>
          <p:nvPr/>
        </p:nvSpPr>
        <p:spPr>
          <a:xfrm>
            <a:off x="20116802" y="35623502"/>
            <a:ext cx="3382310" cy="931024"/>
          </a:xfrm>
          <a:prstGeom prst="rect">
            <a:avLst/>
          </a:prstGeom>
          <a:noFill/>
        </p:spPr>
        <p:txBody>
          <a:bodyPr wrap="none" lIns="83814" tIns="41907" rIns="83814" bIns="41907" rtlCol="0">
            <a:spAutoFit/>
          </a:bodyPr>
          <a:lstStyle/>
          <a:p>
            <a:r>
              <a:rPr lang="en-US" sz="5400" b="1" dirty="0"/>
              <a:t>References</a:t>
            </a:r>
          </a:p>
        </p:txBody>
      </p:sp>
      <p:sp>
        <p:nvSpPr>
          <p:cNvPr id="10" name="Text Box 189"/>
          <p:cNvSpPr txBox="1">
            <a:spLocks noChangeArrowheads="1"/>
          </p:cNvSpPr>
          <p:nvPr/>
        </p:nvSpPr>
        <p:spPr bwMode="auto">
          <a:xfrm>
            <a:off x="1645920" y="6675120"/>
            <a:ext cx="11704320" cy="12957369"/>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lgn="just" defTabSz="4023067" eaLnBrk="1" hangingPunct="1"/>
            <a:r>
              <a:rPr lang="en-US" sz="4100" dirty="0">
                <a:latin typeface="Calibri" pitchFamily="34" charset="0"/>
              </a:rPr>
              <a:t>Music plays a very important role in people’s lives.  Music bring like-minded people together and it is the glue that holds communities together. Communities can be recognized by the type of songs that they compose, or even listen to. Deep convolutional neural networks (CNNs) have been actively adopted in the field of music information retrieval, e.g. genre classification, mood detection, and chord recognition. The purpose of our project is to find a better CNN algorithm than the pre-existing model that predicts the genre of songs. </a:t>
            </a:r>
            <a:r>
              <a:rPr lang="en-IN" sz="4100" dirty="0">
                <a:latin typeface="Calibri" pitchFamily="34" charset="0"/>
              </a:rPr>
              <a:t>We have compared the performances of all these models and logged their results in terms of prediction accuracies. </a:t>
            </a:r>
            <a:r>
              <a:rPr lang="en-US" sz="4100" dirty="0">
                <a:latin typeface="Calibri" pitchFamily="34" charset="0"/>
              </a:rPr>
              <a:t> </a:t>
            </a:r>
            <a:r>
              <a:rPr lang="en-IN" sz="4100" dirty="0">
                <a:latin typeface="Calibri" pitchFamily="34" charset="0"/>
              </a:rPr>
              <a:t>Few of these models are trained on the </a:t>
            </a:r>
            <a:r>
              <a:rPr lang="en-IN" sz="4100" dirty="0" err="1">
                <a:latin typeface="Calibri" pitchFamily="34" charset="0"/>
              </a:rPr>
              <a:t>mel</a:t>
            </a:r>
            <a:r>
              <a:rPr lang="en-IN" sz="4100" dirty="0">
                <a:latin typeface="Calibri" pitchFamily="34" charset="0"/>
              </a:rPr>
              <a:t>-spectrograms of the songs along with their audio features, and few others are trained solely on the spectrograms of the songs. It is found that one of the models, a </a:t>
            </a:r>
            <a:r>
              <a:rPr lang="en-US" sz="4100" dirty="0">
                <a:latin typeface="Calibri" pitchFamily="34" charset="0"/>
              </a:rPr>
              <a:t>convolutional neural network, which was given spectrograms of the dataset, has given the highest accuracy amongst all other models.</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613263" y="26451785"/>
            <a:ext cx="11704320" cy="8540775"/>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4100" b="1" dirty="0">
                <a:latin typeface="+mn-lt"/>
              </a:rPr>
              <a:t>Raw Data:</a:t>
            </a:r>
          </a:p>
          <a:p>
            <a:pPr algn="just" eaLnBrk="1" hangingPunct="1"/>
            <a:r>
              <a:rPr lang="en-US" sz="4100" dirty="0">
                <a:latin typeface="Calibri" pitchFamily="34" charset="0"/>
              </a:rPr>
              <a:t>In this work, we make use of </a:t>
            </a:r>
            <a:r>
              <a:rPr lang="en-IN" sz="4100" b="1" dirty="0"/>
              <a:t>GTZAN Dataset, </a:t>
            </a:r>
            <a:r>
              <a:rPr lang="en-IN" sz="4100" dirty="0">
                <a:latin typeface="Calibri" pitchFamily="34" charset="0"/>
              </a:rPr>
              <a:t>Raw Data is 1.2 GB and consists of 1000 audio files (.au) divided into 10 folders for 10 genres equally. I.e. every genre has 100 audio files</a:t>
            </a:r>
            <a:r>
              <a:rPr lang="en-IN" sz="4100" b="1" dirty="0"/>
              <a:t>. </a:t>
            </a:r>
          </a:p>
          <a:p>
            <a:pPr algn="just"/>
            <a:endParaRPr lang="en-IN" sz="4100" b="1" dirty="0"/>
          </a:p>
          <a:p>
            <a:pPr algn="just"/>
            <a:r>
              <a:rPr lang="en-IN" sz="4100" b="1" dirty="0">
                <a:latin typeface="+mn-lt"/>
              </a:rPr>
              <a:t>Pre-processed data:</a:t>
            </a:r>
          </a:p>
          <a:p>
            <a:pPr algn="just"/>
            <a:r>
              <a:rPr lang="en-IN" sz="4100" dirty="0">
                <a:latin typeface="Calibri" pitchFamily="34" charset="0"/>
              </a:rPr>
              <a:t>The raw audio has been converted to </a:t>
            </a:r>
            <a:r>
              <a:rPr lang="en-IN" sz="4100" dirty="0" err="1">
                <a:latin typeface="Calibri" pitchFamily="34" charset="0"/>
              </a:rPr>
              <a:t>mel-spectograms</a:t>
            </a:r>
            <a:r>
              <a:rPr lang="en-IN" sz="4100" dirty="0">
                <a:latin typeface="Calibri" pitchFamily="34" charset="0"/>
              </a:rPr>
              <a:t> and other features using </a:t>
            </a:r>
            <a:r>
              <a:rPr lang="en-IN" sz="4100" dirty="0" err="1">
                <a:latin typeface="Calibri" pitchFamily="34" charset="0"/>
              </a:rPr>
              <a:t>librosa</a:t>
            </a:r>
            <a:r>
              <a:rPr lang="en-IN" sz="4100" dirty="0">
                <a:latin typeface="Calibri" pitchFamily="34" charset="0"/>
              </a:rPr>
              <a:t> library for Machine Learning purpose and can be found in the folder as csv file. Feature spectrogram images are made from the audio files directly during training for Deep Learning model.</a:t>
            </a:r>
          </a:p>
        </p:txBody>
      </p:sp>
      <p:sp>
        <p:nvSpPr>
          <p:cNvPr id="33" name="Rectangle 32"/>
          <p:cNvSpPr/>
          <p:nvPr/>
        </p:nvSpPr>
        <p:spPr>
          <a:xfrm>
            <a:off x="1613263" y="20215598"/>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Problem Statement</a:t>
            </a:r>
          </a:p>
        </p:txBody>
      </p:sp>
      <p:sp>
        <p:nvSpPr>
          <p:cNvPr id="13" name="Text Box 192"/>
          <p:cNvSpPr txBox="1">
            <a:spLocks noChangeArrowheads="1"/>
          </p:cNvSpPr>
          <p:nvPr/>
        </p:nvSpPr>
        <p:spPr bwMode="auto">
          <a:xfrm>
            <a:off x="13945564" y="14774622"/>
            <a:ext cx="11389399" cy="7909833"/>
          </a:xfrm>
          <a:prstGeom prst="rect">
            <a:avLst/>
          </a:prstGeom>
          <a:solidFill>
            <a:schemeClr val="bg1"/>
          </a:solidFill>
          <a:ln w="12700">
            <a:solidFill>
              <a:schemeClr val="accent1">
                <a:lumMod val="75000"/>
              </a:schemeClr>
            </a:solidFill>
          </a:ln>
          <a:effectLst/>
        </p:spPr>
        <p:txBody>
          <a:bodyPr wrap="square"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4100" dirty="0">
                <a:latin typeface="+mn-lt"/>
              </a:rPr>
              <a:t>We based our main architecture on a pre-trained GTZAN dataset.</a:t>
            </a:r>
          </a:p>
          <a:p>
            <a:pPr marL="457200" indent="-457200" eaLnBrk="1" hangingPunct="1">
              <a:buFont typeface="Arial" panose="020B0604020202020204" pitchFamily="34" charset="0"/>
              <a:buChar char="•"/>
            </a:pPr>
            <a:r>
              <a:rPr lang="en-US" sz="4100" dirty="0">
                <a:latin typeface="+mn-lt"/>
              </a:rPr>
              <a:t>Built a model using the concepts of ANN with </a:t>
            </a:r>
            <a:r>
              <a:rPr lang="en-US" sz="4100" dirty="0" err="1">
                <a:latin typeface="+mn-lt"/>
              </a:rPr>
              <a:t>Keras</a:t>
            </a:r>
            <a:r>
              <a:rPr lang="en-US" sz="4100" dirty="0">
                <a:latin typeface="+mn-lt"/>
              </a:rPr>
              <a:t> and sequential layers. The splitting ratio is 70:30</a:t>
            </a:r>
          </a:p>
          <a:p>
            <a:pPr marL="457200" indent="-457200" eaLnBrk="1" hangingPunct="1">
              <a:buFont typeface="Arial" panose="020B0604020202020204" pitchFamily="34" charset="0"/>
              <a:buChar char="•"/>
            </a:pPr>
            <a:r>
              <a:rPr lang="en-US" sz="4100" dirty="0">
                <a:latin typeface="+mn-lt"/>
              </a:rPr>
              <a:t>Used our most advanced model, </a:t>
            </a:r>
            <a:r>
              <a:rPr lang="en-IN" sz="4100" dirty="0">
                <a:latin typeface="+mn-lt"/>
              </a:rPr>
              <a:t>using 3 convolution layers, each with its own max pool and regularization, feeding into 3 fully connected layers with </a:t>
            </a:r>
            <a:r>
              <a:rPr lang="en-IN" sz="4100" dirty="0" err="1">
                <a:latin typeface="+mn-lt"/>
              </a:rPr>
              <a:t>ReLU</a:t>
            </a:r>
            <a:r>
              <a:rPr lang="en-IN" sz="4100" dirty="0">
                <a:latin typeface="+mn-lt"/>
              </a:rPr>
              <a:t> activation, </a:t>
            </a:r>
            <a:r>
              <a:rPr lang="en-IN" sz="4100" dirty="0" err="1">
                <a:latin typeface="+mn-lt"/>
              </a:rPr>
              <a:t>softmax</a:t>
            </a:r>
            <a:r>
              <a:rPr lang="en-IN" sz="4100" dirty="0">
                <a:latin typeface="+mn-lt"/>
              </a:rPr>
              <a:t> output, and cross entropy loss. </a:t>
            </a:r>
          </a:p>
          <a:p>
            <a:pPr marL="457200" indent="-457200" eaLnBrk="1" hangingPunct="1">
              <a:buFont typeface="Arial" panose="020B0604020202020204" pitchFamily="34" charset="0"/>
              <a:buChar char="•"/>
            </a:pPr>
            <a:r>
              <a:rPr lang="en-US" sz="4100" dirty="0">
                <a:latin typeface="+mn-lt"/>
              </a:rPr>
              <a:t>Use Transfer learning model, to evaluate the model performance. </a:t>
            </a:r>
            <a:endParaRPr lang="en-IN" sz="4100" dirty="0">
              <a:latin typeface="+mn-lt"/>
            </a:endParaRPr>
          </a:p>
        </p:txBody>
      </p:sp>
      <p:sp>
        <p:nvSpPr>
          <p:cNvPr id="34" name="Rectangle 33"/>
          <p:cNvSpPr/>
          <p:nvPr/>
        </p:nvSpPr>
        <p:spPr>
          <a:xfrm>
            <a:off x="13985201" y="14028118"/>
            <a:ext cx="11349762" cy="62775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Methodology</a:t>
            </a:r>
          </a:p>
        </p:txBody>
      </p:sp>
      <p:sp>
        <p:nvSpPr>
          <p:cNvPr id="12" name="Text Box 191"/>
          <p:cNvSpPr txBox="1">
            <a:spLocks noChangeArrowheads="1"/>
          </p:cNvSpPr>
          <p:nvPr/>
        </p:nvSpPr>
        <p:spPr bwMode="auto">
          <a:xfrm>
            <a:off x="26821005" y="16452750"/>
            <a:ext cx="11704320" cy="6647950"/>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N" sz="4100" dirty="0">
                <a:latin typeface="+mn-lt"/>
              </a:rPr>
              <a:t>Across all models, using frequency based </a:t>
            </a:r>
            <a:r>
              <a:rPr lang="en-IN" sz="4100" dirty="0" err="1">
                <a:latin typeface="+mn-lt"/>
              </a:rPr>
              <a:t>mel</a:t>
            </a:r>
            <a:r>
              <a:rPr lang="en-IN" sz="4100" dirty="0">
                <a:latin typeface="+mn-lt"/>
              </a:rPr>
              <a:t>-spectrograms produced higher accuracy results. Whereas amplitude only provides information on intensity, or how “loud" a sound is, the frequency distribution over time provides information on the content of the sound. Additionally, </a:t>
            </a:r>
            <a:r>
              <a:rPr lang="en-IN" sz="4100" dirty="0" err="1">
                <a:latin typeface="+mn-lt"/>
              </a:rPr>
              <a:t>mel</a:t>
            </a:r>
            <a:r>
              <a:rPr lang="en-IN" sz="4100" dirty="0">
                <a:latin typeface="+mn-lt"/>
              </a:rPr>
              <a:t>-spectrograms are visual, and CNNs work better with pictures. The CNN performed the best, as we expected. It took the longest time to train as well, but the increase in accuracy justifies the extra computation cost.</a:t>
            </a:r>
            <a:endParaRPr lang="en-US" sz="4100" dirty="0">
              <a:latin typeface="+mn-lt"/>
            </a:endParaRPr>
          </a:p>
        </p:txBody>
      </p:sp>
      <p:sp>
        <p:nvSpPr>
          <p:cNvPr id="35" name="Rectangle 34"/>
          <p:cNvSpPr/>
          <p:nvPr/>
        </p:nvSpPr>
        <p:spPr>
          <a:xfrm>
            <a:off x="26821005" y="1562979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613263" y="20966629"/>
            <a:ext cx="11704320" cy="412418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100" b="1" dirty="0">
                <a:latin typeface="+mn-lt"/>
              </a:rPr>
              <a:t>Goal:</a:t>
            </a:r>
          </a:p>
          <a:p>
            <a:pPr eaLnBrk="1" hangingPunct="1"/>
            <a:r>
              <a:rPr lang="en-US" sz="4100" dirty="0">
                <a:latin typeface="+mn-lt"/>
              </a:rPr>
              <a:t>1.</a:t>
            </a:r>
            <a:r>
              <a:rPr lang="en-US" sz="4100" b="1" dirty="0">
                <a:latin typeface="+mn-lt"/>
              </a:rPr>
              <a:t> </a:t>
            </a:r>
            <a:r>
              <a:rPr lang="en-US" sz="4100" dirty="0">
                <a:latin typeface="+mn-lt"/>
              </a:rPr>
              <a:t>To build a model which classifies music into its respective genre.</a:t>
            </a:r>
            <a:endParaRPr lang="en-US" sz="4100" b="1" dirty="0">
              <a:latin typeface="+mn-lt"/>
            </a:endParaRPr>
          </a:p>
          <a:p>
            <a:pPr eaLnBrk="1" hangingPunct="1"/>
            <a:r>
              <a:rPr lang="en-US" sz="4100" dirty="0">
                <a:latin typeface="+mn-lt"/>
              </a:rPr>
              <a:t>2.</a:t>
            </a:r>
            <a:r>
              <a:rPr lang="en-US" sz="4100" b="1" dirty="0">
                <a:latin typeface="+mn-lt"/>
              </a:rPr>
              <a:t> </a:t>
            </a:r>
            <a:r>
              <a:rPr lang="en-US" sz="4100" dirty="0">
                <a:latin typeface="+mn-lt"/>
              </a:rPr>
              <a:t>To compare the accuracies of the pre-existing and newly built models and draw the necessary conclusions. </a:t>
            </a:r>
          </a:p>
        </p:txBody>
      </p:sp>
      <p:sp>
        <p:nvSpPr>
          <p:cNvPr id="45" name="Rectangle 44"/>
          <p:cNvSpPr/>
          <p:nvPr/>
        </p:nvSpPr>
        <p:spPr>
          <a:xfrm>
            <a:off x="1613263" y="25573754"/>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Datasets</a:t>
            </a:r>
          </a:p>
        </p:txBody>
      </p:sp>
      <p:pic>
        <p:nvPicPr>
          <p:cNvPr id="8" name="Picture 7">
            <a:extLst>
              <a:ext uri="{FF2B5EF4-FFF2-40B4-BE49-F238E27FC236}">
                <a16:creationId xmlns:a16="http://schemas.microsoft.com/office/drawing/2014/main" id="{C7D65A17-20C7-2940-830E-65F570A16CB3}"/>
              </a:ext>
            </a:extLst>
          </p:cNvPr>
          <p:cNvPicPr>
            <a:picLocks noChangeAspect="1"/>
          </p:cNvPicPr>
          <p:nvPr/>
        </p:nvPicPr>
        <p:blipFill>
          <a:blip r:embed="rId5"/>
          <a:stretch>
            <a:fillRect/>
          </a:stretch>
        </p:blipFill>
        <p:spPr>
          <a:xfrm>
            <a:off x="14024838" y="6801120"/>
            <a:ext cx="10842801" cy="6646352"/>
          </a:xfrm>
          <a:prstGeom prst="rect">
            <a:avLst/>
          </a:prstGeom>
        </p:spPr>
      </p:pic>
      <p:sp>
        <p:nvSpPr>
          <p:cNvPr id="39" name="Rectangle 38">
            <a:extLst>
              <a:ext uri="{FF2B5EF4-FFF2-40B4-BE49-F238E27FC236}">
                <a16:creationId xmlns:a16="http://schemas.microsoft.com/office/drawing/2014/main" id="{CD6D2521-104A-DB44-A7BD-7F3F42E58FA1}"/>
              </a:ext>
            </a:extLst>
          </p:cNvPr>
          <p:cNvSpPr/>
          <p:nvPr/>
        </p:nvSpPr>
        <p:spPr>
          <a:xfrm>
            <a:off x="14024838" y="5852160"/>
            <a:ext cx="10842801"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Mel-</a:t>
            </a:r>
            <a:r>
              <a:rPr lang="en-US" sz="5400" b="1" dirty="0" err="1">
                <a:solidFill>
                  <a:schemeClr val="accent3">
                    <a:lumMod val="20000"/>
                    <a:lumOff val="80000"/>
                  </a:schemeClr>
                </a:solidFill>
              </a:rPr>
              <a:t>Spectogram</a:t>
            </a:r>
            <a:endParaRPr lang="en-US" sz="5400" b="1" dirty="0">
              <a:solidFill>
                <a:schemeClr val="accent3">
                  <a:lumMod val="20000"/>
                  <a:lumOff val="80000"/>
                </a:schemeClr>
              </a:solidFill>
            </a:endParaRPr>
          </a:p>
        </p:txBody>
      </p:sp>
      <p:sp>
        <p:nvSpPr>
          <p:cNvPr id="40" name="Rectangle 39">
            <a:extLst>
              <a:ext uri="{FF2B5EF4-FFF2-40B4-BE49-F238E27FC236}">
                <a16:creationId xmlns:a16="http://schemas.microsoft.com/office/drawing/2014/main" id="{80B16DE8-7A99-6347-8BA6-6F9EF29A3EA5}"/>
              </a:ext>
            </a:extLst>
          </p:cNvPr>
          <p:cNvSpPr/>
          <p:nvPr/>
        </p:nvSpPr>
        <p:spPr>
          <a:xfrm>
            <a:off x="13923793" y="2354622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dirty="0">
                <a:solidFill>
                  <a:schemeClr val="accent3">
                    <a:lumMod val="20000"/>
                    <a:lumOff val="80000"/>
                  </a:schemeClr>
                </a:solidFill>
              </a:rPr>
              <a:t>Experimental Evaluations</a:t>
            </a:r>
          </a:p>
        </p:txBody>
      </p:sp>
      <p:sp>
        <p:nvSpPr>
          <p:cNvPr id="41" name="Text Box 193">
            <a:extLst>
              <a:ext uri="{FF2B5EF4-FFF2-40B4-BE49-F238E27FC236}">
                <a16:creationId xmlns:a16="http://schemas.microsoft.com/office/drawing/2014/main" id="{43F641DE-6D00-5140-B34A-510AA9C1B416}"/>
              </a:ext>
            </a:extLst>
          </p:cNvPr>
          <p:cNvSpPr txBox="1">
            <a:spLocks noChangeArrowheads="1"/>
          </p:cNvSpPr>
          <p:nvPr/>
        </p:nvSpPr>
        <p:spPr bwMode="auto">
          <a:xfrm>
            <a:off x="13934678" y="24471043"/>
            <a:ext cx="11704320" cy="96947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100" dirty="0">
                <a:latin typeface="Calibri" pitchFamily="34" charset="0"/>
              </a:rPr>
              <a:t>ANN with </a:t>
            </a:r>
            <a:r>
              <a:rPr lang="en-US" sz="4100" dirty="0" err="1">
                <a:latin typeface="Calibri" pitchFamily="34" charset="0"/>
              </a:rPr>
              <a:t>Keras</a:t>
            </a:r>
            <a:r>
              <a:rPr lang="en-US" sz="4100" dirty="0">
                <a:latin typeface="Calibri" pitchFamily="34" charset="0"/>
              </a:rPr>
              <a:t> and Sequential Layers</a:t>
            </a:r>
          </a:p>
        </p:txBody>
      </p:sp>
      <p:pic>
        <p:nvPicPr>
          <p:cNvPr id="16" name="Picture 15">
            <a:extLst>
              <a:ext uri="{FF2B5EF4-FFF2-40B4-BE49-F238E27FC236}">
                <a16:creationId xmlns:a16="http://schemas.microsoft.com/office/drawing/2014/main" id="{D5364F96-90EA-434E-BED4-51E82769422D}"/>
              </a:ext>
            </a:extLst>
          </p:cNvPr>
          <p:cNvPicPr>
            <a:picLocks noChangeAspect="1"/>
          </p:cNvPicPr>
          <p:nvPr/>
        </p:nvPicPr>
        <p:blipFill>
          <a:blip r:embed="rId6"/>
          <a:stretch>
            <a:fillRect/>
          </a:stretch>
        </p:blipFill>
        <p:spPr>
          <a:xfrm>
            <a:off x="14024838" y="25540237"/>
            <a:ext cx="11614159" cy="9007016"/>
          </a:xfrm>
          <a:prstGeom prst="rect">
            <a:avLst/>
          </a:prstGeom>
        </p:spPr>
      </p:pic>
      <p:sp>
        <p:nvSpPr>
          <p:cNvPr id="46" name="Text Box 193">
            <a:extLst>
              <a:ext uri="{FF2B5EF4-FFF2-40B4-BE49-F238E27FC236}">
                <a16:creationId xmlns:a16="http://schemas.microsoft.com/office/drawing/2014/main" id="{6CB32DCB-BDC9-304F-B6AB-CAB0C45DE97B}"/>
              </a:ext>
            </a:extLst>
          </p:cNvPr>
          <p:cNvSpPr txBox="1">
            <a:spLocks noChangeArrowheads="1"/>
          </p:cNvSpPr>
          <p:nvPr/>
        </p:nvSpPr>
        <p:spPr bwMode="auto">
          <a:xfrm>
            <a:off x="26883360" y="5764404"/>
            <a:ext cx="10842801" cy="969472"/>
          </a:xfrm>
          <a:prstGeom prst="rect">
            <a:avLst/>
          </a:prstGeom>
          <a:solidFill>
            <a:schemeClr val="bg1"/>
          </a:solidFill>
          <a:ln w="12700">
            <a:solidFill>
              <a:schemeClr val="accent1">
                <a:lumMod val="75000"/>
              </a:schemeClr>
            </a:solidFill>
          </a:ln>
          <a:effectLst/>
        </p:spPr>
        <p:txBody>
          <a:bodyPr wrap="square"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100" dirty="0">
                <a:latin typeface="Calibri" pitchFamily="34" charset="0"/>
              </a:rPr>
              <a:t>CNN with </a:t>
            </a:r>
            <a:r>
              <a:rPr lang="en-US" sz="4100" dirty="0" err="1">
                <a:latin typeface="Calibri" pitchFamily="34" charset="0"/>
              </a:rPr>
              <a:t>Keras</a:t>
            </a:r>
            <a:r>
              <a:rPr lang="en-US" sz="4100" dirty="0">
                <a:latin typeface="Calibri" pitchFamily="34" charset="0"/>
              </a:rPr>
              <a:t> layers of Conv2D, MaxPool2D</a:t>
            </a:r>
          </a:p>
        </p:txBody>
      </p:sp>
      <p:pic>
        <p:nvPicPr>
          <p:cNvPr id="17" name="Picture 16">
            <a:extLst>
              <a:ext uri="{FF2B5EF4-FFF2-40B4-BE49-F238E27FC236}">
                <a16:creationId xmlns:a16="http://schemas.microsoft.com/office/drawing/2014/main" id="{0B78D46E-9923-B842-9516-1FD725A57E38}"/>
              </a:ext>
            </a:extLst>
          </p:cNvPr>
          <p:cNvPicPr>
            <a:picLocks noChangeAspect="1"/>
          </p:cNvPicPr>
          <p:nvPr/>
        </p:nvPicPr>
        <p:blipFill>
          <a:blip r:embed="rId7"/>
          <a:stretch>
            <a:fillRect/>
          </a:stretch>
        </p:blipFill>
        <p:spPr>
          <a:xfrm>
            <a:off x="26821005" y="6957333"/>
            <a:ext cx="10905156" cy="8179003"/>
          </a:xfrm>
          <a:prstGeom prst="rect">
            <a:avLst/>
          </a:prstGeom>
        </p:spPr>
      </p:pic>
      <p:sp>
        <p:nvSpPr>
          <p:cNvPr id="47" name="Rectangle 46">
            <a:extLst>
              <a:ext uri="{FF2B5EF4-FFF2-40B4-BE49-F238E27FC236}">
                <a16:creationId xmlns:a16="http://schemas.microsoft.com/office/drawing/2014/main" id="{AE0D34F6-2D00-174C-9A2E-BCBADAFFCE21}"/>
              </a:ext>
            </a:extLst>
          </p:cNvPr>
          <p:cNvSpPr/>
          <p:nvPr/>
        </p:nvSpPr>
        <p:spPr>
          <a:xfrm>
            <a:off x="26883360" y="2485521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IN" sz="5400" dirty="0"/>
              <a:t> Future Work</a:t>
            </a:r>
            <a:endParaRPr lang="en-US" sz="5400" b="1" dirty="0">
              <a:solidFill>
                <a:schemeClr val="accent3">
                  <a:lumMod val="20000"/>
                  <a:lumOff val="80000"/>
                </a:schemeClr>
              </a:solidFill>
            </a:endParaRPr>
          </a:p>
        </p:txBody>
      </p:sp>
      <p:sp>
        <p:nvSpPr>
          <p:cNvPr id="48" name="Text Box 193">
            <a:extLst>
              <a:ext uri="{FF2B5EF4-FFF2-40B4-BE49-F238E27FC236}">
                <a16:creationId xmlns:a16="http://schemas.microsoft.com/office/drawing/2014/main" id="{D610F9EC-3AAA-1B42-B344-266E602EB969}"/>
              </a:ext>
            </a:extLst>
          </p:cNvPr>
          <p:cNvSpPr txBox="1">
            <a:spLocks noChangeArrowheads="1"/>
          </p:cNvSpPr>
          <p:nvPr/>
        </p:nvSpPr>
        <p:spPr bwMode="auto">
          <a:xfrm>
            <a:off x="26883360" y="25899733"/>
            <a:ext cx="11704320" cy="5386066"/>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IN" sz="4100" dirty="0">
                <a:latin typeface="+mn-lt"/>
              </a:rPr>
              <a:t>A system is developed to classify musical pieces into genres(labels).</a:t>
            </a:r>
          </a:p>
          <a:p>
            <a:pPr marL="457200" indent="-457200" eaLnBrk="1" hangingPunct="1">
              <a:buFont typeface="Arial" panose="020B0604020202020204" pitchFamily="34" charset="0"/>
              <a:buChar char="•"/>
            </a:pPr>
            <a:r>
              <a:rPr lang="en-IN" sz="4100" dirty="0">
                <a:latin typeface="+mn-lt"/>
              </a:rPr>
              <a:t>Additional feature reduction step is implemented to increase accuracy and precision of genre classifier.</a:t>
            </a:r>
          </a:p>
          <a:p>
            <a:pPr marL="457200" indent="-457200" eaLnBrk="1" hangingPunct="1">
              <a:buFont typeface="Arial" panose="020B0604020202020204" pitchFamily="34" charset="0"/>
              <a:buChar char="•"/>
            </a:pPr>
            <a:r>
              <a:rPr lang="en-IN" sz="4100" dirty="0">
                <a:latin typeface="+mn-lt"/>
              </a:rPr>
              <a:t>It is found that some of the proposed features are not as effective as other features and lowers the overall genre classification quality.</a:t>
            </a:r>
            <a:endParaRPr lang="en-US" sz="4100" dirty="0">
              <a:latin typeface="+mn-lt"/>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6213</TotalTime>
  <Words>679</Words>
  <Application>Microsoft Macintosh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saikumar reddy</cp:lastModifiedBy>
  <cp:revision>84</cp:revision>
  <cp:lastPrinted>2013-02-12T02:21:55Z</cp:lastPrinted>
  <dcterms:created xsi:type="dcterms:W3CDTF">2013-02-10T21:14:48Z</dcterms:created>
  <dcterms:modified xsi:type="dcterms:W3CDTF">2021-06-22T10:14:59Z</dcterms:modified>
</cp:coreProperties>
</file>