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81" r:id="rId7"/>
    <p:sldId id="264" r:id="rId8"/>
    <p:sldId id="270" r:id="rId9"/>
    <p:sldId id="283" r:id="rId10"/>
    <p:sldId id="282" r:id="rId11"/>
    <p:sldId id="279" r:id="rId12"/>
    <p:sldId id="280" r:id="rId13"/>
    <p:sldId id="266" r:id="rId14"/>
    <p:sldId id="277"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5/15/2025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5/15/2025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14.jpeg"/><Relationship Id="rId2" Type="http://schemas.openxmlformats.org/officeDocument/2006/relationships/image" Target="../media/image9.jpeg"/><Relationship Id="rId1" Type="http://schemas.openxmlformats.org/officeDocument/2006/relationships/slideLayout" Target="../slideLayouts/slideLayout7.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5B234-9E55-529B-FBEE-A6C472AE1707}"/>
              </a:ext>
            </a:extLst>
          </p:cNvPr>
          <p:cNvSpPr>
            <a:spLocks noGrp="1"/>
          </p:cNvSpPr>
          <p:nvPr>
            <p:ph type="ctrTitle"/>
          </p:nvPr>
        </p:nvSpPr>
        <p:spPr>
          <a:xfrm>
            <a:off x="100784" y="985684"/>
            <a:ext cx="4719483" cy="5801033"/>
          </a:xfrm>
        </p:spPr>
        <p:txBody>
          <a:bodyPr>
            <a:normAutofit fontScale="90000"/>
          </a:bodyPr>
          <a:lstStyle/>
          <a:p>
            <a:r>
              <a:rPr lang="en-US" sz="4800" dirty="0"/>
              <a:t>DESIGN THINKING AND INNOVATION </a:t>
            </a:r>
            <a:br>
              <a:rPr lang="en-US" sz="4800" dirty="0"/>
            </a:br>
            <a:br>
              <a:rPr lang="en-US" sz="4800" dirty="0"/>
            </a:br>
            <a:br>
              <a:rPr lang="en-US" sz="4800" dirty="0"/>
            </a:br>
            <a:r>
              <a:rPr lang="en-US" sz="2700" dirty="0"/>
              <a:t>PRESENTED BY:</a:t>
            </a:r>
            <a:br>
              <a:rPr lang="en-US" sz="2700" dirty="0"/>
            </a:br>
            <a:r>
              <a:rPr lang="en-US" sz="2200" dirty="0"/>
              <a:t>G.PAVANI-23KD1A0238</a:t>
            </a:r>
            <a:br>
              <a:rPr lang="en-US" sz="2200" dirty="0"/>
            </a:br>
            <a:r>
              <a:rPr lang="en-US" sz="2200" dirty="0" err="1"/>
              <a:t>k.SANDHYA</a:t>
            </a:r>
            <a:r>
              <a:rPr lang="en-US" sz="2200" dirty="0"/>
              <a:t> DEVI-23KD1A0250</a:t>
            </a:r>
            <a:br>
              <a:rPr lang="en-US" sz="2200" dirty="0"/>
            </a:br>
            <a:r>
              <a:rPr lang="en-US" sz="2200" dirty="0"/>
              <a:t>b.VYSHNAVI-23KD1A0216</a:t>
            </a:r>
            <a:br>
              <a:rPr lang="en-US" sz="2200" dirty="0"/>
            </a:br>
            <a:r>
              <a:rPr lang="en-US" sz="2200" dirty="0"/>
              <a:t>b.RAJESH-23KD1A0217</a:t>
            </a:r>
            <a:br>
              <a:rPr lang="en-US" sz="2200" dirty="0"/>
            </a:br>
            <a:br>
              <a:rPr lang="en-US" sz="2200" dirty="0"/>
            </a:br>
            <a:br>
              <a:rPr lang="en-US" sz="4800" dirty="0"/>
            </a:br>
            <a:br>
              <a:rPr lang="en-US" sz="4800" dirty="0"/>
            </a:br>
            <a:endParaRPr lang="en-IN" sz="4800" dirty="0"/>
          </a:p>
        </p:txBody>
      </p:sp>
      <p:sp>
        <p:nvSpPr>
          <p:cNvPr id="3" name="Subtitle 2">
            <a:extLst>
              <a:ext uri="{FF2B5EF4-FFF2-40B4-BE49-F238E27FC236}">
                <a16:creationId xmlns:a16="http://schemas.microsoft.com/office/drawing/2014/main" id="{D46111FA-9309-ADB6-6097-A9B04F1BDB1C}"/>
              </a:ext>
            </a:extLst>
          </p:cNvPr>
          <p:cNvSpPr>
            <a:spLocks noGrp="1"/>
          </p:cNvSpPr>
          <p:nvPr>
            <p:ph type="subTitle" idx="1"/>
          </p:nvPr>
        </p:nvSpPr>
        <p:spPr>
          <a:xfrm>
            <a:off x="5476568" y="1307690"/>
            <a:ext cx="6440126" cy="3201135"/>
          </a:xfrm>
        </p:spPr>
        <p:txBody>
          <a:bodyPr/>
          <a:lstStyle/>
          <a:p>
            <a:endParaRPr lang="en-IN" dirty="0"/>
          </a:p>
        </p:txBody>
      </p:sp>
      <p:pic>
        <p:nvPicPr>
          <p:cNvPr id="1026" name="Picture 2" descr="Free Vector idea concept illustration ">
            <a:extLst>
              <a:ext uri="{FF2B5EF4-FFF2-40B4-BE49-F238E27FC236}">
                <a16:creationId xmlns:a16="http://schemas.microsoft.com/office/drawing/2014/main" id="{A52156A4-CE4D-78E4-ED0E-16DC819A6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20929" y="314632"/>
            <a:ext cx="6363929" cy="5656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12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rduino Uno R3 Board">
            <a:extLst>
              <a:ext uri="{FF2B5EF4-FFF2-40B4-BE49-F238E27FC236}">
                <a16:creationId xmlns:a16="http://schemas.microsoft.com/office/drawing/2014/main" id="{F33483FC-A7F2-5867-8749-8C1A48DBA1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268" y="1590366"/>
            <a:ext cx="2792362" cy="220242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ltrasonic Sensor Range Finder Module HC-SR04">
            <a:extLst>
              <a:ext uri="{FF2B5EF4-FFF2-40B4-BE49-F238E27FC236}">
                <a16:creationId xmlns:a16="http://schemas.microsoft.com/office/drawing/2014/main" id="{23825DC3-9F79-0A95-1BDF-F87393CDC3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4113" y="836815"/>
            <a:ext cx="2549628" cy="2202426"/>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CA0D132E-3525-3F1C-FC7A-680B9AA1A925}"/>
              </a:ext>
            </a:extLst>
          </p:cNvPr>
          <p:cNvSpPr/>
          <p:nvPr/>
        </p:nvSpPr>
        <p:spPr>
          <a:xfrm>
            <a:off x="-137652" y="60375"/>
            <a:ext cx="4499488" cy="867696"/>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4000" dirty="0"/>
              <a:t>COMPONENTS</a:t>
            </a:r>
            <a:endParaRPr lang="en-IN" sz="4000" dirty="0"/>
          </a:p>
        </p:txBody>
      </p:sp>
      <p:sp>
        <p:nvSpPr>
          <p:cNvPr id="5" name="Rectangle 4">
            <a:extLst>
              <a:ext uri="{FF2B5EF4-FFF2-40B4-BE49-F238E27FC236}">
                <a16:creationId xmlns:a16="http://schemas.microsoft.com/office/drawing/2014/main" id="{0A5B9F58-0200-A246-691D-198684D35933}"/>
              </a:ext>
            </a:extLst>
          </p:cNvPr>
          <p:cNvSpPr/>
          <p:nvPr/>
        </p:nvSpPr>
        <p:spPr>
          <a:xfrm>
            <a:off x="3659923" y="2751648"/>
            <a:ext cx="2399071" cy="57518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Ultrasonic sensor</a:t>
            </a:r>
            <a:endParaRPr lang="en-IN" dirty="0"/>
          </a:p>
        </p:txBody>
      </p:sp>
      <p:sp>
        <p:nvSpPr>
          <p:cNvPr id="6" name="Rectangle 5">
            <a:extLst>
              <a:ext uri="{FF2B5EF4-FFF2-40B4-BE49-F238E27FC236}">
                <a16:creationId xmlns:a16="http://schemas.microsoft.com/office/drawing/2014/main" id="{35EAEB6B-553E-157C-C8B1-15AA84A3CB1F}"/>
              </a:ext>
            </a:extLst>
          </p:cNvPr>
          <p:cNvSpPr/>
          <p:nvPr/>
        </p:nvSpPr>
        <p:spPr>
          <a:xfrm>
            <a:off x="136268" y="3637780"/>
            <a:ext cx="2684206" cy="54446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Arduino uno</a:t>
            </a:r>
            <a:endParaRPr lang="en-IN" dirty="0"/>
          </a:p>
        </p:txBody>
      </p:sp>
      <p:pic>
        <p:nvPicPr>
          <p:cNvPr id="1030" name="Picture 6" descr="Leo Sales Ltd. IR Detector Module">
            <a:extLst>
              <a:ext uri="{FF2B5EF4-FFF2-40B4-BE49-F238E27FC236}">
                <a16:creationId xmlns:a16="http://schemas.microsoft.com/office/drawing/2014/main" id="{A28BA0FD-0C94-FFA0-E800-B73C395C3F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0632" y="896116"/>
            <a:ext cx="2312806" cy="2143125"/>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07D30DC5-2EB9-AE99-2A38-90B1CC47BBF0}"/>
              </a:ext>
            </a:extLst>
          </p:cNvPr>
          <p:cNvSpPr/>
          <p:nvPr/>
        </p:nvSpPr>
        <p:spPr>
          <a:xfrm>
            <a:off x="6826545" y="2784216"/>
            <a:ext cx="1700980" cy="5100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IR sensor</a:t>
            </a:r>
            <a:endParaRPr lang="en-IN" dirty="0"/>
          </a:p>
        </p:txBody>
      </p:sp>
      <p:pic>
        <p:nvPicPr>
          <p:cNvPr id="1034" name="Picture 10" descr="Buy High-Speed Continuous Rotation Servo Motor at Ubuy Ghana">
            <a:extLst>
              <a:ext uri="{FF2B5EF4-FFF2-40B4-BE49-F238E27FC236}">
                <a16:creationId xmlns:a16="http://schemas.microsoft.com/office/drawing/2014/main" id="{F75AE91F-B7D0-D906-0955-BBDB8F9649A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78158" y="1789775"/>
            <a:ext cx="2819703" cy="204019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E19C8258-26CB-9694-3006-E8B4CBC950C1}"/>
              </a:ext>
            </a:extLst>
          </p:cNvPr>
          <p:cNvSpPr/>
          <p:nvPr/>
        </p:nvSpPr>
        <p:spPr>
          <a:xfrm>
            <a:off x="9149144" y="3781116"/>
            <a:ext cx="2477729" cy="44491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Servo motor</a:t>
            </a:r>
            <a:endParaRPr lang="en-IN" dirty="0"/>
          </a:p>
        </p:txBody>
      </p:sp>
      <p:pic>
        <p:nvPicPr>
          <p:cNvPr id="1036" name="Picture 12" descr="Jump wire - Wikipedia">
            <a:extLst>
              <a:ext uri="{FF2B5EF4-FFF2-40B4-BE49-F238E27FC236}">
                <a16:creationId xmlns:a16="http://schemas.microsoft.com/office/drawing/2014/main" id="{166760B4-9D2E-52DA-3DDE-A1519395CB6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49744" y="4249686"/>
            <a:ext cx="3540638" cy="23327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707A21F1-00EA-D9E9-D428-8F5B799C661E}"/>
              </a:ext>
            </a:extLst>
          </p:cNvPr>
          <p:cNvSpPr/>
          <p:nvPr/>
        </p:nvSpPr>
        <p:spPr>
          <a:xfrm>
            <a:off x="2848048" y="6300634"/>
            <a:ext cx="2621526" cy="546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Jumper wires</a:t>
            </a:r>
            <a:endParaRPr lang="en-IN" dirty="0"/>
          </a:p>
        </p:txBody>
      </p:sp>
      <p:pic>
        <p:nvPicPr>
          <p:cNvPr id="1038" name="Picture 14" descr="9V HI-Watt Battery, Pack of 5 by Robokart : Amazon.in: Electronics">
            <a:extLst>
              <a:ext uri="{FF2B5EF4-FFF2-40B4-BE49-F238E27FC236}">
                <a16:creationId xmlns:a16="http://schemas.microsoft.com/office/drawing/2014/main" id="{690D318B-1C85-7517-CBA3-27645B58592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76951" y="4177173"/>
            <a:ext cx="2667001" cy="2327786"/>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4BFC3813-96E8-0D0F-6640-250AB66965AB}"/>
              </a:ext>
            </a:extLst>
          </p:cNvPr>
          <p:cNvSpPr/>
          <p:nvPr/>
        </p:nvSpPr>
        <p:spPr>
          <a:xfrm>
            <a:off x="6959519" y="6231807"/>
            <a:ext cx="2366532" cy="54630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Battery</a:t>
            </a:r>
            <a:endParaRPr lang="en-IN" dirty="0"/>
          </a:p>
        </p:txBody>
      </p:sp>
    </p:spTree>
    <p:extLst>
      <p:ext uri="{BB962C8B-B14F-4D97-AF65-F5344CB8AC3E}">
        <p14:creationId xmlns:p14="http://schemas.microsoft.com/office/powerpoint/2010/main" val="591616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1CC9C-97CA-2411-523D-568C671EDB2B}"/>
              </a:ext>
            </a:extLst>
          </p:cNvPr>
          <p:cNvSpPr>
            <a:spLocks noGrp="1"/>
          </p:cNvSpPr>
          <p:nvPr>
            <p:ph type="title"/>
          </p:nvPr>
        </p:nvSpPr>
        <p:spPr>
          <a:xfrm>
            <a:off x="426027" y="384465"/>
            <a:ext cx="10628827" cy="1469290"/>
          </a:xfrm>
        </p:spPr>
        <p:txBody>
          <a:bodyPr/>
          <a:lstStyle/>
          <a:p>
            <a:r>
              <a:rPr lang="en-US" dirty="0"/>
              <a:t>Applications</a:t>
            </a:r>
            <a:endParaRPr lang="en-IN" dirty="0"/>
          </a:p>
        </p:txBody>
      </p:sp>
      <p:sp>
        <p:nvSpPr>
          <p:cNvPr id="3" name="Content Placeholder 2">
            <a:extLst>
              <a:ext uri="{FF2B5EF4-FFF2-40B4-BE49-F238E27FC236}">
                <a16:creationId xmlns:a16="http://schemas.microsoft.com/office/drawing/2014/main" id="{6C632772-D2E2-F118-395A-423F22D8EF7E}"/>
              </a:ext>
            </a:extLst>
          </p:cNvPr>
          <p:cNvSpPr>
            <a:spLocks noGrp="1"/>
          </p:cNvSpPr>
          <p:nvPr>
            <p:ph idx="1"/>
          </p:nvPr>
        </p:nvSpPr>
        <p:spPr>
          <a:xfrm>
            <a:off x="426027" y="2036513"/>
            <a:ext cx="11128664" cy="3803178"/>
          </a:xfrm>
        </p:spPr>
        <p:txBody>
          <a:bodyPr>
            <a:no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Hospitals:</a:t>
            </a:r>
            <a:r>
              <a:rPr kumimoji="0" lang="en-US" altLang="en-US" sz="2400" b="0" i="0" u="none" strike="noStrike" cap="none" normalizeH="0" baseline="0" dirty="0">
                <a:ln>
                  <a:noFill/>
                </a:ln>
                <a:solidFill>
                  <a:schemeClr val="tx1"/>
                </a:solidFill>
                <a:effectLst/>
                <a:latin typeface="Arial" panose="020B0604020202020204" pitchFamily="34" charset="0"/>
              </a:rPr>
              <a:t> The dustbin can move by itself to collect dirty stuff, so nurses don't have to carry it around and risk getting sick.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Big Apartments:</a:t>
            </a:r>
            <a:r>
              <a:rPr kumimoji="0" lang="en-US" altLang="en-US" sz="2400" b="0" i="0" u="none" strike="noStrike" cap="none" normalizeH="0" baseline="0" dirty="0">
                <a:ln>
                  <a:noFill/>
                </a:ln>
                <a:solidFill>
                  <a:schemeClr val="tx1"/>
                </a:solidFill>
                <a:effectLst/>
                <a:latin typeface="Arial" panose="020B0604020202020204" pitchFamily="34" charset="0"/>
              </a:rPr>
              <a:t> It can go to different spots to pick up trash from people's homes, making it easier for everyone.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Factories:</a:t>
            </a:r>
            <a:r>
              <a:rPr kumimoji="0" lang="en-US" altLang="en-US" sz="2400" b="0" i="0" u="none" strike="noStrike" cap="none" normalizeH="0" baseline="0" dirty="0">
                <a:ln>
                  <a:noFill/>
                </a:ln>
                <a:solidFill>
                  <a:schemeClr val="tx1"/>
                </a:solidFill>
                <a:effectLst/>
                <a:latin typeface="Arial" panose="020B0604020202020204" pitchFamily="34" charset="0"/>
              </a:rPr>
              <a:t> It can carry waste from where things are made to a central place without people having to do it.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Schools:</a:t>
            </a:r>
            <a:r>
              <a:rPr kumimoji="0" lang="en-US" altLang="en-US" sz="2400" b="0" i="0" u="none" strike="noStrike" cap="none" normalizeH="0" baseline="0" dirty="0">
                <a:ln>
                  <a:noFill/>
                </a:ln>
                <a:solidFill>
                  <a:schemeClr val="tx1"/>
                </a:solidFill>
                <a:effectLst/>
                <a:latin typeface="Arial" panose="020B0604020202020204" pitchFamily="34" charset="0"/>
              </a:rPr>
              <a:t> It can go around classrooms and collect trash, keeping the school cleaner.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Shops:</a:t>
            </a:r>
            <a:r>
              <a:rPr kumimoji="0" lang="en-US" altLang="en-US" sz="2400" b="0" i="0" u="none" strike="noStrike" cap="none" normalizeH="0" baseline="0" dirty="0">
                <a:ln>
                  <a:noFill/>
                </a:ln>
                <a:solidFill>
                  <a:schemeClr val="tx1"/>
                </a:solidFill>
                <a:effectLst/>
                <a:latin typeface="Arial" panose="020B0604020202020204" pitchFamily="34" charset="0"/>
              </a:rPr>
              <a:t> It can move around and collect waste in busy shopping areas</a:t>
            </a:r>
            <a:endParaRPr lang="en-IN" sz="2400" dirty="0"/>
          </a:p>
        </p:txBody>
      </p:sp>
    </p:spTree>
    <p:extLst>
      <p:ext uri="{BB962C8B-B14F-4D97-AF65-F5344CB8AC3E}">
        <p14:creationId xmlns:p14="http://schemas.microsoft.com/office/powerpoint/2010/main" val="296224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9104E-0D42-2A6F-7C29-9A7E6F803A30}"/>
              </a:ext>
            </a:extLst>
          </p:cNvPr>
          <p:cNvSpPr>
            <a:spLocks noGrp="1"/>
          </p:cNvSpPr>
          <p:nvPr>
            <p:ph type="title"/>
          </p:nvPr>
        </p:nvSpPr>
        <p:spPr>
          <a:xfrm>
            <a:off x="363683" y="0"/>
            <a:ext cx="10691172" cy="1853755"/>
          </a:xfrm>
        </p:spPr>
        <p:txBody>
          <a:bodyPr/>
          <a:lstStyle/>
          <a:p>
            <a:r>
              <a:rPr lang="en-US" dirty="0"/>
              <a:t>How it works?</a:t>
            </a:r>
            <a:endParaRPr lang="en-IN" dirty="0"/>
          </a:p>
        </p:txBody>
      </p:sp>
      <p:pic>
        <p:nvPicPr>
          <p:cNvPr id="4098" name="Picture 2" descr="Smart Dustbin For Metro Cities | Embedded Projects | TYT">
            <a:extLst>
              <a:ext uri="{FF2B5EF4-FFF2-40B4-BE49-F238E27FC236}">
                <a16:creationId xmlns:a16="http://schemas.microsoft.com/office/drawing/2014/main" id="{43BB41A8-68FA-F075-77E1-EA47AC05885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37145" y="332509"/>
            <a:ext cx="7907481" cy="66917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644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C56C5-915F-69CD-164B-90D2C601A5B8}"/>
              </a:ext>
            </a:extLst>
          </p:cNvPr>
          <p:cNvSpPr>
            <a:spLocks noGrp="1"/>
          </p:cNvSpPr>
          <p:nvPr>
            <p:ph type="title"/>
          </p:nvPr>
        </p:nvSpPr>
        <p:spPr>
          <a:xfrm>
            <a:off x="167150" y="393290"/>
            <a:ext cx="10759886" cy="1126167"/>
          </a:xfrm>
        </p:spPr>
        <p:txBody>
          <a:bodyPr>
            <a:normAutofit/>
          </a:bodyPr>
          <a:lstStyle/>
          <a:p>
            <a:r>
              <a:rPr lang="en-US" sz="4400" dirty="0"/>
              <a:t>INTERVIEW QUESTIONS</a:t>
            </a:r>
            <a:endParaRPr lang="en-IN" sz="4400" dirty="0"/>
          </a:p>
        </p:txBody>
      </p:sp>
      <p:sp>
        <p:nvSpPr>
          <p:cNvPr id="4" name="TextBox 3">
            <a:extLst>
              <a:ext uri="{FF2B5EF4-FFF2-40B4-BE49-F238E27FC236}">
                <a16:creationId xmlns:a16="http://schemas.microsoft.com/office/drawing/2014/main" id="{424AFE42-87FB-64CA-C30E-724B6BCBFCF8}"/>
              </a:ext>
            </a:extLst>
          </p:cNvPr>
          <p:cNvSpPr txBox="1"/>
          <p:nvPr/>
        </p:nvSpPr>
        <p:spPr>
          <a:xfrm>
            <a:off x="167151" y="2359742"/>
            <a:ext cx="10432024" cy="3046988"/>
          </a:xfrm>
          <a:prstGeom prst="rect">
            <a:avLst/>
          </a:prstGeom>
          <a:noFill/>
        </p:spPr>
        <p:txBody>
          <a:bodyPr wrap="square">
            <a:spAutoFit/>
          </a:bodyPr>
          <a:lstStyle/>
          <a:p>
            <a:pPr marL="457200" indent="-457200">
              <a:buAutoNum type="arabicPeriod"/>
            </a:pPr>
            <a:r>
              <a:rPr lang="en-US" sz="2400" dirty="0"/>
              <a:t>Do you feel comfortable touching a dustbin in public places?</a:t>
            </a:r>
          </a:p>
          <a:p>
            <a:pPr marL="457200" indent="-457200">
              <a:buAutoNum type="arabicPeriod"/>
            </a:pPr>
            <a:r>
              <a:rPr lang="en-US" sz="2400" dirty="0"/>
              <a:t>Have you ever avoided throwing trash because the dustbin was too far?</a:t>
            </a:r>
          </a:p>
          <a:p>
            <a:pPr marL="457200" indent="-457200">
              <a:buAutoNum type="arabicPeriod"/>
            </a:pPr>
            <a:r>
              <a:rPr lang="en-US" sz="2400" dirty="0"/>
              <a:t> Would you prefer a dustbin that opens automatically?</a:t>
            </a:r>
          </a:p>
          <a:p>
            <a:pPr marL="457200" indent="-457200">
              <a:buAutoNum type="arabicPeriod"/>
            </a:pPr>
            <a:r>
              <a:rPr lang="en-US" sz="2400" dirty="0"/>
              <a:t>Do you think a dustbin that moves on its own would be helpful?</a:t>
            </a:r>
          </a:p>
          <a:p>
            <a:pPr marL="457200" indent="-457200">
              <a:buAutoNum type="arabicPeriod"/>
            </a:pPr>
            <a:r>
              <a:rPr lang="en-US" sz="2400" dirty="0"/>
              <a:t> Where do you think a smart dustbin would be most useful (school, hospital, etc.)?</a:t>
            </a:r>
          </a:p>
          <a:p>
            <a:pPr marL="457200" indent="-457200">
              <a:buAutoNum type="arabicPeriod"/>
            </a:pPr>
            <a:r>
              <a:rPr lang="en-US" sz="2400" dirty="0"/>
              <a:t>What problems do you face with dustbins in your daily life?</a:t>
            </a:r>
          </a:p>
          <a:p>
            <a:r>
              <a:rPr lang="en-US" sz="2400" dirty="0"/>
              <a:t>7.   Would a touchless dustbin make you feel safer or cleaner?</a:t>
            </a:r>
          </a:p>
        </p:txBody>
      </p:sp>
    </p:spTree>
    <p:extLst>
      <p:ext uri="{BB962C8B-B14F-4D97-AF65-F5344CB8AC3E}">
        <p14:creationId xmlns:p14="http://schemas.microsoft.com/office/powerpoint/2010/main" val="346211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AB046-840E-250E-5099-7B3C6BC7CC57}"/>
              </a:ext>
            </a:extLst>
          </p:cNvPr>
          <p:cNvSpPr>
            <a:spLocks noGrp="1"/>
          </p:cNvSpPr>
          <p:nvPr>
            <p:ph type="title"/>
          </p:nvPr>
        </p:nvSpPr>
        <p:spPr>
          <a:xfrm>
            <a:off x="511277" y="717755"/>
            <a:ext cx="10543575" cy="1146439"/>
          </a:xfrm>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2D78DEF6-C3AA-4C63-9AE8-9B0A5DA69B77}"/>
              </a:ext>
            </a:extLst>
          </p:cNvPr>
          <p:cNvSpPr>
            <a:spLocks noGrp="1"/>
          </p:cNvSpPr>
          <p:nvPr>
            <p:ph sz="half" idx="1"/>
          </p:nvPr>
        </p:nvSpPr>
        <p:spPr>
          <a:xfrm>
            <a:off x="186813" y="1756065"/>
            <a:ext cx="6567948" cy="4935680"/>
          </a:xfrm>
        </p:spPr>
        <p:txBody>
          <a:bodyPr>
            <a:normAutofit/>
          </a:bodyPr>
          <a:lstStyle/>
          <a:p>
            <a:r>
              <a:rPr lang="en-US" sz="2400" dirty="0"/>
              <a:t>The smart dustbin project was made to help people throw waste easily and safely. It can move by itself by following a line and opens the lid automatically when someone comes near. This makes it touch-free, clean, and convenient to use in places like schools, hospitals, and offices. The project helps keep the environment tidy and supports better hygiene. It is a smart step toward using technology to solve small everyday problems in a smart way.</a:t>
            </a:r>
            <a:endParaRPr lang="en-IN" sz="2400" dirty="0"/>
          </a:p>
        </p:txBody>
      </p:sp>
      <p:pic>
        <p:nvPicPr>
          <p:cNvPr id="3074" name="Picture 2" descr="conclusion' Written Image &amp; Photo (Free Trial) | Bigstock">
            <a:extLst>
              <a:ext uri="{FF2B5EF4-FFF2-40B4-BE49-F238E27FC236}">
                <a16:creationId xmlns:a16="http://schemas.microsoft.com/office/drawing/2014/main" id="{71EFFDB2-AF66-F259-8DB3-48AD2CA32173}"/>
              </a:ext>
            </a:extLst>
          </p:cNvPr>
          <p:cNvPicPr>
            <a:picLocks noGrp="1" noChangeAspect="1" noChangeArrowheads="1"/>
          </p:cNvPicPr>
          <p:nvPr>
            <p:ph sz="half" idx="2"/>
          </p:nvPr>
        </p:nvPicPr>
        <p:blipFill rotWithShape="1">
          <a:blip r:embed="rId2">
            <a:extLst>
              <a:ext uri="{28A0092B-C50C-407E-A947-70E740481C1C}">
                <a14:useLocalDpi xmlns:a14="http://schemas.microsoft.com/office/drawing/2010/main" val="0"/>
              </a:ext>
            </a:extLst>
          </a:blip>
          <a:srcRect b="11476"/>
          <a:stretch/>
        </p:blipFill>
        <p:spPr bwMode="auto">
          <a:xfrm>
            <a:off x="6843252" y="1946787"/>
            <a:ext cx="4601496" cy="36772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42039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46,100+ Thank You Sign Stock Photos, Pictures &amp; Royalty-Free Images -  iStock | Holding thank you sign, Thank you sign language, Thank you sign  coronavirus">
            <a:extLst>
              <a:ext uri="{FF2B5EF4-FFF2-40B4-BE49-F238E27FC236}">
                <a16:creationId xmlns:a16="http://schemas.microsoft.com/office/drawing/2014/main" id="{460C26D3-0F00-0BC4-FAC4-8C63838634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105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4158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FE433-8BE7-5B0B-868B-5C7BDEFFE601}"/>
              </a:ext>
            </a:extLst>
          </p:cNvPr>
          <p:cNvSpPr>
            <a:spLocks noGrp="1"/>
          </p:cNvSpPr>
          <p:nvPr>
            <p:ph type="title"/>
          </p:nvPr>
        </p:nvSpPr>
        <p:spPr>
          <a:xfrm>
            <a:off x="429024" y="845575"/>
            <a:ext cx="7613763" cy="4945236"/>
          </a:xfrm>
        </p:spPr>
        <p:txBody>
          <a:bodyPr>
            <a:normAutofit/>
          </a:bodyPr>
          <a:lstStyle/>
          <a:p>
            <a:br>
              <a:rPr lang="en-US" sz="4400" dirty="0"/>
            </a:br>
            <a:br>
              <a:rPr lang="en-US" sz="4400" dirty="0"/>
            </a:br>
            <a:r>
              <a:rPr lang="en-US" sz="6000" dirty="0"/>
              <a:t>SMART</a:t>
            </a:r>
            <a:br>
              <a:rPr lang="en-US" sz="6000" dirty="0"/>
            </a:br>
            <a:r>
              <a:rPr lang="en-US" sz="6000" dirty="0"/>
              <a:t>DUSTBIN </a:t>
            </a:r>
            <a:br>
              <a:rPr lang="en-US" sz="6000" dirty="0"/>
            </a:br>
            <a:r>
              <a:rPr lang="en-US" sz="6000" dirty="0"/>
              <a:t>USING IOT</a:t>
            </a:r>
            <a:endParaRPr lang="en-IN" sz="6000" dirty="0"/>
          </a:p>
        </p:txBody>
      </p:sp>
      <p:sp>
        <p:nvSpPr>
          <p:cNvPr id="3" name="Content Placeholder 2">
            <a:extLst>
              <a:ext uri="{FF2B5EF4-FFF2-40B4-BE49-F238E27FC236}">
                <a16:creationId xmlns:a16="http://schemas.microsoft.com/office/drawing/2014/main" id="{E6E52422-49AA-31C1-C6D7-B3F05759A82D}"/>
              </a:ext>
            </a:extLst>
          </p:cNvPr>
          <p:cNvSpPr>
            <a:spLocks noGrp="1"/>
          </p:cNvSpPr>
          <p:nvPr>
            <p:ph idx="1"/>
          </p:nvPr>
        </p:nvSpPr>
        <p:spPr>
          <a:xfrm>
            <a:off x="5781368" y="2015732"/>
            <a:ext cx="5273486" cy="3450613"/>
          </a:xfrm>
        </p:spPr>
        <p:txBody>
          <a:bodyPr/>
          <a:lstStyle/>
          <a:p>
            <a:pPr marL="0" indent="0">
              <a:buNone/>
            </a:pPr>
            <a:r>
              <a:rPr lang="en-US" dirty="0"/>
              <a:t>UNDER THE GUIDENCE OF:</a:t>
            </a:r>
          </a:p>
          <a:p>
            <a:pPr marL="0" indent="0">
              <a:buNone/>
            </a:pPr>
            <a:r>
              <a:rPr lang="en-IN" dirty="0"/>
              <a:t>                 </a:t>
            </a:r>
            <a:r>
              <a:rPr lang="en-IN" dirty="0" err="1"/>
              <a:t>Mr.B.Ram</a:t>
            </a:r>
            <a:r>
              <a:rPr lang="en-IN" dirty="0"/>
              <a:t> Vara Prasad,</a:t>
            </a:r>
            <a:r>
              <a:rPr lang="en-IN" sz="1600" dirty="0"/>
              <a:t>(</a:t>
            </a:r>
            <a:r>
              <a:rPr lang="en-IN" sz="1600" dirty="0" err="1"/>
              <a:t>Ph.D</a:t>
            </a:r>
            <a:r>
              <a:rPr lang="en-IN" sz="1600" dirty="0"/>
              <a:t>)</a:t>
            </a:r>
          </a:p>
          <a:p>
            <a:pPr marL="0" indent="0">
              <a:buNone/>
            </a:pPr>
            <a:r>
              <a:rPr lang="en-IN" dirty="0"/>
              <a:t>                  Assistant Professor,</a:t>
            </a:r>
          </a:p>
          <a:p>
            <a:pPr marL="0" indent="0">
              <a:buNone/>
            </a:pPr>
            <a:r>
              <a:rPr lang="en-IN" dirty="0"/>
              <a:t>                  Department of EEE,</a:t>
            </a:r>
          </a:p>
          <a:p>
            <a:pPr marL="0" indent="0">
              <a:buNone/>
            </a:pPr>
            <a:r>
              <a:rPr lang="en-IN" dirty="0"/>
              <a:t>	   LIET(A)</a:t>
            </a:r>
          </a:p>
        </p:txBody>
      </p:sp>
    </p:spTree>
    <p:extLst>
      <p:ext uri="{BB962C8B-B14F-4D97-AF65-F5344CB8AC3E}">
        <p14:creationId xmlns:p14="http://schemas.microsoft.com/office/powerpoint/2010/main" val="2402715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752A-5713-A0E7-2F1F-7279D085AD2C}"/>
              </a:ext>
            </a:extLst>
          </p:cNvPr>
          <p:cNvSpPr>
            <a:spLocks noGrp="1"/>
          </p:cNvSpPr>
          <p:nvPr>
            <p:ph type="title"/>
          </p:nvPr>
        </p:nvSpPr>
        <p:spPr>
          <a:xfrm>
            <a:off x="166213" y="-344128"/>
            <a:ext cx="4690923" cy="4326193"/>
          </a:xfrm>
        </p:spPr>
        <p:txBody>
          <a:bodyPr>
            <a:normAutofit/>
          </a:bodyPr>
          <a:lstStyle/>
          <a:p>
            <a:r>
              <a:rPr lang="en-US" sz="5400" dirty="0"/>
              <a:t>CONTENTS</a:t>
            </a:r>
            <a:endParaRPr lang="en-IN" sz="5400" dirty="0"/>
          </a:p>
        </p:txBody>
      </p:sp>
      <p:sp>
        <p:nvSpPr>
          <p:cNvPr id="3" name="Text Placeholder 2">
            <a:extLst>
              <a:ext uri="{FF2B5EF4-FFF2-40B4-BE49-F238E27FC236}">
                <a16:creationId xmlns:a16="http://schemas.microsoft.com/office/drawing/2014/main" id="{E2B22386-F6B2-DC01-4890-CA6BAB3BDB64}"/>
              </a:ext>
            </a:extLst>
          </p:cNvPr>
          <p:cNvSpPr>
            <a:spLocks noGrp="1"/>
          </p:cNvSpPr>
          <p:nvPr>
            <p:ph type="body" idx="1"/>
          </p:nvPr>
        </p:nvSpPr>
        <p:spPr>
          <a:xfrm flipH="1">
            <a:off x="6095998" y="186813"/>
            <a:ext cx="5440453" cy="4218040"/>
          </a:xfrm>
        </p:spPr>
        <p:txBody>
          <a:bodyPr/>
          <a:lstStyle/>
          <a:p>
            <a:pPr marL="285750" indent="-285750">
              <a:buFont typeface="Arial" panose="020B0604020202020204" pitchFamily="34" charset="0"/>
              <a:buChar char="•"/>
            </a:pPr>
            <a:r>
              <a:rPr lang="en-US" dirty="0"/>
              <a:t>INTRODUCTION TO DESIGN THINKING</a:t>
            </a:r>
          </a:p>
          <a:p>
            <a:pPr marL="285750" indent="-285750">
              <a:buFont typeface="Arial" panose="020B0604020202020204" pitchFamily="34" charset="0"/>
              <a:buChar char="•"/>
            </a:pPr>
            <a:r>
              <a:rPr lang="en-US" dirty="0"/>
              <a:t>PROBLEM STATEMENT</a:t>
            </a:r>
          </a:p>
          <a:p>
            <a:pPr marL="285750" indent="-285750">
              <a:buFont typeface="Arial" panose="020B0604020202020204" pitchFamily="34" charset="0"/>
              <a:buChar char="•"/>
            </a:pPr>
            <a:r>
              <a:rPr lang="en-IN" dirty="0"/>
              <a:t>EMPATHY</a:t>
            </a:r>
          </a:p>
          <a:p>
            <a:pPr marL="285750" indent="-285750">
              <a:buFont typeface="Arial" panose="020B0604020202020204" pitchFamily="34" charset="0"/>
              <a:buChar char="•"/>
            </a:pPr>
            <a:r>
              <a:rPr lang="en-IN" dirty="0"/>
              <a:t>DEFINE</a:t>
            </a:r>
          </a:p>
          <a:p>
            <a:pPr marL="285750" indent="-285750">
              <a:buFont typeface="Arial" panose="020B0604020202020204" pitchFamily="34" charset="0"/>
              <a:buChar char="•"/>
            </a:pPr>
            <a:r>
              <a:rPr lang="en-IN" dirty="0"/>
              <a:t>COMPONENTS</a:t>
            </a:r>
          </a:p>
          <a:p>
            <a:pPr marL="285750" indent="-285750">
              <a:buFont typeface="Arial" panose="020B0604020202020204" pitchFamily="34" charset="0"/>
              <a:buChar char="•"/>
            </a:pPr>
            <a:r>
              <a:rPr lang="en-IN" dirty="0"/>
              <a:t>IDEATE</a:t>
            </a:r>
          </a:p>
          <a:p>
            <a:pPr marL="285750" indent="-285750">
              <a:buFont typeface="Arial" panose="020B0604020202020204" pitchFamily="34" charset="0"/>
              <a:buChar char="•"/>
            </a:pPr>
            <a:r>
              <a:rPr lang="en-IN" dirty="0"/>
              <a:t>PROTOTYPE</a:t>
            </a:r>
          </a:p>
          <a:p>
            <a:pPr marL="285750" indent="-285750">
              <a:buFont typeface="Arial" panose="020B0604020202020204" pitchFamily="34" charset="0"/>
              <a:buChar char="•"/>
            </a:pPr>
            <a:r>
              <a:rPr lang="en-IN" dirty="0"/>
              <a:t>CONCLUSION</a:t>
            </a:r>
          </a:p>
        </p:txBody>
      </p:sp>
    </p:spTree>
    <p:extLst>
      <p:ext uri="{BB962C8B-B14F-4D97-AF65-F5344CB8AC3E}">
        <p14:creationId xmlns:p14="http://schemas.microsoft.com/office/powerpoint/2010/main" val="406424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83AF9F0-3B92-6BA1-70DC-8C167C3B4648}"/>
              </a:ext>
            </a:extLst>
          </p:cNvPr>
          <p:cNvSpPr>
            <a:spLocks noGrp="1"/>
          </p:cNvSpPr>
          <p:nvPr>
            <p:ph type="title"/>
          </p:nvPr>
        </p:nvSpPr>
        <p:spPr>
          <a:xfrm>
            <a:off x="108156" y="235972"/>
            <a:ext cx="9879899" cy="4080388"/>
          </a:xfrm>
        </p:spPr>
        <p:txBody>
          <a:bodyPr>
            <a:normAutofit/>
          </a:bodyPr>
          <a:lstStyle/>
          <a:p>
            <a:r>
              <a:rPr lang="en-US" sz="2000" dirty="0"/>
              <a:t>What is meant by design thinking and innovation ?</a:t>
            </a:r>
            <a:br>
              <a:rPr lang="en-US" sz="2000" dirty="0"/>
            </a:br>
            <a:r>
              <a:rPr lang="en-US" sz="2000" b="0" i="0" dirty="0">
                <a:solidFill>
                  <a:srgbClr val="EEF0FF"/>
                </a:solidFill>
                <a:effectLst/>
                <a:highlight>
                  <a:srgbClr val="C0C0C0"/>
                </a:highlight>
                <a:latin typeface="Google Sans"/>
              </a:rPr>
              <a:t>. </a:t>
            </a:r>
            <a:endParaRPr lang="en-IN" sz="2000" dirty="0">
              <a:highlight>
                <a:srgbClr val="C0C0C0"/>
              </a:highlight>
            </a:endParaRPr>
          </a:p>
        </p:txBody>
      </p:sp>
      <p:sp>
        <p:nvSpPr>
          <p:cNvPr id="3" name="TextBox 2">
            <a:extLst>
              <a:ext uri="{FF2B5EF4-FFF2-40B4-BE49-F238E27FC236}">
                <a16:creationId xmlns:a16="http://schemas.microsoft.com/office/drawing/2014/main" id="{3477CB5C-AFC5-1571-3211-CA9B946A97E0}"/>
              </a:ext>
            </a:extLst>
          </p:cNvPr>
          <p:cNvSpPr txBox="1"/>
          <p:nvPr/>
        </p:nvSpPr>
        <p:spPr>
          <a:xfrm>
            <a:off x="108156" y="650765"/>
            <a:ext cx="11828206" cy="1015663"/>
          </a:xfrm>
          <a:prstGeom prst="rect">
            <a:avLst/>
          </a:prstGeom>
          <a:noFill/>
        </p:spPr>
        <p:txBody>
          <a:bodyPr wrap="square">
            <a:spAutoFit/>
          </a:bodyPr>
          <a:lstStyle/>
          <a:p>
            <a:r>
              <a:rPr lang="en-US" sz="2000" b="0" i="0" dirty="0">
                <a:effectLst/>
                <a:latin typeface="Google Sans"/>
              </a:rPr>
              <a:t>Design Thinking is a problem-solving approach that focuses on understanding the needs of users and finding creative, practical </a:t>
            </a:r>
            <a:r>
              <a:rPr lang="en-US" sz="2000" b="0" i="0" dirty="0" err="1">
                <a:effectLst/>
                <a:latin typeface="Google Sans"/>
              </a:rPr>
              <a:t>solutions.Innovation</a:t>
            </a:r>
            <a:r>
              <a:rPr lang="en-US" sz="2000" b="0" i="0" dirty="0">
                <a:effectLst/>
                <a:latin typeface="Google Sans"/>
              </a:rPr>
              <a:t> means creating something new or improving an existing idea, product, or process to make it better, more efficient, or more useful.</a:t>
            </a:r>
            <a:endParaRPr lang="en-IN" sz="2000" dirty="0"/>
          </a:p>
        </p:txBody>
      </p:sp>
      <p:pic>
        <p:nvPicPr>
          <p:cNvPr id="4" name="Picture 2" descr="How Does Design Thinking Help In Innovation? – The Pinnacle List">
            <a:extLst>
              <a:ext uri="{FF2B5EF4-FFF2-40B4-BE49-F238E27FC236}">
                <a16:creationId xmlns:a16="http://schemas.microsoft.com/office/drawing/2014/main" id="{D622A2B6-C520-9FD6-8092-D4DB3F57EAE1}"/>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181896" y="1813461"/>
            <a:ext cx="11828206" cy="42826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954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C129-CEF4-AA5F-3233-3E1C8F14E0DC}"/>
              </a:ext>
            </a:extLst>
          </p:cNvPr>
          <p:cNvSpPr>
            <a:spLocks noGrp="1"/>
          </p:cNvSpPr>
          <p:nvPr>
            <p:ph type="title"/>
          </p:nvPr>
        </p:nvSpPr>
        <p:spPr>
          <a:xfrm>
            <a:off x="255639" y="273577"/>
            <a:ext cx="5220929" cy="4780204"/>
          </a:xfrm>
        </p:spPr>
        <p:txBody>
          <a:bodyPr>
            <a:normAutofit/>
          </a:bodyPr>
          <a:lstStyle/>
          <a:p>
            <a:r>
              <a:rPr lang="en-US" sz="4800" dirty="0"/>
              <a:t>Problem statement</a:t>
            </a:r>
            <a:endParaRPr lang="en-IN" sz="4800" dirty="0"/>
          </a:p>
        </p:txBody>
      </p:sp>
      <p:sp>
        <p:nvSpPr>
          <p:cNvPr id="4" name="Content Placeholder 3">
            <a:extLst>
              <a:ext uri="{FF2B5EF4-FFF2-40B4-BE49-F238E27FC236}">
                <a16:creationId xmlns:a16="http://schemas.microsoft.com/office/drawing/2014/main" id="{A5E7DF0F-2345-1B87-3606-0FFF7C743092}"/>
              </a:ext>
            </a:extLst>
          </p:cNvPr>
          <p:cNvSpPr>
            <a:spLocks noGrp="1"/>
          </p:cNvSpPr>
          <p:nvPr>
            <p:ph idx="1"/>
          </p:nvPr>
        </p:nvSpPr>
        <p:spPr>
          <a:xfrm>
            <a:off x="1" y="1880755"/>
            <a:ext cx="12192000" cy="4426526"/>
          </a:xfrm>
        </p:spPr>
        <p:txBody>
          <a:bodyPr>
            <a:normAutofit/>
          </a:bodyPr>
          <a:lstStyle/>
          <a:p>
            <a:r>
              <a:rPr lang="en-US" sz="2400" dirty="0"/>
              <a:t>In places like offices, schools, and hospitals,</a:t>
            </a:r>
          </a:p>
          <a:p>
            <a:pPr marL="0" indent="0">
              <a:buNone/>
            </a:pPr>
            <a:r>
              <a:rPr lang="en-US" sz="2400" dirty="0"/>
              <a:t> people often find it difficult to walk to the </a:t>
            </a:r>
          </a:p>
          <a:p>
            <a:pPr marL="0" indent="0">
              <a:buNone/>
            </a:pPr>
            <a:r>
              <a:rPr lang="en-US" sz="2400" dirty="0"/>
              <a:t>dustbin, and touching the lid can be unhygienic.</a:t>
            </a:r>
          </a:p>
          <a:p>
            <a:pPr marL="0" indent="0">
              <a:buNone/>
            </a:pPr>
            <a:r>
              <a:rPr lang="en-US" sz="2400" dirty="0"/>
              <a:t>Fixed dustbins can't move and may not always</a:t>
            </a:r>
          </a:p>
          <a:p>
            <a:pPr marL="0" indent="0">
              <a:buNone/>
            </a:pPr>
            <a:r>
              <a:rPr lang="en-US" sz="2400" dirty="0"/>
              <a:t>be nearby when needed.</a:t>
            </a:r>
            <a:endParaRPr lang="en-IN" sz="2400" dirty="0"/>
          </a:p>
        </p:txBody>
      </p:sp>
      <p:pic>
        <p:nvPicPr>
          <p:cNvPr id="1028" name="Picture 4" descr="Developing a Statement of the Problem Part I | educational research  techniques">
            <a:extLst>
              <a:ext uri="{FF2B5EF4-FFF2-40B4-BE49-F238E27FC236}">
                <a16:creationId xmlns:a16="http://schemas.microsoft.com/office/drawing/2014/main" id="{02400D83-657A-DD1D-AF4E-2023AA8D96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5163" y="1995055"/>
            <a:ext cx="6086279" cy="38654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4649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3A5B-0CD8-F41A-7601-7444541419C2}"/>
              </a:ext>
            </a:extLst>
          </p:cNvPr>
          <p:cNvSpPr>
            <a:spLocks noGrp="1"/>
          </p:cNvSpPr>
          <p:nvPr>
            <p:ph type="title"/>
          </p:nvPr>
        </p:nvSpPr>
        <p:spPr>
          <a:xfrm>
            <a:off x="270164" y="290945"/>
            <a:ext cx="10784691" cy="1562809"/>
          </a:xfrm>
        </p:spPr>
        <p:txBody>
          <a:bodyPr/>
          <a:lstStyle/>
          <a:p>
            <a:r>
              <a:rPr lang="en-US" dirty="0"/>
              <a:t>Present scenario</a:t>
            </a:r>
            <a:endParaRPr lang="en-IN" dirty="0"/>
          </a:p>
        </p:txBody>
      </p:sp>
      <p:pic>
        <p:nvPicPr>
          <p:cNvPr id="5122" name="Picture 2" descr="People Kill the Ocean with Plastic and Chemicals - a poem by Deborahlee - All Poetry">
            <a:extLst>
              <a:ext uri="{FF2B5EF4-FFF2-40B4-BE49-F238E27FC236}">
                <a16:creationId xmlns:a16="http://schemas.microsoft.com/office/drawing/2014/main" id="{5622168E-A7AE-91B6-7FA6-577FE098B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473" y="1091045"/>
            <a:ext cx="11928763" cy="56630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5599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4840E-B8AE-8661-9040-560F929B88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0ACEB-4631-3012-BD05-E4652365CD01}"/>
              </a:ext>
            </a:extLst>
          </p:cNvPr>
          <p:cNvSpPr>
            <a:spLocks noGrp="1"/>
          </p:cNvSpPr>
          <p:nvPr>
            <p:ph type="title"/>
          </p:nvPr>
        </p:nvSpPr>
        <p:spPr>
          <a:xfrm>
            <a:off x="176045" y="-1160206"/>
            <a:ext cx="8643154" cy="2349909"/>
          </a:xfrm>
        </p:spPr>
        <p:txBody>
          <a:bodyPr>
            <a:normAutofit/>
          </a:bodyPr>
          <a:lstStyle/>
          <a:p>
            <a:r>
              <a:rPr lang="en-US" dirty="0"/>
              <a:t>Empathy</a:t>
            </a:r>
            <a:br>
              <a:rPr lang="en-US" dirty="0"/>
            </a:br>
            <a:endParaRPr lang="en-IN" sz="2000" dirty="0"/>
          </a:p>
        </p:txBody>
      </p:sp>
      <p:sp>
        <p:nvSpPr>
          <p:cNvPr id="3" name="Text Placeholder 2">
            <a:extLst>
              <a:ext uri="{FF2B5EF4-FFF2-40B4-BE49-F238E27FC236}">
                <a16:creationId xmlns:a16="http://schemas.microsoft.com/office/drawing/2014/main" id="{53230CF6-E796-D2AB-B7A8-CC9ED536421C}"/>
              </a:ext>
            </a:extLst>
          </p:cNvPr>
          <p:cNvSpPr>
            <a:spLocks noGrp="1"/>
          </p:cNvSpPr>
          <p:nvPr>
            <p:ph type="body" idx="1"/>
          </p:nvPr>
        </p:nvSpPr>
        <p:spPr>
          <a:xfrm>
            <a:off x="465642" y="872614"/>
            <a:ext cx="10501787" cy="5499354"/>
          </a:xfrm>
        </p:spPr>
        <p:txBody>
          <a:bodyPr/>
          <a:lstStyle/>
          <a:p>
            <a:r>
              <a:rPr lang="en-US" dirty="0"/>
              <a:t>This project is about a smart dustbin that moves on a line and opens its lid by itself. When a person comes close, the dustbin stops and opens the lid, so the person can throw trash easily. This makes people feel good and helps them keep the place clean. It is good for schools, hospitals, and offices where we need to stay clean and be kind.</a:t>
            </a:r>
            <a:endParaRPr lang="en-IN" dirty="0"/>
          </a:p>
        </p:txBody>
      </p:sp>
      <p:pic>
        <p:nvPicPr>
          <p:cNvPr id="4098" name="Picture 2" descr="Stage 1 in the Design Thinking Process: Empathise with Your Users | IxDF">
            <a:extLst>
              <a:ext uri="{FF2B5EF4-FFF2-40B4-BE49-F238E27FC236}">
                <a16:creationId xmlns:a16="http://schemas.microsoft.com/office/drawing/2014/main" id="{0F05F1DD-B5F4-0409-0A67-669592D0B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642" y="2536724"/>
            <a:ext cx="11260716" cy="33405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549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EA84-8D8B-4A50-9A08-609FF92B12F9}"/>
              </a:ext>
            </a:extLst>
          </p:cNvPr>
          <p:cNvSpPr>
            <a:spLocks noGrp="1"/>
          </p:cNvSpPr>
          <p:nvPr>
            <p:ph type="title"/>
          </p:nvPr>
        </p:nvSpPr>
        <p:spPr>
          <a:xfrm>
            <a:off x="167149" y="578747"/>
            <a:ext cx="10887703" cy="1059305"/>
          </a:xfrm>
        </p:spPr>
        <p:txBody>
          <a:bodyPr>
            <a:normAutofit/>
          </a:bodyPr>
          <a:lstStyle/>
          <a:p>
            <a:r>
              <a:rPr lang="en-US" sz="4400" dirty="0"/>
              <a:t>define</a:t>
            </a:r>
            <a:endParaRPr lang="en-IN" sz="4400" dirty="0"/>
          </a:p>
        </p:txBody>
      </p:sp>
      <p:sp>
        <p:nvSpPr>
          <p:cNvPr id="3" name="Content Placeholder 2">
            <a:extLst>
              <a:ext uri="{FF2B5EF4-FFF2-40B4-BE49-F238E27FC236}">
                <a16:creationId xmlns:a16="http://schemas.microsoft.com/office/drawing/2014/main" id="{838233A8-208A-E79C-4B46-904DBBE0F80B}"/>
              </a:ext>
            </a:extLst>
          </p:cNvPr>
          <p:cNvSpPr>
            <a:spLocks noGrp="1"/>
          </p:cNvSpPr>
          <p:nvPr>
            <p:ph sz="half" idx="1"/>
          </p:nvPr>
        </p:nvSpPr>
        <p:spPr>
          <a:xfrm>
            <a:off x="167149" y="2010878"/>
            <a:ext cx="5535562" cy="3999629"/>
          </a:xfrm>
        </p:spPr>
        <p:txBody>
          <a:bodyPr>
            <a:normAutofit/>
          </a:bodyPr>
          <a:lstStyle/>
          <a:p>
            <a:r>
              <a:rPr lang="en-US" sz="2400" dirty="0"/>
              <a:t>The Smart Dustbin with Line Following and Automatic Lid Opening is an intelligent waste bin system designed to improve cleanliness and hygiene in public and indoor spaces. The project uses sensors and motors to create a dustbin.</a:t>
            </a:r>
            <a:endParaRPr lang="en-IN" sz="2400" dirty="0"/>
          </a:p>
        </p:txBody>
      </p:sp>
      <p:sp>
        <p:nvSpPr>
          <p:cNvPr id="6" name="Content Placeholder 5">
            <a:extLst>
              <a:ext uri="{FF2B5EF4-FFF2-40B4-BE49-F238E27FC236}">
                <a16:creationId xmlns:a16="http://schemas.microsoft.com/office/drawing/2014/main" id="{9DA74F78-4C00-F2F8-FCA5-50DE200CF844}"/>
              </a:ext>
            </a:extLst>
          </p:cNvPr>
          <p:cNvSpPr>
            <a:spLocks noGrp="1"/>
          </p:cNvSpPr>
          <p:nvPr>
            <p:ph sz="half" idx="2"/>
          </p:nvPr>
        </p:nvSpPr>
        <p:spPr/>
        <p:txBody>
          <a:bodyPr/>
          <a:lstStyle/>
          <a:p>
            <a:endParaRPr lang="en-IN"/>
          </a:p>
        </p:txBody>
      </p:sp>
      <p:pic>
        <p:nvPicPr>
          <p:cNvPr id="2050" name="Picture 2" descr="Garbage Recyclable Line Following Robot ...">
            <a:extLst>
              <a:ext uri="{FF2B5EF4-FFF2-40B4-BE49-F238E27FC236}">
                <a16:creationId xmlns:a16="http://schemas.microsoft.com/office/drawing/2014/main" id="{6E960574-0A3A-76DF-1449-24E3D2C0BC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0461" y="2017343"/>
            <a:ext cx="4831772" cy="3676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1321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586599A-D39A-428A-AEF0-C46EC84FDFD1}"/>
              </a:ext>
            </a:extLst>
          </p:cNvPr>
          <p:cNvPicPr>
            <a:picLocks noChangeAspect="1"/>
          </p:cNvPicPr>
          <p:nvPr/>
        </p:nvPicPr>
        <p:blipFill>
          <a:blip r:embed="rId2"/>
          <a:stretch>
            <a:fillRect/>
          </a:stretch>
        </p:blipFill>
        <p:spPr>
          <a:xfrm>
            <a:off x="1447800" y="819150"/>
            <a:ext cx="9296400" cy="5219700"/>
          </a:xfrm>
          <a:prstGeom prst="rect">
            <a:avLst/>
          </a:prstGeom>
        </p:spPr>
      </p:pic>
      <p:sp>
        <p:nvSpPr>
          <p:cNvPr id="6" name="Rectangle 5">
            <a:extLst>
              <a:ext uri="{FF2B5EF4-FFF2-40B4-BE49-F238E27FC236}">
                <a16:creationId xmlns:a16="http://schemas.microsoft.com/office/drawing/2014/main" id="{FAAE56C8-25D5-26E9-A93D-4FC89C3325FE}"/>
              </a:ext>
            </a:extLst>
          </p:cNvPr>
          <p:cNvSpPr/>
          <p:nvPr/>
        </p:nvSpPr>
        <p:spPr>
          <a:xfrm>
            <a:off x="0" y="0"/>
            <a:ext cx="4788310" cy="710995"/>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r>
              <a:rPr lang="en-US" sz="3600" dirty="0"/>
              <a:t>CIRCUIT DIAGRAM</a:t>
            </a:r>
            <a:endParaRPr lang="en-IN" sz="3600" dirty="0"/>
          </a:p>
        </p:txBody>
      </p:sp>
    </p:spTree>
    <p:extLst>
      <p:ext uri="{BB962C8B-B14F-4D97-AF65-F5344CB8AC3E}">
        <p14:creationId xmlns:p14="http://schemas.microsoft.com/office/powerpoint/2010/main" val="266638860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371</TotalTime>
  <Words>606</Words>
  <Application>Microsoft Office PowerPoint</Application>
  <PresentationFormat>Widescreen</PresentationFormat>
  <Paragraphs>54</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Google Sans</vt:lpstr>
      <vt:lpstr>Gallery</vt:lpstr>
      <vt:lpstr>DESIGN THINKING AND INNOVATION    PRESENTED BY: G.PAVANI-23KD1A0238 k.SANDHYA DEVI-23KD1A0250 b.VYSHNAVI-23KD1A0216 b.RAJESH-23KD1A0217    </vt:lpstr>
      <vt:lpstr>  SMART DUSTBIN  USING IOT</vt:lpstr>
      <vt:lpstr>CONTENTS</vt:lpstr>
      <vt:lpstr>What is meant by design thinking and innovation ? . </vt:lpstr>
      <vt:lpstr>Problem statement</vt:lpstr>
      <vt:lpstr>Present scenario</vt:lpstr>
      <vt:lpstr>Empathy </vt:lpstr>
      <vt:lpstr>define</vt:lpstr>
      <vt:lpstr>PowerPoint Presentation</vt:lpstr>
      <vt:lpstr>PowerPoint Presentation</vt:lpstr>
      <vt:lpstr>Applications</vt:lpstr>
      <vt:lpstr>How it works?</vt:lpstr>
      <vt:lpstr>INTERVIEW QUESTIONS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udani 143</dc:creator>
  <cp:lastModifiedBy>udani 143</cp:lastModifiedBy>
  <cp:revision>9</cp:revision>
  <dcterms:created xsi:type="dcterms:W3CDTF">2025-04-22T14:15:22Z</dcterms:created>
  <dcterms:modified xsi:type="dcterms:W3CDTF">2025-05-15T15:36:39Z</dcterms:modified>
</cp:coreProperties>
</file>