
<file path=[Content_Types].xml><?xml version="1.0" encoding="utf-8"?>
<Types xmlns="http://schemas.openxmlformats.org/package/2006/content-types">
  <Default ContentType="image/jpeg" Extension="jpg"/>
  <Default ContentType="application/xml" Extension="xml"/>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tags+xml" PartName="/ppt/tags/tag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y="6858000" cx="12192000"/>
  <p:notesSz cx="6858000" cy="9144000"/>
  <p:custDataLst>
    <p:tags r:id="rId17"/>
  </p:custDataLst>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5" Type="http://schemas.openxmlformats.org/officeDocument/2006/relationships/slide" Target="slides/slide12.xml"/><Relationship Id="rId14" Type="http://schemas.openxmlformats.org/officeDocument/2006/relationships/slide" Target="slides/slide11.xml"/><Relationship Id="rId17" Type="http://schemas.openxmlformats.org/officeDocument/2006/relationships/tags" Target="tags/tag1.xml"/><Relationship Id="rId16" Type="http://schemas.openxmlformats.org/officeDocument/2006/relationships/slide" Target="slides/slide13.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4/24/2025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4/24/2025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8" name="Shape 6148"/>
        <p:cNvGrpSpPr/>
        <p:nvPr/>
      </p:nvGrpSpPr>
      <p:grpSpPr>
        <a:xfrm>
          <a:off x="0" y="0"/>
          <a:ext cx="0" cy="0"/>
          <a:chOff x="0" y="0"/>
          <a:chExt cx="0" cy="0"/>
        </a:xfrm>
      </p:grpSpPr>
      <p:sp>
        <p:nvSpPr>
          <p:cNvPr id="6149" name="Google Shape;6149;p1"/>
          <p:cNvSpPr txBox="1"/>
          <p:nvPr>
            <p:ph type="ctrTitle"/>
          </p:nvPr>
        </p:nvSpPr>
        <p:spPr>
          <a:xfrm>
            <a:off x="100784" y="985684"/>
            <a:ext cx="4719600" cy="5801100"/>
          </a:xfrm>
          <a:prstGeom prst="rect">
            <a:avLst/>
          </a:prstGeom>
          <a:noFill/>
          <a:ln>
            <a:noFill/>
          </a:ln>
        </p:spPr>
        <p:txBody>
          <a:bodyPr anchorCtr="0" anchor="b" bIns="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sz="4800"/>
              <a:t>DESIGN THINKING AND INNOVATION </a:t>
            </a:r>
            <a:br>
              <a:rPr lang="en-US" sz="4800"/>
            </a:br>
            <a:br>
              <a:rPr lang="en-US" sz="4800"/>
            </a:br>
            <a:br>
              <a:rPr lang="en-US" sz="4800"/>
            </a:br>
            <a:r>
              <a:rPr lang="en-US" sz="2700"/>
              <a:t>PRESENTED BY:</a:t>
            </a:r>
            <a:br>
              <a:rPr lang="en-US" sz="2700"/>
            </a:br>
            <a:r>
              <a:rPr lang="en-US" sz="2200"/>
              <a:t>G.PAVANI-23KD1A0238</a:t>
            </a:r>
            <a:br>
              <a:rPr lang="en-US" sz="2200"/>
            </a:br>
            <a:r>
              <a:rPr lang="en-US" sz="2200"/>
              <a:t>K.SANDHYA DEVI-23KD1A0250</a:t>
            </a:r>
            <a:br>
              <a:rPr lang="en-US" sz="2200"/>
            </a:br>
            <a:r>
              <a:rPr lang="en-US" sz="2200"/>
              <a:t>B.VYSHNAVI-23KD1A0216</a:t>
            </a:r>
            <a:br>
              <a:rPr lang="en-US" sz="2200"/>
            </a:br>
            <a:r>
              <a:rPr lang="en-US" sz="2200"/>
              <a:t>B.RAJESH-23KD1A0217</a:t>
            </a:r>
            <a:br>
              <a:rPr lang="en-US" sz="2200"/>
            </a:br>
            <a:br>
              <a:rPr lang="en-US" sz="2200"/>
            </a:br>
            <a:br>
              <a:rPr lang="en-US" sz="4800"/>
            </a:br>
            <a:br>
              <a:rPr lang="en-US" sz="4800"/>
            </a:br>
            <a:endParaRPr sz="4800"/>
          </a:p>
        </p:txBody>
      </p:sp>
      <p:sp>
        <p:nvSpPr>
          <p:cNvPr id="6150" name="Google Shape;6150;p1"/>
          <p:cNvSpPr txBox="1"/>
          <p:nvPr>
            <p:ph idx="1" type="subTitle"/>
          </p:nvPr>
        </p:nvSpPr>
        <p:spPr>
          <a:xfrm>
            <a:off x="5476568" y="1307690"/>
            <a:ext cx="6440100" cy="3201000"/>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SzPts val="1800"/>
              <a:buNone/>
            </a:pPr>
            <a:r>
              <a:t/>
            </a:r>
            <a:endParaRPr/>
          </a:p>
        </p:txBody>
      </p:sp>
      <p:pic>
        <p:nvPicPr>
          <p:cNvPr descr="Free Vector idea concept illustration " id="6151" name="Google Shape;6151;p1"/>
          <p:cNvPicPr preferRelativeResize="0"/>
          <p:nvPr/>
        </p:nvPicPr>
        <p:blipFill rotWithShape="1">
          <a:blip r:embed="rId2">
            <a:alphaModFix/>
          </a:blip>
          <a:srcRect b="0" l="0" r="0" t="0"/>
          <a:stretch/>
        </p:blipFill>
        <p:spPr>
          <a:xfrm>
            <a:off x="5220929" y="314632"/>
            <a:ext cx="6363930" cy="565600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F4928-D55E-1FDE-7E1A-3B872FD1473A}"/>
              </a:ext>
            </a:extLst>
          </p:cNvPr>
          <p:cNvSpPr>
            <a:spLocks noGrp="1"/>
          </p:cNvSpPr>
          <p:nvPr>
            <p:ph type="title"/>
          </p:nvPr>
        </p:nvSpPr>
        <p:spPr>
          <a:xfrm>
            <a:off x="235975" y="78659"/>
            <a:ext cx="9350477" cy="766917"/>
          </a:xfrm>
        </p:spPr>
        <p:txBody>
          <a:bodyPr>
            <a:normAutofit/>
          </a:bodyPr>
          <a:lstStyle/>
          <a:p>
            <a:r>
              <a:rPr lang="en-US" dirty="0"/>
              <a:t>ADVANTAGES</a:t>
            </a:r>
            <a:br>
              <a:rPr lang="en-US" dirty="0"/>
            </a:br>
            <a:endParaRPr lang="en-IN" dirty="0"/>
          </a:p>
        </p:txBody>
      </p:sp>
      <p:sp>
        <p:nvSpPr>
          <p:cNvPr id="4" name="Text Placeholder 3">
            <a:extLst>
              <a:ext uri="{FF2B5EF4-FFF2-40B4-BE49-F238E27FC236}">
                <a16:creationId xmlns:a16="http://schemas.microsoft.com/office/drawing/2014/main" id="{ECDA44DC-A908-5585-328A-B82B1FFA2132}"/>
              </a:ext>
            </a:extLst>
          </p:cNvPr>
          <p:cNvSpPr>
            <a:spLocks noGrp="1"/>
          </p:cNvSpPr>
          <p:nvPr>
            <p:ph type="body" sz="half" idx="2"/>
          </p:nvPr>
        </p:nvSpPr>
        <p:spPr>
          <a:xfrm>
            <a:off x="235975" y="629265"/>
            <a:ext cx="9832257" cy="5358579"/>
          </a:xfrm>
        </p:spPr>
        <p:txBody>
          <a:bodyPr>
            <a:normAutofit/>
          </a:bodyPr>
          <a:lstStyle/>
          <a:p>
            <a:pPr marL="285750" indent="-285750">
              <a:buFont typeface="Arial" panose="020B0604020202020204" pitchFamily="34" charset="0"/>
              <a:buChar char="•"/>
            </a:pPr>
            <a:r>
              <a:rPr lang="en-US" dirty="0"/>
              <a:t>Clean Environment – Helps avoid overflowing and bad smell.</a:t>
            </a:r>
          </a:p>
          <a:p>
            <a:pPr marL="285750" indent="-285750">
              <a:buFont typeface="Arial" panose="020B0604020202020204" pitchFamily="34" charset="0"/>
              <a:buChar char="•"/>
            </a:pPr>
            <a:r>
              <a:rPr lang="en-US" dirty="0"/>
              <a:t> Saves Time – Workers know exactly when to empty the bin.</a:t>
            </a:r>
          </a:p>
          <a:p>
            <a:pPr marL="285750" indent="-285750">
              <a:buFont typeface="Arial" panose="020B0604020202020204" pitchFamily="34" charset="0"/>
              <a:buChar char="•"/>
            </a:pPr>
            <a:r>
              <a:rPr lang="en-US" dirty="0"/>
              <a:t> Automatic Lid – Touchless system is more hygienic.</a:t>
            </a:r>
          </a:p>
          <a:p>
            <a:pPr marL="285750" indent="-285750">
              <a:buFont typeface="Arial" panose="020B0604020202020204" pitchFamily="34" charset="0"/>
              <a:buChar char="•"/>
            </a:pPr>
            <a:r>
              <a:rPr lang="en-US" dirty="0"/>
              <a:t> Smart Monitoring – Tracks and records waste levels.</a:t>
            </a:r>
          </a:p>
          <a:p>
            <a:pPr marL="285750" indent="-285750">
              <a:buFont typeface="Arial" panose="020B0604020202020204" pitchFamily="34" charset="0"/>
              <a:buChar char="•"/>
            </a:pPr>
            <a:r>
              <a:rPr lang="en-US" dirty="0"/>
              <a:t>Less Effort – Makes work easier for cleaning staff.</a:t>
            </a:r>
          </a:p>
          <a:p>
            <a:pPr marL="285750" indent="-285750">
              <a:buFont typeface="Arial" panose="020B0604020202020204" pitchFamily="34" charset="0"/>
              <a:buChar char="•"/>
            </a:pPr>
            <a:r>
              <a:rPr lang="en-US" dirty="0"/>
              <a:t>Supports Smart Cities – Uses technology to improve public health.</a:t>
            </a:r>
          </a:p>
          <a:p>
            <a:r>
              <a:rPr lang="en-IN" sz="2400" dirty="0"/>
              <a:t>DISADVANTAGES</a:t>
            </a:r>
          </a:p>
          <a:p>
            <a:pPr marL="342900" indent="-342900">
              <a:buFont typeface="Arial" panose="020B0604020202020204" pitchFamily="34" charset="0"/>
              <a:buChar char="•"/>
            </a:pPr>
            <a:r>
              <a:rPr lang="en-US" sz="1700" dirty="0"/>
              <a:t>Costly – More expensive than a normal dustbin.</a:t>
            </a:r>
          </a:p>
          <a:p>
            <a:pPr marL="342900" indent="-342900">
              <a:buFont typeface="Arial" panose="020B0604020202020204" pitchFamily="34" charset="0"/>
              <a:buChar char="•"/>
            </a:pPr>
            <a:r>
              <a:rPr lang="en-US" sz="1700" dirty="0"/>
              <a:t>Needs Power – Requires battery or electricity to work.</a:t>
            </a:r>
          </a:p>
          <a:p>
            <a:pPr marL="342900" indent="-342900">
              <a:buFont typeface="Arial" panose="020B0604020202020204" pitchFamily="34" charset="0"/>
              <a:buChar char="•"/>
            </a:pPr>
            <a:r>
              <a:rPr lang="en-US" sz="1700" dirty="0"/>
              <a:t>Internet Required – Needs Wi-Fi for real-time alerts.</a:t>
            </a:r>
          </a:p>
          <a:p>
            <a:pPr marL="342900" indent="-342900">
              <a:buFont typeface="Arial" panose="020B0604020202020204" pitchFamily="34" charset="0"/>
              <a:buChar char="•"/>
            </a:pPr>
            <a:r>
              <a:rPr lang="en-US" sz="1700" dirty="0"/>
              <a:t>Maintenance – Sensors and circuits may need repair.</a:t>
            </a:r>
          </a:p>
          <a:p>
            <a:pPr marL="342900" indent="-342900">
              <a:buFont typeface="Arial" panose="020B0604020202020204" pitchFamily="34" charset="0"/>
              <a:buChar char="•"/>
            </a:pPr>
            <a:r>
              <a:rPr lang="en-US" sz="1700" dirty="0"/>
              <a:t>Not Weatherproof – Needs protection for outdoor use.</a:t>
            </a:r>
            <a:endParaRPr lang="en-IN" sz="1700" dirty="0"/>
          </a:p>
        </p:txBody>
      </p:sp>
    </p:spTree>
    <p:extLst>
      <p:ext uri="{BB962C8B-B14F-4D97-AF65-F5344CB8AC3E}">
        <p14:creationId xmlns:p14="http://schemas.microsoft.com/office/powerpoint/2010/main" val="1171145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C56C5-915F-69CD-164B-90D2C601A5B8}"/>
              </a:ext>
            </a:extLst>
          </p:cNvPr>
          <p:cNvSpPr>
            <a:spLocks noGrp="1"/>
          </p:cNvSpPr>
          <p:nvPr>
            <p:ph type="title"/>
          </p:nvPr>
        </p:nvSpPr>
        <p:spPr>
          <a:xfrm>
            <a:off x="167150" y="393290"/>
            <a:ext cx="10759886" cy="1126167"/>
          </a:xfrm>
        </p:spPr>
        <p:txBody>
          <a:bodyPr>
            <a:normAutofit/>
          </a:bodyPr>
          <a:lstStyle/>
          <a:p>
            <a:r>
              <a:rPr lang="en-US" sz="4400" dirty="0"/>
              <a:t>INTERVIEW QUESTIONS</a:t>
            </a:r>
            <a:endParaRPr lang="en-IN" sz="4400" dirty="0"/>
          </a:p>
        </p:txBody>
      </p:sp>
      <p:sp>
        <p:nvSpPr>
          <p:cNvPr id="4" name="TextBox 3">
            <a:extLst>
              <a:ext uri="{FF2B5EF4-FFF2-40B4-BE49-F238E27FC236}">
                <a16:creationId xmlns:a16="http://schemas.microsoft.com/office/drawing/2014/main" id="{424AFE42-87FB-64CA-C30E-724B6BCBFCF8}"/>
              </a:ext>
            </a:extLst>
          </p:cNvPr>
          <p:cNvSpPr txBox="1"/>
          <p:nvPr/>
        </p:nvSpPr>
        <p:spPr>
          <a:xfrm>
            <a:off x="167151" y="2359742"/>
            <a:ext cx="10432024" cy="3046988"/>
          </a:xfrm>
          <a:prstGeom prst="rect">
            <a:avLst/>
          </a:prstGeom>
          <a:noFill/>
        </p:spPr>
        <p:txBody>
          <a:bodyPr wrap="square">
            <a:spAutoFit/>
          </a:bodyPr>
          <a:lstStyle/>
          <a:p>
            <a:r>
              <a:rPr lang="en-US" sz="2000" dirty="0"/>
              <a:t>1</a:t>
            </a:r>
            <a:r>
              <a:rPr lang="en-US" sz="2400" dirty="0"/>
              <a:t>.Do you often see full or overflowing dustbins in your area?</a:t>
            </a:r>
          </a:p>
          <a:p>
            <a:r>
              <a:rPr lang="en-US" sz="2400" dirty="0"/>
              <a:t>2. How do you feel when you see a dirty or smelly dustbin?</a:t>
            </a:r>
          </a:p>
          <a:p>
            <a:r>
              <a:rPr lang="en-US" sz="2400" dirty="0"/>
              <a:t>3. Would you like a dustbin that opens automatically when you go near it?</a:t>
            </a:r>
          </a:p>
          <a:p>
            <a:r>
              <a:rPr lang="en-US" sz="2400" dirty="0"/>
              <a:t>4. Do you think a dustbin that tells when it’s full is useful?</a:t>
            </a:r>
          </a:p>
          <a:p>
            <a:r>
              <a:rPr lang="en-US" sz="2400" dirty="0"/>
              <a:t>5. Do you believe smart dustbins can help keep public places cleaner?</a:t>
            </a:r>
          </a:p>
          <a:p>
            <a:r>
              <a:rPr lang="en-US" sz="2400" dirty="0"/>
              <a:t>6. Do you think smart dustbins can help reduce the work of cleaning staff?</a:t>
            </a:r>
          </a:p>
          <a:p>
            <a:r>
              <a:rPr lang="en-US" sz="2400" dirty="0"/>
              <a:t>7. Would you like to see smart dustbins in places like parks, schools, or markets?</a:t>
            </a:r>
          </a:p>
          <a:p>
            <a:r>
              <a:rPr lang="en-US" sz="2400" dirty="0"/>
              <a:t>8. What one feature would you like in a dustbin to make it better?</a:t>
            </a:r>
          </a:p>
        </p:txBody>
      </p:sp>
    </p:spTree>
    <p:extLst>
      <p:ext uri="{BB962C8B-B14F-4D97-AF65-F5344CB8AC3E}">
        <p14:creationId xmlns:p14="http://schemas.microsoft.com/office/powerpoint/2010/main" val="346211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AB046-840E-250E-5099-7B3C6BC7CC57}"/>
              </a:ext>
            </a:extLst>
          </p:cNvPr>
          <p:cNvSpPr>
            <a:spLocks noGrp="1"/>
          </p:cNvSpPr>
          <p:nvPr>
            <p:ph type="title"/>
          </p:nvPr>
        </p:nvSpPr>
        <p:spPr>
          <a:xfrm>
            <a:off x="511277" y="717755"/>
            <a:ext cx="10543575" cy="1146439"/>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D78DEF6-C3AA-4C63-9AE8-9B0A5DA69B77}"/>
              </a:ext>
            </a:extLst>
          </p:cNvPr>
          <p:cNvSpPr>
            <a:spLocks noGrp="1"/>
          </p:cNvSpPr>
          <p:nvPr>
            <p:ph sz="half" idx="1"/>
          </p:nvPr>
        </p:nvSpPr>
        <p:spPr>
          <a:xfrm>
            <a:off x="186813" y="1864194"/>
            <a:ext cx="6567948" cy="4026128"/>
          </a:xfrm>
        </p:spPr>
        <p:txBody>
          <a:bodyPr>
            <a:normAutofit/>
          </a:bodyPr>
          <a:lstStyle/>
          <a:p>
            <a:r>
              <a:rPr lang="en-IN" sz="2000" dirty="0"/>
              <a:t>The Smart Dustbin using IoT is a step toward building smarter, cleaner, and more sustainable environments. By integrating sensors, automation, and internet connectivity, it reduces human contact with waste, enhances hygiene, and streamlines the waste management process. This project demonstrates how innovative thinking and empathy can work together to solve real-world problems. It not only benefits users and sanitation workers but also contributes to the development of smart cities and environmental care.</a:t>
            </a:r>
          </a:p>
          <a:p>
            <a:endParaRPr lang="en-IN" dirty="0"/>
          </a:p>
        </p:txBody>
      </p:sp>
      <p:pic>
        <p:nvPicPr>
          <p:cNvPr id="3074" name="Picture 2" descr="conclusion' Written Image &amp; Photo (Free Trial) | Bigstock">
            <a:extLst>
              <a:ext uri="{FF2B5EF4-FFF2-40B4-BE49-F238E27FC236}">
                <a16:creationId xmlns:a16="http://schemas.microsoft.com/office/drawing/2014/main" id="{71EFFDB2-AF66-F259-8DB3-48AD2CA32173}"/>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b="11476"/>
          <a:stretch/>
        </p:blipFill>
        <p:spPr bwMode="auto">
          <a:xfrm>
            <a:off x="6843252" y="1946787"/>
            <a:ext cx="4601496" cy="3677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203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46,100+ Thank You Sign Stock Photos, Pictures &amp; Royalty-Free Images -  iStock | Holding thank you sign, Thank you sign language, Thank you sign  coronavirus">
            <a:extLst>
              <a:ext uri="{FF2B5EF4-FFF2-40B4-BE49-F238E27FC236}">
                <a16:creationId xmlns:a16="http://schemas.microsoft.com/office/drawing/2014/main" id="{460C26D3-0F00-0BC4-FAC4-8C6383863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105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158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FE433-8BE7-5B0B-868B-5C7BDEFFE601}"/>
              </a:ext>
            </a:extLst>
          </p:cNvPr>
          <p:cNvSpPr>
            <a:spLocks noGrp="1"/>
          </p:cNvSpPr>
          <p:nvPr>
            <p:ph type="title"/>
          </p:nvPr>
        </p:nvSpPr>
        <p:spPr>
          <a:xfrm>
            <a:off x="429024" y="845575"/>
            <a:ext cx="7613763" cy="4945236"/>
          </a:xfrm>
        </p:spPr>
        <p:txBody>
          <a:bodyPr>
            <a:normAutofit/>
          </a:bodyPr>
          <a:lstStyle/>
          <a:p>
            <a:br>
              <a:rPr lang="en-US" sz="4400" dirty="0"/>
            </a:br>
            <a:br>
              <a:rPr lang="en-US" sz="4400" dirty="0"/>
            </a:br>
            <a:r>
              <a:rPr lang="en-US" sz="6000" dirty="0"/>
              <a:t>SMART</a:t>
            </a:r>
            <a:br>
              <a:rPr lang="en-US" sz="6000" dirty="0"/>
            </a:br>
            <a:r>
              <a:rPr lang="en-US" sz="6000" dirty="0"/>
              <a:t>DUSTBIN </a:t>
            </a:r>
            <a:br>
              <a:rPr lang="en-US" sz="6000" dirty="0"/>
            </a:br>
            <a:r>
              <a:rPr lang="en-US" sz="6000" dirty="0"/>
              <a:t>USING IOT</a:t>
            </a:r>
            <a:endParaRPr lang="en-IN" sz="6000" dirty="0"/>
          </a:p>
        </p:txBody>
      </p:sp>
      <p:sp>
        <p:nvSpPr>
          <p:cNvPr id="3" name="Content Placeholder 2">
            <a:extLst>
              <a:ext uri="{FF2B5EF4-FFF2-40B4-BE49-F238E27FC236}">
                <a16:creationId xmlns:a16="http://schemas.microsoft.com/office/drawing/2014/main" id="{E6E52422-49AA-31C1-C6D7-B3F05759A82D}"/>
              </a:ext>
            </a:extLst>
          </p:cNvPr>
          <p:cNvSpPr>
            <a:spLocks noGrp="1"/>
          </p:cNvSpPr>
          <p:nvPr>
            <p:ph idx="1"/>
          </p:nvPr>
        </p:nvSpPr>
        <p:spPr>
          <a:xfrm>
            <a:off x="5781368" y="2015732"/>
            <a:ext cx="5273486" cy="3450613"/>
          </a:xfrm>
        </p:spPr>
        <p:txBody>
          <a:bodyPr/>
          <a:lstStyle/>
          <a:p>
            <a:pPr marL="0" indent="0">
              <a:buNone/>
            </a:pPr>
            <a:r>
              <a:rPr lang="en-US" dirty="0"/>
              <a:t>UNDER THE GUIDENCE OF:</a:t>
            </a:r>
          </a:p>
          <a:p>
            <a:pPr marL="0" indent="0">
              <a:buNone/>
            </a:pPr>
            <a:r>
              <a:rPr lang="en-IN" dirty="0"/>
              <a:t>                 </a:t>
            </a:r>
            <a:r>
              <a:rPr lang="en-IN" dirty="0" err="1"/>
              <a:t>Mr.B.Ram</a:t>
            </a:r>
            <a:r>
              <a:rPr lang="en-IN" dirty="0"/>
              <a:t> Vara Prasad,</a:t>
            </a:r>
            <a:r>
              <a:rPr lang="en-IN" sz="1600" dirty="0"/>
              <a:t>(</a:t>
            </a:r>
            <a:r>
              <a:rPr lang="en-IN" sz="1600" dirty="0" err="1"/>
              <a:t>Ph.D</a:t>
            </a:r>
            <a:r>
              <a:rPr lang="en-IN" sz="1600" dirty="0"/>
              <a:t>)</a:t>
            </a:r>
          </a:p>
          <a:p>
            <a:pPr marL="0" indent="0">
              <a:buNone/>
            </a:pPr>
            <a:r>
              <a:rPr lang="en-IN" dirty="0"/>
              <a:t>                  Assistant Professor,</a:t>
            </a:r>
          </a:p>
          <a:p>
            <a:pPr marL="0" indent="0">
              <a:buNone/>
            </a:pPr>
            <a:r>
              <a:rPr lang="en-IN" dirty="0"/>
              <a:t>                  Department of EEE,</a:t>
            </a:r>
          </a:p>
          <a:p>
            <a:pPr marL="0" indent="0">
              <a:buNone/>
            </a:pPr>
            <a:r>
              <a:rPr lang="en-IN" dirty="0"/>
              <a:t>	   LIET(A)</a:t>
            </a:r>
          </a:p>
        </p:txBody>
      </p:sp>
    </p:spTree>
    <p:extLst>
      <p:ext uri="{BB962C8B-B14F-4D97-AF65-F5344CB8AC3E}">
        <p14:creationId xmlns:p14="http://schemas.microsoft.com/office/powerpoint/2010/main" val="2402715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752A-5713-A0E7-2F1F-7279D085AD2C}"/>
              </a:ext>
            </a:extLst>
          </p:cNvPr>
          <p:cNvSpPr>
            <a:spLocks noGrp="1"/>
          </p:cNvSpPr>
          <p:nvPr>
            <p:ph type="title"/>
          </p:nvPr>
        </p:nvSpPr>
        <p:spPr>
          <a:xfrm>
            <a:off x="166213" y="-344128"/>
            <a:ext cx="4690923" cy="4326193"/>
          </a:xfrm>
        </p:spPr>
        <p:txBody>
          <a:bodyPr>
            <a:normAutofit/>
          </a:bodyPr>
          <a:lstStyle/>
          <a:p>
            <a:r>
              <a:rPr lang="en-US" sz="5400" dirty="0"/>
              <a:t>CONTENTS</a:t>
            </a:r>
            <a:endParaRPr lang="en-IN" sz="5400" dirty="0"/>
          </a:p>
        </p:txBody>
      </p:sp>
      <p:sp>
        <p:nvSpPr>
          <p:cNvPr id="3" name="Text Placeholder 2">
            <a:extLst>
              <a:ext uri="{FF2B5EF4-FFF2-40B4-BE49-F238E27FC236}">
                <a16:creationId xmlns:a16="http://schemas.microsoft.com/office/drawing/2014/main" id="{E2B22386-F6B2-DC01-4890-CA6BAB3BDB64}"/>
              </a:ext>
            </a:extLst>
          </p:cNvPr>
          <p:cNvSpPr>
            <a:spLocks noGrp="1"/>
          </p:cNvSpPr>
          <p:nvPr>
            <p:ph type="body" idx="1"/>
          </p:nvPr>
        </p:nvSpPr>
        <p:spPr>
          <a:xfrm flipH="1">
            <a:off x="6095998" y="186813"/>
            <a:ext cx="5440453" cy="4218040"/>
          </a:xfrm>
        </p:spPr>
        <p:txBody>
          <a:bodyPr/>
          <a:lstStyle/>
          <a:p>
            <a:pPr marL="285750" indent="-285750">
              <a:buFont typeface="Arial" panose="020B0604020202020204" pitchFamily="34" charset="0"/>
              <a:buChar char="•"/>
            </a:pPr>
            <a:r>
              <a:rPr lang="en-US" dirty="0"/>
              <a:t>INTRODUCTION TO DESIGN THINKING</a:t>
            </a:r>
          </a:p>
          <a:p>
            <a:pPr marL="285750" indent="-285750">
              <a:buFont typeface="Arial" panose="020B0604020202020204" pitchFamily="34" charset="0"/>
              <a:buChar char="•"/>
            </a:pPr>
            <a:r>
              <a:rPr lang="en-US" dirty="0"/>
              <a:t>PROBLEM STATEMENT</a:t>
            </a:r>
          </a:p>
          <a:p>
            <a:pPr marL="285750" indent="-285750">
              <a:buFont typeface="Arial" panose="020B0604020202020204" pitchFamily="34" charset="0"/>
              <a:buChar char="•"/>
            </a:pPr>
            <a:r>
              <a:rPr lang="en-IN" dirty="0"/>
              <a:t>EMPATHY</a:t>
            </a:r>
          </a:p>
          <a:p>
            <a:pPr marL="285750" indent="-285750">
              <a:buFont typeface="Arial" panose="020B0604020202020204" pitchFamily="34" charset="0"/>
              <a:buChar char="•"/>
            </a:pPr>
            <a:r>
              <a:rPr lang="en-IN" dirty="0"/>
              <a:t>DEFINE</a:t>
            </a:r>
          </a:p>
          <a:p>
            <a:pPr marL="285750" indent="-285750">
              <a:buFont typeface="Arial" panose="020B0604020202020204" pitchFamily="34" charset="0"/>
              <a:buChar char="•"/>
            </a:pPr>
            <a:r>
              <a:rPr lang="en-IN" dirty="0"/>
              <a:t>COMPONENTS</a:t>
            </a:r>
          </a:p>
          <a:p>
            <a:pPr marL="285750" indent="-285750">
              <a:buFont typeface="Arial" panose="020B0604020202020204" pitchFamily="34" charset="0"/>
              <a:buChar char="•"/>
            </a:pPr>
            <a:r>
              <a:rPr lang="en-IN" dirty="0"/>
              <a:t>IDEATE</a:t>
            </a:r>
          </a:p>
          <a:p>
            <a:pPr marL="285750" indent="-285750">
              <a:buFont typeface="Arial" panose="020B0604020202020204" pitchFamily="34" charset="0"/>
              <a:buChar char="•"/>
            </a:pPr>
            <a:r>
              <a:rPr lang="en-IN" dirty="0"/>
              <a:t>PROTOTYPE</a:t>
            </a:r>
          </a:p>
          <a:p>
            <a:pPr marL="285750" indent="-285750">
              <a:buFont typeface="Arial" panose="020B0604020202020204" pitchFamily="34" charset="0"/>
              <a:buChar char="•"/>
            </a:pPr>
            <a:r>
              <a:rPr lang="en-IN" dirty="0"/>
              <a:t>CONCLUSION</a:t>
            </a:r>
          </a:p>
        </p:txBody>
      </p:sp>
    </p:spTree>
    <p:extLst>
      <p:ext uri="{BB962C8B-B14F-4D97-AF65-F5344CB8AC3E}">
        <p14:creationId xmlns:p14="http://schemas.microsoft.com/office/powerpoint/2010/main" val="4064241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83AF9F0-3B92-6BA1-70DC-8C167C3B4648}"/>
              </a:ext>
            </a:extLst>
          </p:cNvPr>
          <p:cNvSpPr>
            <a:spLocks noGrp="1"/>
          </p:cNvSpPr>
          <p:nvPr>
            <p:ph type="title"/>
          </p:nvPr>
        </p:nvSpPr>
        <p:spPr>
          <a:xfrm>
            <a:off x="108156" y="235972"/>
            <a:ext cx="9879899" cy="4080388"/>
          </a:xfrm>
        </p:spPr>
        <p:txBody>
          <a:bodyPr>
            <a:normAutofit/>
          </a:bodyPr>
          <a:lstStyle/>
          <a:p>
            <a:r>
              <a:rPr lang="en-US" sz="2000" dirty="0"/>
              <a:t>What is meant by design thinking and innovation ?</a:t>
            </a:r>
            <a:br>
              <a:rPr lang="en-US" sz="2000" dirty="0"/>
            </a:br>
            <a:r>
              <a:rPr lang="en-US" sz="2000" b="0" i="0" dirty="0">
                <a:solidFill>
                  <a:srgbClr val="EEF0FF"/>
                </a:solidFill>
                <a:effectLst/>
                <a:highlight>
                  <a:srgbClr val="C0C0C0"/>
                </a:highlight>
                <a:latin typeface="Google Sans"/>
              </a:rPr>
              <a:t>. </a:t>
            </a:r>
            <a:endParaRPr lang="en-IN" sz="2000" dirty="0">
              <a:highlight>
                <a:srgbClr val="C0C0C0"/>
              </a:highlight>
            </a:endParaRPr>
          </a:p>
        </p:txBody>
      </p:sp>
      <p:sp>
        <p:nvSpPr>
          <p:cNvPr id="3" name="TextBox 2">
            <a:extLst>
              <a:ext uri="{FF2B5EF4-FFF2-40B4-BE49-F238E27FC236}">
                <a16:creationId xmlns:a16="http://schemas.microsoft.com/office/drawing/2014/main" id="{3477CB5C-AFC5-1571-3211-CA9B946A97E0}"/>
              </a:ext>
            </a:extLst>
          </p:cNvPr>
          <p:cNvSpPr txBox="1"/>
          <p:nvPr/>
        </p:nvSpPr>
        <p:spPr>
          <a:xfrm>
            <a:off x="108156" y="650765"/>
            <a:ext cx="11828206" cy="1015663"/>
          </a:xfrm>
          <a:prstGeom prst="rect">
            <a:avLst/>
          </a:prstGeom>
          <a:noFill/>
        </p:spPr>
        <p:txBody>
          <a:bodyPr wrap="square">
            <a:spAutoFit/>
          </a:bodyPr>
          <a:lstStyle/>
          <a:p>
            <a:r>
              <a:rPr lang="en-US" sz="2000" b="0" i="0" dirty="0">
                <a:effectLst/>
                <a:latin typeface="Google Sans"/>
              </a:rPr>
              <a:t>Design Thinking is a problem-solving approach that focuses on understanding the needs of users and finding creative, practical </a:t>
            </a:r>
            <a:r>
              <a:rPr lang="en-US" sz="2000" b="0" i="0" dirty="0" err="1">
                <a:effectLst/>
                <a:latin typeface="Google Sans"/>
              </a:rPr>
              <a:t>solutions.Innovation</a:t>
            </a:r>
            <a:r>
              <a:rPr lang="en-US" sz="2000" b="0" i="0" dirty="0">
                <a:effectLst/>
                <a:latin typeface="Google Sans"/>
              </a:rPr>
              <a:t> means creating something new or improving an existing idea, product, or process to make it better, more efficient, or more useful.</a:t>
            </a:r>
            <a:endParaRPr lang="en-IN" sz="2000" dirty="0"/>
          </a:p>
        </p:txBody>
      </p:sp>
      <p:pic>
        <p:nvPicPr>
          <p:cNvPr id="4" name="Picture 2" descr="How Does Design Thinking Help In Innovation? – The Pinnacle List">
            <a:extLst>
              <a:ext uri="{FF2B5EF4-FFF2-40B4-BE49-F238E27FC236}">
                <a16:creationId xmlns:a16="http://schemas.microsoft.com/office/drawing/2014/main" id="{D622A2B6-C520-9FD6-8092-D4DB3F57EAE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81896" y="1813461"/>
            <a:ext cx="11828206" cy="4282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544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CC129-CEF4-AA5F-3233-3E1C8F14E0DC}"/>
              </a:ext>
            </a:extLst>
          </p:cNvPr>
          <p:cNvSpPr>
            <a:spLocks noGrp="1"/>
          </p:cNvSpPr>
          <p:nvPr>
            <p:ph type="title"/>
          </p:nvPr>
        </p:nvSpPr>
        <p:spPr>
          <a:xfrm>
            <a:off x="255639" y="273577"/>
            <a:ext cx="5220929" cy="4780204"/>
          </a:xfrm>
        </p:spPr>
        <p:txBody>
          <a:bodyPr>
            <a:normAutofit/>
          </a:bodyPr>
          <a:lstStyle/>
          <a:p>
            <a:r>
              <a:rPr lang="en-US" sz="4800" dirty="0"/>
              <a:t>Problem statement</a:t>
            </a:r>
            <a:endParaRPr lang="en-IN" sz="4800" dirty="0"/>
          </a:p>
        </p:txBody>
      </p:sp>
      <p:sp>
        <p:nvSpPr>
          <p:cNvPr id="3" name="Content Placeholder 2">
            <a:extLst>
              <a:ext uri="{FF2B5EF4-FFF2-40B4-BE49-F238E27FC236}">
                <a16:creationId xmlns:a16="http://schemas.microsoft.com/office/drawing/2014/main" id="{7842CD69-A7D8-207C-99C7-FD64AB9FF1CA}"/>
              </a:ext>
            </a:extLst>
          </p:cNvPr>
          <p:cNvSpPr>
            <a:spLocks noGrp="1"/>
          </p:cNvSpPr>
          <p:nvPr>
            <p:ph idx="1"/>
          </p:nvPr>
        </p:nvSpPr>
        <p:spPr>
          <a:xfrm>
            <a:off x="255639" y="2015732"/>
            <a:ext cx="10799215" cy="3450613"/>
          </a:xfrm>
        </p:spPr>
        <p:txBody>
          <a:bodyPr>
            <a:normAutofit/>
          </a:bodyPr>
          <a:lstStyle/>
          <a:p>
            <a:r>
              <a:rPr lang="en-US" sz="2400" dirty="0"/>
              <a:t>Traditional waste disposal systems face challenges such as irregular waste collection, overflowing dustbins, unhygienic conditions, and inefficient use of resources. These issues lead to environmental pollution, spread of diseases, and increased operational costs. There is a need for an intelligent waste management system that can monitor the fill levels of dustbins in real-time and optimize waste collection processes."</a:t>
            </a:r>
            <a:endParaRPr lang="en-IN" sz="2400" dirty="0"/>
          </a:p>
        </p:txBody>
      </p:sp>
    </p:spTree>
    <p:extLst>
      <p:ext uri="{BB962C8B-B14F-4D97-AF65-F5344CB8AC3E}">
        <p14:creationId xmlns:p14="http://schemas.microsoft.com/office/powerpoint/2010/main" val="2444649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4840E-B8AE-8661-9040-560F929B88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D0ACEB-4631-3012-BD05-E4652365CD01}"/>
              </a:ext>
            </a:extLst>
          </p:cNvPr>
          <p:cNvSpPr>
            <a:spLocks noGrp="1"/>
          </p:cNvSpPr>
          <p:nvPr>
            <p:ph type="title"/>
          </p:nvPr>
        </p:nvSpPr>
        <p:spPr>
          <a:xfrm>
            <a:off x="176045" y="-1160206"/>
            <a:ext cx="8643154" cy="2349909"/>
          </a:xfrm>
        </p:spPr>
        <p:txBody>
          <a:bodyPr>
            <a:normAutofit/>
          </a:bodyPr>
          <a:lstStyle/>
          <a:p>
            <a:r>
              <a:rPr lang="en-US" dirty="0"/>
              <a:t>Empathy</a:t>
            </a:r>
            <a:br>
              <a:rPr lang="en-US" dirty="0"/>
            </a:br>
            <a:endParaRPr lang="en-IN" sz="2000" dirty="0"/>
          </a:p>
        </p:txBody>
      </p:sp>
      <p:sp>
        <p:nvSpPr>
          <p:cNvPr id="3" name="Text Placeholder 2">
            <a:extLst>
              <a:ext uri="{FF2B5EF4-FFF2-40B4-BE49-F238E27FC236}">
                <a16:creationId xmlns:a16="http://schemas.microsoft.com/office/drawing/2014/main" id="{53230CF6-E796-D2AB-B7A8-CC9ED536421C}"/>
              </a:ext>
            </a:extLst>
          </p:cNvPr>
          <p:cNvSpPr>
            <a:spLocks noGrp="1"/>
          </p:cNvSpPr>
          <p:nvPr>
            <p:ph type="body" idx="1"/>
          </p:nvPr>
        </p:nvSpPr>
        <p:spPr>
          <a:xfrm>
            <a:off x="465642" y="872614"/>
            <a:ext cx="10501787" cy="5499354"/>
          </a:xfrm>
        </p:spPr>
        <p:txBody>
          <a:bodyPr/>
          <a:lstStyle/>
          <a:p>
            <a:r>
              <a:rPr lang="en-US" dirty="0"/>
              <a:t>Dirty and full dustbins can make places smell bad and look messy. People can get sick because of it. The workers who clean the dustbins have a hard job. They have to check many bins every </a:t>
            </a:r>
            <a:r>
              <a:rPr lang="en-US" dirty="0" err="1"/>
              <a:t>day.A</a:t>
            </a:r>
            <a:r>
              <a:rPr lang="en-US" dirty="0"/>
              <a:t> smart dustbin can help. It tells when the bin is full. This helps workers and keeps places clean. Making this shows that we care about environment and others and want to make life better and easier."</a:t>
            </a:r>
            <a:endParaRPr lang="en-IN" dirty="0"/>
          </a:p>
        </p:txBody>
      </p:sp>
      <p:pic>
        <p:nvPicPr>
          <p:cNvPr id="4098" name="Picture 2" descr="Stage 1 in the Design Thinking Process: Empathise with Your Users | IxDF">
            <a:extLst>
              <a:ext uri="{FF2B5EF4-FFF2-40B4-BE49-F238E27FC236}">
                <a16:creationId xmlns:a16="http://schemas.microsoft.com/office/drawing/2014/main" id="{0F05F1DD-B5F4-0409-0A67-669592D0B0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642" y="2536724"/>
            <a:ext cx="11260716" cy="3340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49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8EA84-8D8B-4A50-9A08-609FF92B12F9}"/>
              </a:ext>
            </a:extLst>
          </p:cNvPr>
          <p:cNvSpPr>
            <a:spLocks noGrp="1"/>
          </p:cNvSpPr>
          <p:nvPr>
            <p:ph type="title"/>
          </p:nvPr>
        </p:nvSpPr>
        <p:spPr>
          <a:xfrm>
            <a:off x="167149" y="578747"/>
            <a:ext cx="10887703" cy="1059305"/>
          </a:xfrm>
        </p:spPr>
        <p:txBody>
          <a:bodyPr>
            <a:normAutofit/>
          </a:bodyPr>
          <a:lstStyle/>
          <a:p>
            <a:r>
              <a:rPr lang="en-US" sz="4400" dirty="0"/>
              <a:t>define</a:t>
            </a:r>
            <a:endParaRPr lang="en-IN" sz="4400" dirty="0"/>
          </a:p>
        </p:txBody>
      </p:sp>
      <p:sp>
        <p:nvSpPr>
          <p:cNvPr id="3" name="Content Placeholder 2">
            <a:extLst>
              <a:ext uri="{FF2B5EF4-FFF2-40B4-BE49-F238E27FC236}">
                <a16:creationId xmlns:a16="http://schemas.microsoft.com/office/drawing/2014/main" id="{838233A8-208A-E79C-4B46-904DBBE0F80B}"/>
              </a:ext>
            </a:extLst>
          </p:cNvPr>
          <p:cNvSpPr>
            <a:spLocks noGrp="1"/>
          </p:cNvSpPr>
          <p:nvPr>
            <p:ph sz="half" idx="1"/>
          </p:nvPr>
        </p:nvSpPr>
        <p:spPr>
          <a:xfrm>
            <a:off x="167149" y="2010878"/>
            <a:ext cx="5535562" cy="3999629"/>
          </a:xfrm>
        </p:spPr>
        <p:txBody>
          <a:bodyPr>
            <a:normAutofit/>
          </a:bodyPr>
          <a:lstStyle/>
          <a:p>
            <a:r>
              <a:rPr lang="en-US" sz="2400" dirty="0"/>
              <a:t>A Smart Dustbin is an intelligent waste container that uses sensors and IoT (Internet of Things) technology to detect the level of waste, open the lid automatically. It helps improve hygiene, reduce manual checking, and support smart waste management systems.</a:t>
            </a:r>
            <a:endParaRPr lang="en-IN" sz="2400" dirty="0"/>
          </a:p>
        </p:txBody>
      </p:sp>
      <p:pic>
        <p:nvPicPr>
          <p:cNvPr id="3074" name="Picture 2" descr="How to make &quot;SMART DUSTBIN&quot; using Arduino - YouTube">
            <a:extLst>
              <a:ext uri="{FF2B5EF4-FFF2-40B4-BE49-F238E27FC236}">
                <a16:creationId xmlns:a16="http://schemas.microsoft.com/office/drawing/2014/main" id="{88EC063D-D845-C67C-DCE3-BE8DADFDB25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63148" y="2010878"/>
            <a:ext cx="5358581" cy="3999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32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FD96A-BC22-06E0-BFEC-AEBCF37D9617}"/>
              </a:ext>
            </a:extLst>
          </p:cNvPr>
          <p:cNvSpPr>
            <a:spLocks noGrp="1"/>
          </p:cNvSpPr>
          <p:nvPr>
            <p:ph type="title"/>
          </p:nvPr>
        </p:nvSpPr>
        <p:spPr>
          <a:xfrm>
            <a:off x="78658" y="117988"/>
            <a:ext cx="10976195" cy="1582994"/>
          </a:xfrm>
        </p:spPr>
        <p:txBody>
          <a:bodyPr>
            <a:normAutofit fontScale="90000"/>
          </a:bodyPr>
          <a:lstStyle/>
          <a:p>
            <a:r>
              <a:rPr lang="en-US" sz="4000" dirty="0"/>
              <a:t>Ideate</a:t>
            </a:r>
            <a:br>
              <a:rPr lang="en-US" sz="4000" dirty="0"/>
            </a:br>
            <a:br>
              <a:rPr lang="en-US" sz="4000" dirty="0"/>
            </a:br>
            <a:br>
              <a:rPr lang="en-US" sz="4000" dirty="0"/>
            </a:br>
            <a:br>
              <a:rPr lang="en-US" sz="4000" dirty="0"/>
            </a:br>
            <a:br>
              <a:rPr lang="en-US" dirty="0"/>
            </a:br>
            <a:endParaRPr lang="en-IN" dirty="0"/>
          </a:p>
        </p:txBody>
      </p:sp>
      <p:sp>
        <p:nvSpPr>
          <p:cNvPr id="3" name="Content Placeholder 2">
            <a:extLst>
              <a:ext uri="{FF2B5EF4-FFF2-40B4-BE49-F238E27FC236}">
                <a16:creationId xmlns:a16="http://schemas.microsoft.com/office/drawing/2014/main" id="{AC91F675-00EC-78A8-568C-D04A0D46A8ED}"/>
              </a:ext>
            </a:extLst>
          </p:cNvPr>
          <p:cNvSpPr>
            <a:spLocks noGrp="1"/>
          </p:cNvSpPr>
          <p:nvPr>
            <p:ph sz="half" idx="1"/>
          </p:nvPr>
        </p:nvSpPr>
        <p:spPr>
          <a:xfrm>
            <a:off x="206477" y="-1"/>
            <a:ext cx="6843252" cy="5810866"/>
          </a:xfrm>
        </p:spPr>
        <p:txBody>
          <a:bodyPr>
            <a:normAutofit fontScale="92500" lnSpcReduction="10000"/>
          </a:bodyPr>
          <a:lstStyle/>
          <a:p>
            <a:pPr marL="0" indent="0">
              <a:buNone/>
            </a:pPr>
            <a:endParaRPr lang="en-US" dirty="0"/>
          </a:p>
          <a:p>
            <a:pPr marL="0" indent="0">
              <a:buNone/>
            </a:pPr>
            <a:endParaRPr lang="en-US" dirty="0"/>
          </a:p>
          <a:p>
            <a:pPr marL="0" indent="0">
              <a:buNone/>
            </a:pPr>
            <a:r>
              <a:rPr lang="en-US" sz="2600" dirty="0"/>
              <a:t>BRAINSTORMING-EXPLORING INNOVATIVE POSSIBILITIES </a:t>
            </a:r>
          </a:p>
          <a:p>
            <a:pPr marL="0" indent="0">
              <a:buNone/>
            </a:pPr>
            <a:r>
              <a:rPr lang="en-US" dirty="0"/>
              <a:t>1. Motion-Sensor LidTouchless access for improved hygiene.</a:t>
            </a:r>
          </a:p>
          <a:p>
            <a:pPr marL="0" indent="0">
              <a:buNone/>
            </a:pPr>
            <a:r>
              <a:rPr lang="en-US" dirty="0"/>
              <a:t>2. Bin Fill-Level Notification System Alert users or municipal services when bin is full.</a:t>
            </a:r>
          </a:p>
          <a:p>
            <a:pPr marL="0" indent="0">
              <a:buNone/>
            </a:pPr>
            <a:r>
              <a:rPr lang="en-US" dirty="0"/>
              <a:t>3. Solar Charging Integration Sustainable energy solution for outdoor bins</a:t>
            </a:r>
          </a:p>
          <a:p>
            <a:pPr marL="0" indent="0">
              <a:buNone/>
            </a:pPr>
            <a:r>
              <a:rPr lang="en-US" dirty="0"/>
              <a:t>4. Smart Segregation Auto-sorting waste to promote recycling</a:t>
            </a:r>
          </a:p>
          <a:p>
            <a:pPr marL="0" indent="0">
              <a:buNone/>
            </a:pPr>
            <a:r>
              <a:rPr lang="en-US" dirty="0"/>
              <a:t>5. Voice Command Operation Hands-free control for improved accessibility.</a:t>
            </a:r>
          </a:p>
          <a:p>
            <a:pPr marL="0" indent="0">
              <a:buNone/>
            </a:pPr>
            <a:r>
              <a:rPr lang="en-US" dirty="0"/>
              <a:t>6. GPS and Mobile App Tracking Locate nearest smart bins and monitor status in real-time.</a:t>
            </a:r>
            <a:endParaRPr lang="en-IN" dirty="0"/>
          </a:p>
        </p:txBody>
      </p:sp>
      <p:pic>
        <p:nvPicPr>
          <p:cNvPr id="1030" name="Picture 6" descr="7,970,200+ Ideas Stock Photos, Pictures &amp; Royalty-Free Images - iStock |  Innovation, Light bulb idea, Light bulb">
            <a:extLst>
              <a:ext uri="{FF2B5EF4-FFF2-40B4-BE49-F238E27FC236}">
                <a16:creationId xmlns:a16="http://schemas.microsoft.com/office/drawing/2014/main" id="{769E41D2-45B6-C4B8-70DE-0FE377E1CF6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620001" y="1907458"/>
            <a:ext cx="3913238" cy="4100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036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4622C-9027-554A-A5EE-B7E542E4DD32}"/>
              </a:ext>
            </a:extLst>
          </p:cNvPr>
          <p:cNvSpPr>
            <a:spLocks noGrp="1"/>
          </p:cNvSpPr>
          <p:nvPr>
            <p:ph type="title"/>
          </p:nvPr>
        </p:nvSpPr>
        <p:spPr>
          <a:xfrm>
            <a:off x="82533" y="411598"/>
            <a:ext cx="9605635" cy="1059305"/>
          </a:xfrm>
        </p:spPr>
        <p:txBody>
          <a:bodyPr/>
          <a:lstStyle/>
          <a:p>
            <a:r>
              <a:rPr lang="en-US" dirty="0"/>
              <a:t>components</a:t>
            </a:r>
            <a:endParaRPr lang="en-IN" dirty="0"/>
          </a:p>
        </p:txBody>
      </p:sp>
      <p:sp>
        <p:nvSpPr>
          <p:cNvPr id="3" name="Content Placeholder 2">
            <a:extLst>
              <a:ext uri="{FF2B5EF4-FFF2-40B4-BE49-F238E27FC236}">
                <a16:creationId xmlns:a16="http://schemas.microsoft.com/office/drawing/2014/main" id="{9486D950-AB2B-A79F-BC38-EC0B5D8E3F86}"/>
              </a:ext>
            </a:extLst>
          </p:cNvPr>
          <p:cNvSpPr>
            <a:spLocks noGrp="1"/>
          </p:cNvSpPr>
          <p:nvPr>
            <p:ph sz="half" idx="1"/>
          </p:nvPr>
        </p:nvSpPr>
        <p:spPr>
          <a:xfrm>
            <a:off x="6695" y="1278195"/>
            <a:ext cx="5771535" cy="4774916"/>
          </a:xfrm>
        </p:spPr>
        <p:txBody>
          <a:bodyPr>
            <a:noAutofit/>
          </a:bodyPr>
          <a:lstStyle/>
          <a:p>
            <a:pPr marL="0" indent="0">
              <a:buNone/>
            </a:pPr>
            <a:r>
              <a:rPr lang="en-US" sz="1600" dirty="0"/>
              <a:t>1. Arduino UNO – Acts as the brain of the project, controlling all components.</a:t>
            </a:r>
          </a:p>
          <a:p>
            <a:pPr marL="0" indent="0">
              <a:buNone/>
            </a:pPr>
            <a:r>
              <a:rPr lang="en-US" sz="1600" dirty="0"/>
              <a:t>2. Jumper Wires &amp; Breadboard-For making circuit connections.</a:t>
            </a:r>
          </a:p>
          <a:p>
            <a:pPr marL="0" indent="0">
              <a:buNone/>
            </a:pPr>
            <a:r>
              <a:rPr lang="en-US" sz="1600" dirty="0"/>
              <a:t>3. Ultrasonic Sensor – Detects nearby objects or people to trigger lid opening</a:t>
            </a:r>
          </a:p>
          <a:p>
            <a:pPr marL="0" indent="0">
              <a:buNone/>
            </a:pPr>
            <a:r>
              <a:rPr lang="en-US" sz="1600" dirty="0"/>
              <a:t>4. Servo Motor – Opens and closes the dustbin lid automatically.</a:t>
            </a:r>
          </a:p>
          <a:p>
            <a:pPr marL="0" indent="0">
              <a:buNone/>
            </a:pPr>
            <a:r>
              <a:rPr lang="en-US" sz="1600" dirty="0"/>
              <a:t>5. HW Batteries (2) – Supply power to the entire circuit.</a:t>
            </a:r>
          </a:p>
          <a:p>
            <a:pPr marL="0" indent="0">
              <a:buNone/>
            </a:pPr>
            <a:r>
              <a:rPr lang="en-US" sz="1600" dirty="0"/>
              <a:t>6. Battery Connector with Jack – Connects batteries to the Arduino safely.</a:t>
            </a:r>
          </a:p>
          <a:p>
            <a:pPr marL="0" indent="0">
              <a:buNone/>
            </a:pPr>
            <a:r>
              <a:rPr lang="en-US" sz="1600" dirty="0"/>
              <a:t>7. Bluetooth Module – Allows remote lid control via a mobile phone</a:t>
            </a:r>
          </a:p>
          <a:p>
            <a:pPr marL="0" indent="0">
              <a:buNone/>
            </a:pPr>
            <a:r>
              <a:rPr lang="en-US" sz="1600" dirty="0"/>
              <a:t>8. Dustbin (Plastic or Metal)-The physical structure where waste is collected..</a:t>
            </a:r>
            <a:endParaRPr lang="en-IN" sz="1600" dirty="0"/>
          </a:p>
        </p:txBody>
      </p:sp>
      <p:pic>
        <p:nvPicPr>
          <p:cNvPr id="6146" name="Picture 2" descr="Smart Dustbin Project Components - Arduino Project">
            <a:extLst>
              <a:ext uri="{FF2B5EF4-FFF2-40B4-BE49-F238E27FC236}">
                <a16:creationId xmlns:a16="http://schemas.microsoft.com/office/drawing/2014/main" id="{997EFD8A-8705-80C7-4302-C5E694616C7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13771" y="684497"/>
            <a:ext cx="5365273" cy="5368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9269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slides/slide1.xml" val="4087868365"/>
  <p:tag name="ppt/slides/slide2.xml" val="777965883"/>
  <p:tag name="ppt/slides/slide3.xml" val="4224646392"/>
  <p:tag name="ppt/slides/slide4.xml" val="2439732532"/>
  <p:tag name="ppt/slides/slide5.xml" val="1900911219"/>
  <p:tag name="ppt/slides/slide6.xml" val="4138112870"/>
  <p:tag name="ppt/slides/slide7.xml" val="974756843"/>
  <p:tag name="ppt/slides/slide8.xml" val="3042679803"/>
  <p:tag name="ppt/slides/slide9.xml" val="4150006962"/>
  <p:tag name="ppt/slides/slide10.xml" val="3231349821"/>
  <p:tag name="ppt/slides/slide11.xml" val="2372535970"/>
  <p:tag name="ppt/slides/slide12.xml" val="3528543115"/>
  <p:tag name="ppt/slides/slide13.xml" val="3327679554"/>
  <p:tag name="ppt/slideMasters/slideMaster1.xml" val="1993779940"/>
  <p:tag name="ppt/slideLayouts/slideLayout8.xml" val="2109374422"/>
  <p:tag name="ppt/slideLayouts/slideLayout1.xml" val="3812186084"/>
  <p:tag name="ppt/slideLayouts/slideLayout2.xml" val="1493266549"/>
  <p:tag name="ppt/slideLayouts/slideLayout3.xml" val="3923342738"/>
  <p:tag name="ppt/slideLayouts/slideLayout4.xml" val="2489254759"/>
  <p:tag name="ppt/slideLayouts/slideLayout5.xml" val="911304623"/>
  <p:tag name="ppt/slideLayouts/slideLayout6.xml" val="3681977194"/>
  <p:tag name="ppt/slideLayouts/slideLayout7.xml" val="801614091"/>
  <p:tag name="ppt/slideLayouts/slideLayout9.xml" val="2602814372"/>
  <p:tag name="ppt/slideLayouts/slideLayout10.xml" val="2516303812"/>
  <p:tag name="ppt/slideLayouts/slideLayout11.xml" val="1215134223"/>
  <p:tag name="ppt/theme/theme1.xml" val="1890662618"/>
  <p:tag name="ppt/media/image1.jpg" val="2248251680"/>
  <p:tag name="ppt/media/image2.jpeg" val="2869937989"/>
  <p:tag name="ppt/media/image3.jpeg" val="1572865355"/>
  <p:tag name="ppt/media/image7.jpeg" val="2061744337"/>
  <p:tag name="ppt/media/image8.jpeg" val="2782100882"/>
  <p:tag name="ppt/media/image9.jpeg" val="551049330"/>
  <p:tag name="ppt/media/image5.jpeg" val="3569569547"/>
  <p:tag name="ppt/media/image6.jpeg" val="3715313851"/>
  <p:tag name="ppt/media/image4.jpeg" val="4272259767"/>
</p:tagLst>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