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D1C8C-1930-4E5E-B0AF-969611C23F2B}" v="10" dt="2025-04-30T09:34:31.943"/>
    <p1510:client id="{2E574AB4-9756-D541-8D0F-5EFECFCD1A4C}" v="2" dt="2025-04-29T16:28:12.375"/>
    <p1510:client id="{3DA73F9E-1B80-985C-8C16-9EE1E4DB6075}" v="2" dt="2025-04-30T09:15:20.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E221E-B065-4B5E-8AA6-2FD24BEF158F}"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677BE-DA31-4DE9-9230-1622FEE53C69}" type="slidenum">
              <a:rPr lang="en-IN" smtClean="0"/>
              <a:t>‹#›</a:t>
            </a:fld>
            <a:endParaRPr lang="en-IN"/>
          </a:p>
        </p:txBody>
      </p:sp>
    </p:spTree>
    <p:extLst>
      <p:ext uri="{BB962C8B-B14F-4D97-AF65-F5344CB8AC3E}">
        <p14:creationId xmlns:p14="http://schemas.microsoft.com/office/powerpoint/2010/main" val="3661991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DF677BE-DA31-4DE9-9230-1622FEE53C69}" type="slidenum">
              <a:rPr lang="en-IN" smtClean="0"/>
              <a:t>1</a:t>
            </a:fld>
            <a:endParaRPr lang="en-IN"/>
          </a:p>
        </p:txBody>
      </p:sp>
    </p:spTree>
    <p:extLst>
      <p:ext uri="{BB962C8B-B14F-4D97-AF65-F5344CB8AC3E}">
        <p14:creationId xmlns:p14="http://schemas.microsoft.com/office/powerpoint/2010/main" val="126756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B4536D-8A42-41E9-9CD4-5ACF6CCA0B2B}"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109871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1426580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227372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282236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807181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B4536D-8A42-41E9-9CD4-5ACF6CCA0B2B}"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3565508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B4536D-8A42-41E9-9CD4-5ACF6CCA0B2B}"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196815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536D-8A42-41E9-9CD4-5ACF6CCA0B2B}"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966932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536D-8A42-41E9-9CD4-5ACF6CCA0B2B}"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65919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B4536D-8A42-41E9-9CD4-5ACF6CCA0B2B}"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83142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4536D-8A42-41E9-9CD4-5ACF6CCA0B2B}"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714752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97756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B4536D-8A42-41E9-9CD4-5ACF6CCA0B2B}"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28494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B4536D-8A42-41E9-9CD4-5ACF6CCA0B2B}"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3583181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4536D-8A42-41E9-9CD4-5ACF6CCA0B2B}"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222041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309347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B4536D-8A42-41E9-9CD4-5ACF6CCA0B2B}"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D7A1E2-8136-450D-81B6-8863D16F5161}" type="slidenum">
              <a:rPr lang="en-IN" smtClean="0"/>
              <a:t>‹#›</a:t>
            </a:fld>
            <a:endParaRPr lang="en-IN"/>
          </a:p>
        </p:txBody>
      </p:sp>
    </p:spTree>
    <p:extLst>
      <p:ext uri="{BB962C8B-B14F-4D97-AF65-F5344CB8AC3E}">
        <p14:creationId xmlns:p14="http://schemas.microsoft.com/office/powerpoint/2010/main" val="3933819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DB4536D-8A42-41E9-9CD4-5ACF6CCA0B2B}" type="datetimeFigureOut">
              <a:rPr lang="en-IN" smtClean="0"/>
              <a:t>30-04-2025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ED7A1E2-8136-450D-81B6-8863D16F5161}" type="slidenum">
              <a:rPr lang="en-IN" smtClean="0"/>
              <a:t>‹#›</a:t>
            </a:fld>
            <a:endParaRPr lang="en-IN"/>
          </a:p>
        </p:txBody>
      </p:sp>
    </p:spTree>
    <p:extLst>
      <p:ext uri="{BB962C8B-B14F-4D97-AF65-F5344CB8AC3E}">
        <p14:creationId xmlns:p14="http://schemas.microsoft.com/office/powerpoint/2010/main" val="457560924"/>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 id="2147484032" r:id="rId12"/>
    <p:sldLayoutId id="2147484033" r:id="rId13"/>
    <p:sldLayoutId id="2147484034" r:id="rId14"/>
    <p:sldLayoutId id="2147484035" r:id="rId15"/>
    <p:sldLayoutId id="2147484036" r:id="rId16"/>
    <p:sldLayoutId id="21474840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8C7A6-08DC-D1CA-DE4C-7FE16BDA6E8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A7FF02D-A3D2-2EF7-00A0-FD6A3EE4406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7DB921D-11BB-B514-6254-E72A5FAB0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378"/>
            <a:ext cx="12192000" cy="6936377"/>
          </a:xfrm>
          <a:prstGeom prst="rect">
            <a:avLst/>
          </a:prstGeom>
        </p:spPr>
      </p:pic>
      <p:sp>
        <p:nvSpPr>
          <p:cNvPr id="8" name="TextBox 7">
            <a:extLst>
              <a:ext uri="{FF2B5EF4-FFF2-40B4-BE49-F238E27FC236}">
                <a16:creationId xmlns:a16="http://schemas.microsoft.com/office/drawing/2014/main" id="{8532C116-92E9-9364-DDB3-83AC86B7857F}"/>
              </a:ext>
            </a:extLst>
          </p:cNvPr>
          <p:cNvSpPr txBox="1"/>
          <p:nvPr/>
        </p:nvSpPr>
        <p:spPr>
          <a:xfrm rot="10800000" flipV="1">
            <a:off x="574766" y="2155102"/>
            <a:ext cx="6174377" cy="1754326"/>
          </a:xfrm>
          <a:prstGeom prst="rect">
            <a:avLst/>
          </a:prstGeom>
          <a:noFill/>
        </p:spPr>
        <p:txBody>
          <a:bodyPr wrap="square" rtlCol="0">
            <a:spAutoFit/>
          </a:bodyPr>
          <a:lstStyle/>
          <a:p>
            <a:r>
              <a:rPr lang="en-IN" sz="5400">
                <a:latin typeface="Algerian" panose="04020705040A02060702" pitchFamily="82" charset="0"/>
              </a:rPr>
              <a:t>DESIGN THINKING AND INNOVATION</a:t>
            </a:r>
          </a:p>
        </p:txBody>
      </p:sp>
      <p:sp>
        <p:nvSpPr>
          <p:cNvPr id="12" name="TextBox 11">
            <a:extLst>
              <a:ext uri="{FF2B5EF4-FFF2-40B4-BE49-F238E27FC236}">
                <a16:creationId xmlns:a16="http://schemas.microsoft.com/office/drawing/2014/main" id="{D82DFE33-78F3-0FC0-B0A2-ACEFDB8A9F74}"/>
              </a:ext>
            </a:extLst>
          </p:cNvPr>
          <p:cNvSpPr txBox="1"/>
          <p:nvPr/>
        </p:nvSpPr>
        <p:spPr>
          <a:xfrm>
            <a:off x="748937" y="5442857"/>
            <a:ext cx="184731" cy="369332"/>
          </a:xfrm>
          <a:prstGeom prst="rect">
            <a:avLst/>
          </a:prstGeom>
          <a:noFill/>
        </p:spPr>
        <p:txBody>
          <a:bodyPr wrap="none" rtlCol="0">
            <a:spAutoFit/>
          </a:bodyPr>
          <a:lstStyle/>
          <a:p>
            <a:endParaRPr lang="en-IN"/>
          </a:p>
        </p:txBody>
      </p:sp>
      <p:sp>
        <p:nvSpPr>
          <p:cNvPr id="13" name="TextBox 12">
            <a:extLst>
              <a:ext uri="{FF2B5EF4-FFF2-40B4-BE49-F238E27FC236}">
                <a16:creationId xmlns:a16="http://schemas.microsoft.com/office/drawing/2014/main" id="{DC329084-0FBE-1AB5-0318-B9D04C00F134}"/>
              </a:ext>
            </a:extLst>
          </p:cNvPr>
          <p:cNvSpPr txBox="1"/>
          <p:nvPr/>
        </p:nvSpPr>
        <p:spPr>
          <a:xfrm>
            <a:off x="748937" y="4728754"/>
            <a:ext cx="3178629" cy="1754326"/>
          </a:xfrm>
          <a:prstGeom prst="rect">
            <a:avLst/>
          </a:prstGeom>
          <a:noFill/>
        </p:spPr>
        <p:txBody>
          <a:bodyPr wrap="square" rtlCol="0">
            <a:spAutoFit/>
          </a:bodyPr>
          <a:lstStyle/>
          <a:p>
            <a:r>
              <a:rPr lang="en-IN">
                <a:latin typeface="+mj-lt"/>
                <a:ea typeface="Cambria" panose="02040503050406030204" pitchFamily="18" charset="0"/>
              </a:rPr>
              <a:t>Presented by:</a:t>
            </a:r>
          </a:p>
          <a:p>
            <a:r>
              <a:rPr lang="en-IN">
                <a:latin typeface="+mj-lt"/>
                <a:ea typeface="Cambria" panose="02040503050406030204" pitchFamily="18" charset="0"/>
              </a:rPr>
              <a:t>J.Gayatri_23KD1A0246</a:t>
            </a:r>
          </a:p>
          <a:p>
            <a:r>
              <a:rPr lang="en-IN">
                <a:latin typeface="+mj-lt"/>
                <a:ea typeface="Cambria" panose="02040503050406030204" pitchFamily="18" charset="0"/>
              </a:rPr>
              <a:t>Ch.Prasanna_23KD1A0218</a:t>
            </a:r>
          </a:p>
          <a:p>
            <a:r>
              <a:rPr lang="en-IN">
                <a:latin typeface="+mj-lt"/>
                <a:ea typeface="Cambria" panose="02040503050406030204" pitchFamily="18" charset="0"/>
              </a:rPr>
              <a:t>G.Hareesh_24KD5A0207</a:t>
            </a:r>
          </a:p>
          <a:p>
            <a:r>
              <a:rPr lang="en-IN">
                <a:latin typeface="+mj-lt"/>
                <a:ea typeface="Cambria" panose="02040503050406030204" pitchFamily="18" charset="0"/>
              </a:rPr>
              <a:t>B.Ramu_23KD1A0215</a:t>
            </a:r>
          </a:p>
          <a:p>
            <a:endParaRPr lang="en-IN">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187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B29C9F-39DC-2226-7807-F8F6EA8BE754}"/>
              </a:ext>
            </a:extLst>
          </p:cNvPr>
          <p:cNvSpPr txBox="1"/>
          <p:nvPr/>
        </p:nvSpPr>
        <p:spPr>
          <a:xfrm flipH="1">
            <a:off x="284670" y="439950"/>
            <a:ext cx="4045789" cy="400110"/>
          </a:xfrm>
          <a:prstGeom prst="rect">
            <a:avLst/>
          </a:prstGeom>
          <a:noFill/>
        </p:spPr>
        <p:txBody>
          <a:bodyPr wrap="square" rtlCol="0">
            <a:spAutoFit/>
          </a:bodyPr>
          <a:lstStyle/>
          <a:p>
            <a:r>
              <a:rPr lang="en-US" sz="2000">
                <a:highlight>
                  <a:srgbClr val="000080"/>
                </a:highlight>
                <a:latin typeface="Algerian" panose="04020705040A02060702" pitchFamily="82" charset="0"/>
              </a:rPr>
              <a:t>WORKING OF PROTOTYPE:</a:t>
            </a:r>
            <a:endParaRPr lang="en-IN" sz="2000">
              <a:highlight>
                <a:srgbClr val="000080"/>
              </a:highlight>
              <a:latin typeface="Algerian" panose="04020705040A02060702" pitchFamily="82" charset="0"/>
            </a:endParaRPr>
          </a:p>
        </p:txBody>
      </p:sp>
      <p:sp>
        <p:nvSpPr>
          <p:cNvPr id="6" name="TextBox 5">
            <a:extLst>
              <a:ext uri="{FF2B5EF4-FFF2-40B4-BE49-F238E27FC236}">
                <a16:creationId xmlns:a16="http://schemas.microsoft.com/office/drawing/2014/main" id="{AE8A2B8D-FDC0-7AB3-48D1-ADE5B4992F62}"/>
              </a:ext>
            </a:extLst>
          </p:cNvPr>
          <p:cNvSpPr txBox="1"/>
          <p:nvPr/>
        </p:nvSpPr>
        <p:spPr>
          <a:xfrm>
            <a:off x="457201" y="1388850"/>
            <a:ext cx="5296617" cy="3970318"/>
          </a:xfrm>
          <a:prstGeom prst="rect">
            <a:avLst/>
          </a:prstGeom>
          <a:noFill/>
        </p:spPr>
        <p:txBody>
          <a:bodyPr wrap="square" rtlCol="0">
            <a:spAutoFit/>
          </a:bodyPr>
          <a:lstStyle/>
          <a:p>
            <a:pPr marL="285750" indent="-285750">
              <a:buFont typeface="Wingdings" panose="05000000000000000000" pitchFamily="2" charset="2"/>
              <a:buChar char="q"/>
            </a:pPr>
            <a:r>
              <a:rPr lang="en-US"/>
              <a:t> Normal Operation - When the transmission line is functioning correctly, the relay module does not switch the power supply to the thermistor sensor. </a:t>
            </a:r>
          </a:p>
          <a:p>
            <a:pPr marL="285750" indent="-285750">
              <a:buFont typeface="Wingdings" panose="05000000000000000000" pitchFamily="2" charset="2"/>
              <a:buChar char="q"/>
            </a:pPr>
            <a:r>
              <a:rPr lang="en-US"/>
              <a:t>Fault Detection - When a fault occurs in the transmission line, the relay module switches the power supply to the thermistor sensor, and the thermistor senses the rise in temperature due to the fault.</a:t>
            </a:r>
          </a:p>
          <a:p>
            <a:pPr marL="285750" indent="-285750">
              <a:buFont typeface="Wingdings" panose="05000000000000000000" pitchFamily="2" charset="2"/>
              <a:buChar char="q"/>
            </a:pPr>
            <a:r>
              <a:rPr lang="en-US"/>
              <a:t> Isolation of Fault - The fault is isolated by switching off the power supply to the affected section of the transmission line.</a:t>
            </a:r>
          </a:p>
          <a:p>
            <a:pPr marL="285750" indent="-285750">
              <a:buFont typeface="Wingdings" panose="05000000000000000000" pitchFamily="2" charset="2"/>
              <a:buChar char="q"/>
            </a:pPr>
            <a:r>
              <a:rPr lang="en-US"/>
              <a:t> Repair and Restoration - The repair and restoration of the fault can be carried out after the fault has been isolated.</a:t>
            </a:r>
            <a:endParaRPr lang="en-IN"/>
          </a:p>
        </p:txBody>
      </p:sp>
      <p:pic>
        <p:nvPicPr>
          <p:cNvPr id="8" name="Picture 7">
            <a:extLst>
              <a:ext uri="{FF2B5EF4-FFF2-40B4-BE49-F238E27FC236}">
                <a16:creationId xmlns:a16="http://schemas.microsoft.com/office/drawing/2014/main" id="{5DD60F5E-8B8F-AAF7-6890-14D9CDAB3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762" y="1589997"/>
            <a:ext cx="5541037" cy="3678005"/>
          </a:xfrm>
          <a:prstGeom prst="rect">
            <a:avLst/>
          </a:prstGeom>
        </p:spPr>
      </p:pic>
    </p:spTree>
    <p:extLst>
      <p:ext uri="{BB962C8B-B14F-4D97-AF65-F5344CB8AC3E}">
        <p14:creationId xmlns:p14="http://schemas.microsoft.com/office/powerpoint/2010/main" val="197726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9AD13D-76D3-DE64-0C35-0D6244558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0385"/>
            <a:ext cx="12192000" cy="6797615"/>
          </a:xfrm>
          <a:prstGeom prst="rect">
            <a:avLst/>
          </a:prstGeom>
        </p:spPr>
      </p:pic>
      <p:sp>
        <p:nvSpPr>
          <p:cNvPr id="9" name="TextBox 8">
            <a:extLst>
              <a:ext uri="{FF2B5EF4-FFF2-40B4-BE49-F238E27FC236}">
                <a16:creationId xmlns:a16="http://schemas.microsoft.com/office/drawing/2014/main" id="{9AE8B738-BB8B-DA2C-A602-B8D1E5019B0F}"/>
              </a:ext>
            </a:extLst>
          </p:cNvPr>
          <p:cNvSpPr txBox="1"/>
          <p:nvPr/>
        </p:nvSpPr>
        <p:spPr>
          <a:xfrm>
            <a:off x="905774" y="1570918"/>
            <a:ext cx="2977097" cy="584775"/>
          </a:xfrm>
          <a:prstGeom prst="rect">
            <a:avLst/>
          </a:prstGeom>
          <a:noFill/>
        </p:spPr>
        <p:txBody>
          <a:bodyPr wrap="none" rtlCol="0">
            <a:spAutoFit/>
          </a:bodyPr>
          <a:lstStyle/>
          <a:p>
            <a:r>
              <a:rPr lang="en-US" sz="3200">
                <a:latin typeface="Algerian" panose="04020705040A02060702" pitchFamily="82" charset="0"/>
              </a:rPr>
              <a:t>ADVANTAGES:</a:t>
            </a:r>
            <a:endParaRPr lang="en-IN" sz="3200">
              <a:latin typeface="Algerian" panose="04020705040A02060702" pitchFamily="82" charset="0"/>
            </a:endParaRPr>
          </a:p>
        </p:txBody>
      </p:sp>
      <p:sp>
        <p:nvSpPr>
          <p:cNvPr id="10" name="TextBox 9">
            <a:extLst>
              <a:ext uri="{FF2B5EF4-FFF2-40B4-BE49-F238E27FC236}">
                <a16:creationId xmlns:a16="http://schemas.microsoft.com/office/drawing/2014/main" id="{3FF4373B-99CF-8F12-37C0-6628F9F2EC34}"/>
              </a:ext>
            </a:extLst>
          </p:cNvPr>
          <p:cNvSpPr txBox="1"/>
          <p:nvPr/>
        </p:nvSpPr>
        <p:spPr>
          <a:xfrm>
            <a:off x="638355" y="2571473"/>
            <a:ext cx="4977441" cy="2308324"/>
          </a:xfrm>
          <a:prstGeom prst="rect">
            <a:avLst/>
          </a:prstGeom>
          <a:noFill/>
        </p:spPr>
        <p:txBody>
          <a:bodyPr wrap="square" rtlCol="0">
            <a:spAutoFit/>
          </a:bodyPr>
          <a:lstStyle/>
          <a:p>
            <a:pPr marL="285750" indent="-285750">
              <a:buFont typeface="Wingdings" panose="05000000000000000000" pitchFamily="2" charset="2"/>
              <a:buChar char="v"/>
            </a:pPr>
            <a:r>
              <a:rPr lang="en-US"/>
              <a:t>Improved Safety</a:t>
            </a:r>
          </a:p>
          <a:p>
            <a:pPr marL="285750" indent="-285750">
              <a:buFont typeface="Wingdings" panose="05000000000000000000" pitchFamily="2" charset="2"/>
              <a:buChar char="v"/>
            </a:pPr>
            <a:r>
              <a:rPr lang="en-US"/>
              <a:t>Reduced Energy Losses</a:t>
            </a:r>
          </a:p>
          <a:p>
            <a:pPr marL="285750" indent="-285750">
              <a:buFont typeface="Wingdings" panose="05000000000000000000" pitchFamily="2" charset="2"/>
              <a:buChar char="v"/>
            </a:pPr>
            <a:r>
              <a:rPr lang="en-US"/>
              <a:t>Increased Asset Life</a:t>
            </a:r>
          </a:p>
          <a:p>
            <a:pPr marL="285750" indent="-285750">
              <a:buFont typeface="Wingdings" panose="05000000000000000000" pitchFamily="2" charset="2"/>
              <a:buChar char="v"/>
            </a:pPr>
            <a:r>
              <a:rPr lang="en-US"/>
              <a:t>Improved Reliability</a:t>
            </a:r>
          </a:p>
          <a:p>
            <a:pPr marL="285750" indent="-285750">
              <a:buFont typeface="Wingdings" panose="05000000000000000000" pitchFamily="2" charset="2"/>
              <a:buChar char="v"/>
            </a:pPr>
            <a:r>
              <a:rPr lang="en-US"/>
              <a:t>Improved Maintenance</a:t>
            </a:r>
          </a:p>
          <a:p>
            <a:pPr marL="285750" indent="-285750">
              <a:buFont typeface="Wingdings" panose="05000000000000000000" pitchFamily="2" charset="2"/>
              <a:buChar char="v"/>
            </a:pPr>
            <a:r>
              <a:rPr lang="en-US"/>
              <a:t>Cost Savings</a:t>
            </a:r>
          </a:p>
          <a:p>
            <a:pPr marL="285750" indent="-285750">
              <a:buFont typeface="Wingdings" panose="05000000000000000000" pitchFamily="2" charset="2"/>
              <a:buChar char="v"/>
            </a:pPr>
            <a:r>
              <a:rPr lang="en-US"/>
              <a:t>Enhanced Monitoring and Control</a:t>
            </a:r>
          </a:p>
          <a:p>
            <a:pPr marL="285750" indent="-285750">
              <a:buFont typeface="Wingdings" panose="05000000000000000000" pitchFamily="2" charset="2"/>
              <a:buChar char="v"/>
            </a:pPr>
            <a:r>
              <a:rPr lang="en-US"/>
              <a:t>Improved Sustainability</a:t>
            </a:r>
            <a:endParaRPr lang="en-IN"/>
          </a:p>
        </p:txBody>
      </p:sp>
    </p:spTree>
    <p:extLst>
      <p:ext uri="{BB962C8B-B14F-4D97-AF65-F5344CB8AC3E}">
        <p14:creationId xmlns:p14="http://schemas.microsoft.com/office/powerpoint/2010/main" val="368796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DEE9F-CA81-C522-C4FA-EC11EC5FECB2}"/>
              </a:ext>
            </a:extLst>
          </p:cNvPr>
          <p:cNvSpPr txBox="1"/>
          <p:nvPr/>
        </p:nvSpPr>
        <p:spPr>
          <a:xfrm>
            <a:off x="3976382" y="897148"/>
            <a:ext cx="3588984" cy="707886"/>
          </a:xfrm>
          <a:prstGeom prst="rect">
            <a:avLst/>
          </a:prstGeom>
          <a:noFill/>
        </p:spPr>
        <p:txBody>
          <a:bodyPr wrap="square" rtlCol="0">
            <a:spAutoFit/>
          </a:bodyPr>
          <a:lstStyle/>
          <a:p>
            <a:r>
              <a:rPr lang="en-US" sz="4000" dirty="0">
                <a:latin typeface="Algerian" panose="04020705040A02060702" pitchFamily="82" charset="0"/>
              </a:rPr>
              <a:t>:CONCLUSION:</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id="{D9ECF27F-06FA-921F-C287-8049DEA9D2AC}"/>
              </a:ext>
            </a:extLst>
          </p:cNvPr>
          <p:cNvSpPr txBox="1"/>
          <p:nvPr/>
        </p:nvSpPr>
        <p:spPr>
          <a:xfrm>
            <a:off x="708804" y="2116116"/>
            <a:ext cx="10721196" cy="3139321"/>
          </a:xfrm>
          <a:prstGeom prst="rect">
            <a:avLst/>
          </a:prstGeom>
          <a:noFill/>
        </p:spPr>
        <p:txBody>
          <a:bodyPr wrap="square" rtlCol="0">
            <a:spAutoFit/>
          </a:bodyPr>
          <a:lstStyle/>
          <a:p>
            <a:r>
              <a:rPr lang="en-US" dirty="0"/>
              <a:t>In conclusion, the Transmission Line Fault Detection project is a significant advancement in the field of power systems. The project utilizes a combination of relay modules, thermistor sensors, and transformers to detect faults on transmission lines and improve the reliability of the power system. The use of these technologies allows for a timely and accurate detection of faults, preventing power outages and ensuring a safe and sustainable power  system. The project also brings numerous benefits to society, including reduced energy losses, improved reliability, increased safety, and cost savings. The integration of the project with other systems, and continued advancements in technology, will lead to even greater benefits for society in the  future. Overall, the Transmission Line Fault Detection project is a valuable contribution to the field of power systems, and has the potential to play a significant role in improving the reliability, safety, and sustainability of the power system for years to come. By continuing to advance and improve the technology used in this project, it is possible to create a more efficient, safe, and sustainable power system for future generations</a:t>
            </a:r>
            <a:endParaRPr lang="en-IN" dirty="0"/>
          </a:p>
        </p:txBody>
      </p:sp>
    </p:spTree>
    <p:extLst>
      <p:ext uri="{BB962C8B-B14F-4D97-AF65-F5344CB8AC3E}">
        <p14:creationId xmlns:p14="http://schemas.microsoft.com/office/powerpoint/2010/main" val="123028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04C46-18C2-FDF7-DDC5-745F19237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extBox 6">
            <a:extLst>
              <a:ext uri="{FF2B5EF4-FFF2-40B4-BE49-F238E27FC236}">
                <a16:creationId xmlns:a16="http://schemas.microsoft.com/office/drawing/2014/main" id="{407CE9D1-4005-05A0-25AB-BC1992C0BFEE}"/>
              </a:ext>
            </a:extLst>
          </p:cNvPr>
          <p:cNvSpPr txBox="1"/>
          <p:nvPr/>
        </p:nvSpPr>
        <p:spPr>
          <a:xfrm>
            <a:off x="1078301" y="2767280"/>
            <a:ext cx="5788326" cy="1323439"/>
          </a:xfrm>
          <a:prstGeom prst="rect">
            <a:avLst/>
          </a:prstGeom>
          <a:noFill/>
        </p:spPr>
        <p:txBody>
          <a:bodyPr wrap="square" rtlCol="0">
            <a:spAutoFit/>
          </a:bodyPr>
          <a:lstStyle/>
          <a:p>
            <a:r>
              <a:rPr lang="en-US" sz="8000">
                <a:latin typeface="Algerian" panose="04020705040A02060702" pitchFamily="82" charset="0"/>
              </a:rPr>
              <a:t>THANK </a:t>
            </a:r>
            <a:r>
              <a:rPr lang="en-US" sz="7200">
                <a:latin typeface="Algerian" panose="04020705040A02060702" pitchFamily="82" charset="0"/>
              </a:rPr>
              <a:t>YOU</a:t>
            </a:r>
            <a:endParaRPr lang="en-IN" sz="7200">
              <a:latin typeface="Algerian" panose="04020705040A02060702" pitchFamily="82" charset="0"/>
            </a:endParaRPr>
          </a:p>
        </p:txBody>
      </p:sp>
    </p:spTree>
    <p:extLst>
      <p:ext uri="{BB962C8B-B14F-4D97-AF65-F5344CB8AC3E}">
        <p14:creationId xmlns:p14="http://schemas.microsoft.com/office/powerpoint/2010/main" val="216475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4EB320-919C-B04E-2105-29E7CE2F8860}"/>
              </a:ext>
            </a:extLst>
          </p:cNvPr>
          <p:cNvSpPr>
            <a:spLocks noGrp="1"/>
          </p:cNvSpPr>
          <p:nvPr>
            <p:ph type="ctrTitle"/>
          </p:nvPr>
        </p:nvSpPr>
        <p:spPr>
          <a:xfrm>
            <a:off x="487680" y="470263"/>
            <a:ext cx="11112137" cy="5939245"/>
          </a:xfrm>
        </p:spPr>
        <p:txBody>
          <a:bodyPr/>
          <a:lstStyle/>
          <a:p>
            <a:endParaRPr lang="en-IN" dirty="0"/>
          </a:p>
        </p:txBody>
      </p:sp>
      <p:sp>
        <p:nvSpPr>
          <p:cNvPr id="5" name="Subtitle 4">
            <a:extLst>
              <a:ext uri="{FF2B5EF4-FFF2-40B4-BE49-F238E27FC236}">
                <a16:creationId xmlns:a16="http://schemas.microsoft.com/office/drawing/2014/main" id="{E7D0060D-38F8-BF72-BCA1-4490FC80AB70}"/>
              </a:ext>
            </a:extLst>
          </p:cNvPr>
          <p:cNvSpPr>
            <a:spLocks noGrp="1"/>
          </p:cNvSpPr>
          <p:nvPr>
            <p:ph type="subTitle" idx="1"/>
          </p:nvPr>
        </p:nvSpPr>
        <p:spPr>
          <a:xfrm>
            <a:off x="924727" y="2132300"/>
            <a:ext cx="5004153" cy="1563948"/>
          </a:xfrm>
        </p:spPr>
        <p:txBody>
          <a:bodyPr>
            <a:normAutofit fontScale="70000" lnSpcReduction="20000"/>
          </a:bodyPr>
          <a:lstStyle/>
          <a:p>
            <a:r>
              <a:rPr lang="en-IN" sz="5400" dirty="0">
                <a:latin typeface="Algerian" panose="04020705040A02060702" pitchFamily="82" charset="0"/>
              </a:rPr>
              <a:t>TRANSMISSION LINE FAULT DETECTION</a:t>
            </a:r>
          </a:p>
        </p:txBody>
      </p:sp>
      <p:sp>
        <p:nvSpPr>
          <p:cNvPr id="9" name="TextBox 8">
            <a:extLst>
              <a:ext uri="{FF2B5EF4-FFF2-40B4-BE49-F238E27FC236}">
                <a16:creationId xmlns:a16="http://schemas.microsoft.com/office/drawing/2014/main" id="{C2697A6C-D322-BBE7-04DF-8E42F44A028E}"/>
              </a:ext>
            </a:extLst>
          </p:cNvPr>
          <p:cNvSpPr txBox="1"/>
          <p:nvPr/>
        </p:nvSpPr>
        <p:spPr>
          <a:xfrm>
            <a:off x="1027572" y="4356303"/>
            <a:ext cx="4798503" cy="1015663"/>
          </a:xfrm>
          <a:prstGeom prst="rect">
            <a:avLst/>
          </a:prstGeom>
          <a:noFill/>
        </p:spPr>
        <p:txBody>
          <a:bodyPr wrap="square" rtlCol="0">
            <a:spAutoFit/>
          </a:bodyPr>
          <a:lstStyle/>
          <a:p>
            <a:r>
              <a:rPr lang="en-IN" sz="2000" dirty="0">
                <a:latin typeface="+mj-lt"/>
                <a:ea typeface="Cambria" panose="02040503050406030204" pitchFamily="18" charset="0"/>
              </a:rPr>
              <a:t>UNDER THE GUIDENCE OF:</a:t>
            </a:r>
          </a:p>
          <a:p>
            <a:r>
              <a:rPr lang="en-IN" sz="2000" dirty="0">
                <a:latin typeface="+mj-lt"/>
                <a:ea typeface="Cambria" panose="02040503050406030204" pitchFamily="18" charset="0"/>
              </a:rPr>
              <a:t>Mr. B. Rama </a:t>
            </a:r>
            <a:r>
              <a:rPr lang="en-IN" sz="2000" dirty="0" err="1">
                <a:latin typeface="+mj-lt"/>
                <a:ea typeface="Cambria" panose="02040503050406030204" pitchFamily="18" charset="0"/>
              </a:rPr>
              <a:t>vara</a:t>
            </a:r>
            <a:r>
              <a:rPr lang="en-IN" sz="2000" dirty="0">
                <a:latin typeface="+mj-lt"/>
                <a:ea typeface="Cambria" panose="02040503050406030204" pitchFamily="18" charset="0"/>
              </a:rPr>
              <a:t> prasad( ph. </a:t>
            </a:r>
            <a:r>
              <a:rPr lang="en-IN" sz="2000" dirty="0" err="1">
                <a:latin typeface="+mj-lt"/>
                <a:ea typeface="Cambria" panose="02040503050406030204" pitchFamily="18" charset="0"/>
              </a:rPr>
              <a:t>Assistatant</a:t>
            </a:r>
            <a:r>
              <a:rPr lang="en-IN" sz="2000" dirty="0">
                <a:latin typeface="+mj-lt"/>
                <a:ea typeface="Cambria" panose="02040503050406030204" pitchFamily="18" charset="0"/>
              </a:rPr>
              <a:t> professor, Department of EEE,LIET)</a:t>
            </a:r>
          </a:p>
        </p:txBody>
      </p:sp>
      <p:pic>
        <p:nvPicPr>
          <p:cNvPr id="3" name="Picture 2">
            <a:extLst>
              <a:ext uri="{FF2B5EF4-FFF2-40B4-BE49-F238E27FC236}">
                <a16:creationId xmlns:a16="http://schemas.microsoft.com/office/drawing/2014/main" id="{70C2DB33-A33D-A158-903B-553F586A3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5927" y="1444403"/>
            <a:ext cx="4513276" cy="3927563"/>
          </a:xfrm>
          <a:prstGeom prst="rect">
            <a:avLst/>
          </a:prstGeom>
        </p:spPr>
      </p:pic>
    </p:spTree>
    <p:extLst>
      <p:ext uri="{BB962C8B-B14F-4D97-AF65-F5344CB8AC3E}">
        <p14:creationId xmlns:p14="http://schemas.microsoft.com/office/powerpoint/2010/main" val="25048292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D375-EF5B-06B2-4500-0FF8C5850B3A}"/>
              </a:ext>
            </a:extLst>
          </p:cNvPr>
          <p:cNvSpPr>
            <a:spLocks noGrp="1"/>
          </p:cNvSpPr>
          <p:nvPr>
            <p:ph type="title"/>
          </p:nvPr>
        </p:nvSpPr>
        <p:spPr/>
        <p:txBody>
          <a:bodyPr/>
          <a:lstStyle/>
          <a:p>
            <a:endParaRPr lang="en-IN"/>
          </a:p>
        </p:txBody>
      </p:sp>
      <p:pic>
        <p:nvPicPr>
          <p:cNvPr id="13" name="Content Placeholder 12">
            <a:extLst>
              <a:ext uri="{FF2B5EF4-FFF2-40B4-BE49-F238E27FC236}">
                <a16:creationId xmlns:a16="http://schemas.microsoft.com/office/drawing/2014/main" id="{AFB8F510-AFD0-C210-A246-BC883915F1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7999"/>
          </a:xfrm>
        </p:spPr>
      </p:pic>
      <p:sp>
        <p:nvSpPr>
          <p:cNvPr id="15" name="TextBox 14">
            <a:extLst>
              <a:ext uri="{FF2B5EF4-FFF2-40B4-BE49-F238E27FC236}">
                <a16:creationId xmlns:a16="http://schemas.microsoft.com/office/drawing/2014/main" id="{7BDE1954-AB8C-CA2B-E192-9ACDEE04D066}"/>
              </a:ext>
            </a:extLst>
          </p:cNvPr>
          <p:cNvSpPr txBox="1"/>
          <p:nvPr/>
        </p:nvSpPr>
        <p:spPr>
          <a:xfrm>
            <a:off x="6035040" y="1924594"/>
            <a:ext cx="3467616" cy="923330"/>
          </a:xfrm>
          <a:prstGeom prst="rect">
            <a:avLst/>
          </a:prstGeom>
          <a:noFill/>
        </p:spPr>
        <p:txBody>
          <a:bodyPr wrap="none" rtlCol="0">
            <a:spAutoFit/>
          </a:bodyPr>
          <a:lstStyle/>
          <a:p>
            <a:r>
              <a:rPr lang="en-IN" sz="5400">
                <a:latin typeface="Algerian" panose="04020705040A02060702" pitchFamily="82" charset="0"/>
              </a:rPr>
              <a:t>CONTENTS</a:t>
            </a:r>
          </a:p>
        </p:txBody>
      </p:sp>
      <p:sp>
        <p:nvSpPr>
          <p:cNvPr id="20" name="TextBox 19">
            <a:extLst>
              <a:ext uri="{FF2B5EF4-FFF2-40B4-BE49-F238E27FC236}">
                <a16:creationId xmlns:a16="http://schemas.microsoft.com/office/drawing/2014/main" id="{F472E249-2257-4CB1-63B0-B848BBB1C98D}"/>
              </a:ext>
            </a:extLst>
          </p:cNvPr>
          <p:cNvSpPr txBox="1"/>
          <p:nvPr/>
        </p:nvSpPr>
        <p:spPr>
          <a:xfrm>
            <a:off x="6108093" y="2950461"/>
            <a:ext cx="5512526" cy="2308324"/>
          </a:xfrm>
          <a:prstGeom prst="rect">
            <a:avLst/>
          </a:prstGeom>
          <a:noFill/>
        </p:spPr>
        <p:txBody>
          <a:bodyPr wrap="square" rtlCol="0">
            <a:spAutoFit/>
          </a:bodyPr>
          <a:lstStyle/>
          <a:p>
            <a:pPr marL="285750" indent="-285750">
              <a:buFont typeface="Wingdings" panose="05000000000000000000" pitchFamily="2" charset="2"/>
              <a:buChar char="Ø"/>
            </a:pPr>
            <a:r>
              <a:rPr lang="en-IN">
                <a:latin typeface="+mj-lt"/>
                <a:ea typeface="Cambria" panose="02040503050406030204" pitchFamily="18" charset="0"/>
              </a:rPr>
              <a:t>INTRODUCTION TO DESIGN THINKING</a:t>
            </a:r>
          </a:p>
          <a:p>
            <a:pPr marL="285750" indent="-285750">
              <a:buFont typeface="Wingdings" panose="05000000000000000000" pitchFamily="2" charset="2"/>
              <a:buChar char="Ø"/>
            </a:pPr>
            <a:r>
              <a:rPr lang="en-IN">
                <a:latin typeface="+mj-lt"/>
                <a:ea typeface="Cambria" panose="02040503050406030204" pitchFamily="18" charset="0"/>
              </a:rPr>
              <a:t>PROBLEM STATEMENT</a:t>
            </a:r>
          </a:p>
          <a:p>
            <a:pPr marL="285750" indent="-285750">
              <a:buFont typeface="Wingdings" panose="05000000000000000000" pitchFamily="2" charset="2"/>
              <a:buChar char="Ø"/>
            </a:pPr>
            <a:r>
              <a:rPr lang="en-IN">
                <a:latin typeface="+mj-lt"/>
                <a:ea typeface="Cambria" panose="02040503050406030204" pitchFamily="18" charset="0"/>
              </a:rPr>
              <a:t>EMPTHY</a:t>
            </a:r>
          </a:p>
          <a:p>
            <a:pPr marL="285750" indent="-285750">
              <a:buFont typeface="Wingdings" panose="05000000000000000000" pitchFamily="2" charset="2"/>
              <a:buChar char="Ø"/>
            </a:pPr>
            <a:r>
              <a:rPr lang="en-IN">
                <a:latin typeface="+mj-lt"/>
                <a:ea typeface="Cambria" panose="02040503050406030204" pitchFamily="18" charset="0"/>
              </a:rPr>
              <a:t>DEFINE</a:t>
            </a:r>
          </a:p>
          <a:p>
            <a:pPr marL="285750" indent="-285750">
              <a:buFont typeface="Wingdings" panose="05000000000000000000" pitchFamily="2" charset="2"/>
              <a:buChar char="Ø"/>
            </a:pPr>
            <a:r>
              <a:rPr lang="en-IN">
                <a:latin typeface="+mj-lt"/>
                <a:ea typeface="Cambria" panose="02040503050406030204" pitchFamily="18" charset="0"/>
              </a:rPr>
              <a:t>IDEATE</a:t>
            </a:r>
          </a:p>
          <a:p>
            <a:pPr marL="285750" indent="-285750">
              <a:buFont typeface="Wingdings" panose="05000000000000000000" pitchFamily="2" charset="2"/>
              <a:buChar char="Ø"/>
            </a:pPr>
            <a:r>
              <a:rPr lang="en-IN">
                <a:latin typeface="+mj-lt"/>
                <a:ea typeface="Cambria" panose="02040503050406030204" pitchFamily="18" charset="0"/>
              </a:rPr>
              <a:t>PROTOTYPE</a:t>
            </a:r>
          </a:p>
          <a:p>
            <a:pPr marL="285750" indent="-285750">
              <a:buFont typeface="Wingdings" panose="05000000000000000000" pitchFamily="2" charset="2"/>
              <a:buChar char="Ø"/>
            </a:pPr>
            <a:r>
              <a:rPr lang="en-IN">
                <a:latin typeface="+mj-lt"/>
                <a:ea typeface="Cambria" panose="02040503050406030204" pitchFamily="18" charset="0"/>
              </a:rPr>
              <a:t>WORKING OF PROTOTYPE</a:t>
            </a:r>
          </a:p>
          <a:p>
            <a:pPr marL="285750" indent="-285750">
              <a:buFont typeface="Wingdings" panose="05000000000000000000" pitchFamily="2" charset="2"/>
              <a:buChar char="Ø"/>
            </a:pPr>
            <a:r>
              <a:rPr lang="en-IN">
                <a:latin typeface="+mj-lt"/>
                <a:ea typeface="Cambria" panose="02040503050406030204" pitchFamily="18" charset="0"/>
              </a:rPr>
              <a:t>CONCLUSION</a:t>
            </a:r>
          </a:p>
        </p:txBody>
      </p:sp>
    </p:spTree>
    <p:extLst>
      <p:ext uri="{BB962C8B-B14F-4D97-AF65-F5344CB8AC3E}">
        <p14:creationId xmlns:p14="http://schemas.microsoft.com/office/powerpoint/2010/main" val="17620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667B-94EA-68D5-8DA0-240A56A6DCB2}"/>
              </a:ext>
            </a:extLst>
          </p:cNvPr>
          <p:cNvSpPr>
            <a:spLocks noGrp="1"/>
          </p:cNvSpPr>
          <p:nvPr>
            <p:ph type="title"/>
          </p:nvPr>
        </p:nvSpPr>
        <p:spPr>
          <a:xfrm>
            <a:off x="278675" y="261257"/>
            <a:ext cx="6570070" cy="1236617"/>
          </a:xfrm>
        </p:spPr>
        <p:txBody>
          <a:bodyPr/>
          <a:lstStyle/>
          <a:p>
            <a:r>
              <a:rPr lang="en-IN"/>
              <a:t>What is meant by design thinking and innovation</a:t>
            </a:r>
          </a:p>
        </p:txBody>
      </p:sp>
      <p:sp>
        <p:nvSpPr>
          <p:cNvPr id="4" name="Text Placeholder 3">
            <a:extLst>
              <a:ext uri="{FF2B5EF4-FFF2-40B4-BE49-F238E27FC236}">
                <a16:creationId xmlns:a16="http://schemas.microsoft.com/office/drawing/2014/main" id="{1FB8314F-25D4-4C70-541F-ED3F57400864}"/>
              </a:ext>
            </a:extLst>
          </p:cNvPr>
          <p:cNvSpPr>
            <a:spLocks noGrp="1"/>
          </p:cNvSpPr>
          <p:nvPr>
            <p:ph type="body" sz="half" idx="2"/>
          </p:nvPr>
        </p:nvSpPr>
        <p:spPr>
          <a:xfrm>
            <a:off x="426721" y="1645920"/>
            <a:ext cx="6422024" cy="4169475"/>
          </a:xfrm>
        </p:spPr>
        <p:txBody>
          <a:bodyPr/>
          <a:lstStyle/>
          <a:p>
            <a:r>
              <a:rPr lang="en-US" sz="1800">
                <a:solidFill>
                  <a:srgbClr val="92D050"/>
                </a:solidFill>
              </a:rPr>
              <a:t>Design thinking is a human-centered approach to problem-solving that involves understanding users' needs, empathizing with them, and developing solutions that meet those needs. It's a iterative process that focuses on creating innovative solutions by putting the user at the forefront. By doing so, design thinking encourages creativity, collaboration, and experimentation</a:t>
            </a:r>
            <a:r>
              <a:rPr lang="en-US"/>
              <a:t>.</a:t>
            </a:r>
            <a:endParaRPr lang="en-IN"/>
          </a:p>
        </p:txBody>
      </p:sp>
      <p:pic>
        <p:nvPicPr>
          <p:cNvPr id="20" name="Picture 19">
            <a:extLst>
              <a:ext uri="{FF2B5EF4-FFF2-40B4-BE49-F238E27FC236}">
                <a16:creationId xmlns:a16="http://schemas.microsoft.com/office/drawing/2014/main" id="{D31CFE69-9FE9-D9CA-F0C8-6AC7CB8C2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5862" y="80283"/>
            <a:ext cx="4589417" cy="4343672"/>
          </a:xfrm>
          <a:prstGeom prst="rect">
            <a:avLst/>
          </a:prstGeom>
        </p:spPr>
      </p:pic>
      <p:pic>
        <p:nvPicPr>
          <p:cNvPr id="22" name="Picture 21">
            <a:extLst>
              <a:ext uri="{FF2B5EF4-FFF2-40B4-BE49-F238E27FC236}">
                <a16:creationId xmlns:a16="http://schemas.microsoft.com/office/drawing/2014/main" id="{BB56A473-7913-EF66-DD22-CE76D79A4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505" y="3939661"/>
            <a:ext cx="6150849" cy="2469848"/>
          </a:xfrm>
          <a:prstGeom prst="rect">
            <a:avLst/>
          </a:prstGeom>
        </p:spPr>
      </p:pic>
    </p:spTree>
    <p:extLst>
      <p:ext uri="{BB962C8B-B14F-4D97-AF65-F5344CB8AC3E}">
        <p14:creationId xmlns:p14="http://schemas.microsoft.com/office/powerpoint/2010/main" val="19911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1F18-545C-E296-5712-2134BE253D35}"/>
              </a:ext>
            </a:extLst>
          </p:cNvPr>
          <p:cNvSpPr>
            <a:spLocks noGrp="1"/>
          </p:cNvSpPr>
          <p:nvPr>
            <p:ph type="title"/>
          </p:nvPr>
        </p:nvSpPr>
        <p:spPr/>
        <p:txBody>
          <a:bodyPr/>
          <a:lstStyle/>
          <a:p>
            <a:r>
              <a:rPr lang="en-IN"/>
              <a:t> </a:t>
            </a:r>
          </a:p>
        </p:txBody>
      </p:sp>
      <p:sp>
        <p:nvSpPr>
          <p:cNvPr id="3" name="Text Placeholder 2">
            <a:extLst>
              <a:ext uri="{FF2B5EF4-FFF2-40B4-BE49-F238E27FC236}">
                <a16:creationId xmlns:a16="http://schemas.microsoft.com/office/drawing/2014/main" id="{40C71F22-B0E1-CE1B-CDCF-78ECDE7EB7F7}"/>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62B8DA93-97D1-8E4B-3047-2CFF10137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028CE008-FA6F-A6F5-2A6D-5AFD779AF7FE}"/>
              </a:ext>
            </a:extLst>
          </p:cNvPr>
          <p:cNvSpPr txBox="1"/>
          <p:nvPr/>
        </p:nvSpPr>
        <p:spPr>
          <a:xfrm>
            <a:off x="722811" y="1593668"/>
            <a:ext cx="3283132" cy="1077218"/>
          </a:xfrm>
          <a:prstGeom prst="rect">
            <a:avLst/>
          </a:prstGeom>
          <a:noFill/>
        </p:spPr>
        <p:txBody>
          <a:bodyPr wrap="square" rtlCol="0">
            <a:spAutoFit/>
          </a:bodyPr>
          <a:lstStyle/>
          <a:p>
            <a:r>
              <a:rPr lang="en-IN" sz="3200">
                <a:latin typeface="Algerian" panose="04020705040A02060702" pitchFamily="82" charset="0"/>
              </a:rPr>
              <a:t>PROBLEM STATEMENT</a:t>
            </a:r>
          </a:p>
        </p:txBody>
      </p:sp>
      <p:sp>
        <p:nvSpPr>
          <p:cNvPr id="11" name="TextBox 10">
            <a:extLst>
              <a:ext uri="{FF2B5EF4-FFF2-40B4-BE49-F238E27FC236}">
                <a16:creationId xmlns:a16="http://schemas.microsoft.com/office/drawing/2014/main" id="{BF21E91F-5E9D-64C3-A483-682754A19B5A}"/>
              </a:ext>
            </a:extLst>
          </p:cNvPr>
          <p:cNvSpPr txBox="1"/>
          <p:nvPr/>
        </p:nvSpPr>
        <p:spPr>
          <a:xfrm>
            <a:off x="426720" y="2908663"/>
            <a:ext cx="5477692" cy="1200329"/>
          </a:xfrm>
          <a:prstGeom prst="rect">
            <a:avLst/>
          </a:prstGeom>
          <a:noFill/>
        </p:spPr>
        <p:txBody>
          <a:bodyPr wrap="square" rtlCol="0">
            <a:spAutoFit/>
          </a:bodyPr>
          <a:lstStyle/>
          <a:p>
            <a:r>
              <a:rPr lang="en-IN"/>
              <a:t>Transmission line faults lead to power outages</a:t>
            </a:r>
          </a:p>
          <a:p>
            <a:r>
              <a:rPr lang="en-IN"/>
              <a:t>And system </a:t>
            </a:r>
            <a:r>
              <a:rPr lang="en-IN" err="1"/>
              <a:t>instability.Current</a:t>
            </a:r>
            <a:r>
              <a:rPr lang="en-IN"/>
              <a:t> detection methods</a:t>
            </a:r>
          </a:p>
          <a:p>
            <a:r>
              <a:rPr lang="en-IN"/>
              <a:t>Are often slow and inaccurate, resulting in prolonged</a:t>
            </a:r>
            <a:br>
              <a:rPr lang="en-IN"/>
            </a:br>
            <a:r>
              <a:rPr lang="en-IN"/>
              <a:t>downtime and increased maintenance costs.</a:t>
            </a:r>
          </a:p>
        </p:txBody>
      </p:sp>
      <p:sp>
        <p:nvSpPr>
          <p:cNvPr id="12" name="TextBox 11">
            <a:extLst>
              <a:ext uri="{FF2B5EF4-FFF2-40B4-BE49-F238E27FC236}">
                <a16:creationId xmlns:a16="http://schemas.microsoft.com/office/drawing/2014/main" id="{5924F10B-2628-F863-C956-1ECE550E97F9}"/>
              </a:ext>
            </a:extLst>
          </p:cNvPr>
          <p:cNvSpPr txBox="1"/>
          <p:nvPr/>
        </p:nvSpPr>
        <p:spPr>
          <a:xfrm>
            <a:off x="3187337" y="2194560"/>
            <a:ext cx="292329" cy="369332"/>
          </a:xfrm>
          <a:prstGeom prst="rect">
            <a:avLst/>
          </a:prstGeom>
          <a:noFill/>
        </p:spPr>
        <p:txBody>
          <a:bodyPr wrap="square" rtlCol="0">
            <a:spAutoFit/>
          </a:bodyPr>
          <a:lstStyle/>
          <a:p>
            <a:r>
              <a:rPr lang="en-IN"/>
              <a:t>:</a:t>
            </a:r>
          </a:p>
        </p:txBody>
      </p:sp>
    </p:spTree>
    <p:extLst>
      <p:ext uri="{BB962C8B-B14F-4D97-AF65-F5344CB8AC3E}">
        <p14:creationId xmlns:p14="http://schemas.microsoft.com/office/powerpoint/2010/main" val="312973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736F587-D804-816D-A20B-E637FA7AC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2145"/>
            <a:ext cx="12192000" cy="9173362"/>
          </a:xfrm>
          <a:prstGeom prst="rect">
            <a:avLst/>
          </a:prstGeom>
        </p:spPr>
      </p:pic>
      <p:sp>
        <p:nvSpPr>
          <p:cNvPr id="13" name="Oval 12">
            <a:extLst>
              <a:ext uri="{FF2B5EF4-FFF2-40B4-BE49-F238E27FC236}">
                <a16:creationId xmlns:a16="http://schemas.microsoft.com/office/drawing/2014/main" id="{7CF9676A-DBCC-620C-A3BD-13F8E4517617}"/>
              </a:ext>
            </a:extLst>
          </p:cNvPr>
          <p:cNvSpPr/>
          <p:nvPr/>
        </p:nvSpPr>
        <p:spPr>
          <a:xfrm>
            <a:off x="9345336" y="4278385"/>
            <a:ext cx="45719" cy="41106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ED6E957-50C9-03A8-BCE0-560A080872FC}"/>
              </a:ext>
            </a:extLst>
          </p:cNvPr>
          <p:cNvSpPr txBox="1"/>
          <p:nvPr/>
        </p:nvSpPr>
        <p:spPr>
          <a:xfrm>
            <a:off x="268447" y="2944536"/>
            <a:ext cx="11652309" cy="3416320"/>
          </a:xfrm>
          <a:prstGeom prst="rect">
            <a:avLst/>
          </a:prstGeom>
          <a:noFill/>
        </p:spPr>
        <p:txBody>
          <a:bodyPr wrap="square" rtlCol="0">
            <a:spAutoFit/>
          </a:bodyPr>
          <a:lstStyle/>
          <a:p>
            <a:r>
              <a:rPr lang="en-US"/>
              <a:t>The implementation of the Transmission Line Fault Detection project using Relay Module, Thermistor Sensor, and Transformer can have significant benefits for society. Some of the key benefits include:</a:t>
            </a:r>
          </a:p>
          <a:p>
            <a:pPr marL="285750" indent="-285750">
              <a:buFont typeface="Wingdings" panose="05000000000000000000" pitchFamily="2" charset="2"/>
              <a:buChar char="ü"/>
            </a:pPr>
            <a:r>
              <a:rPr lang="en-US"/>
              <a:t>1.</a:t>
            </a:r>
            <a:r>
              <a:rPr lang="en-US">
                <a:highlight>
                  <a:srgbClr val="000000"/>
                </a:highlight>
              </a:rPr>
              <a:t>Improved reliability of the power system: </a:t>
            </a:r>
            <a:r>
              <a:rPr lang="en-US"/>
              <a:t>By detecting faults on the transmission lines in a timely manner, the project can help to prevent power outages and ensure a more reliable power supply to homes and businesses.</a:t>
            </a:r>
          </a:p>
          <a:p>
            <a:pPr marL="285750" indent="-285750">
              <a:buFont typeface="Wingdings" panose="05000000000000000000" pitchFamily="2" charset="2"/>
              <a:buChar char="ü"/>
            </a:pPr>
            <a:r>
              <a:rPr lang="en-US"/>
              <a:t>2.</a:t>
            </a:r>
            <a:r>
              <a:rPr lang="en-US">
                <a:highlight>
                  <a:srgbClr val="000000"/>
                </a:highlight>
              </a:rPr>
              <a:t>Reduced energy losses: </a:t>
            </a:r>
            <a:r>
              <a:rPr lang="en-US"/>
              <a:t>By detecting and addressing faults on the transmission lines, the project can help to reduce energy losses and improve the efficiency of the power system.</a:t>
            </a:r>
          </a:p>
          <a:p>
            <a:pPr marL="285750" indent="-285750">
              <a:buFont typeface="Wingdings" panose="05000000000000000000" pitchFamily="2" charset="2"/>
              <a:buChar char="ü"/>
            </a:pPr>
            <a:r>
              <a:rPr lang="en-US"/>
              <a:t>3</a:t>
            </a:r>
            <a:r>
              <a:rPr lang="en-US">
                <a:highlight>
                  <a:srgbClr val="000000"/>
                </a:highlight>
              </a:rPr>
              <a:t>.Increased safety</a:t>
            </a:r>
            <a:r>
              <a:rPr lang="en-US"/>
              <a:t>: By detecting faults on the transmission lines, the project can help to prevent electrical fires and other safety hazards, improving the safety of communities.</a:t>
            </a:r>
          </a:p>
          <a:p>
            <a:pPr marL="285750" indent="-285750">
              <a:buFont typeface="Wingdings" panose="05000000000000000000" pitchFamily="2" charset="2"/>
              <a:buChar char="ü"/>
            </a:pPr>
            <a:r>
              <a:rPr lang="en-US"/>
              <a:t>4</a:t>
            </a:r>
            <a:r>
              <a:rPr lang="en-US">
                <a:highlight>
                  <a:srgbClr val="000000"/>
                </a:highlight>
              </a:rPr>
              <a:t>.Improved sustainability: </a:t>
            </a:r>
            <a:r>
              <a:rPr lang="en-US"/>
              <a:t>By reducing energy losses and improving the efficiency of the power system, the project can help to reduce greenhouse gas emissions and contribute to a more sustainable future.</a:t>
            </a:r>
          </a:p>
          <a:p>
            <a:pPr marL="285750" indent="-285750">
              <a:buFont typeface="Wingdings" panose="05000000000000000000" pitchFamily="2" charset="2"/>
              <a:buChar char="ü"/>
            </a:pPr>
            <a:r>
              <a:rPr lang="en-US"/>
              <a:t>5.</a:t>
            </a:r>
            <a:r>
              <a:rPr lang="en-US">
                <a:highlight>
                  <a:srgbClr val="000000"/>
                </a:highlight>
              </a:rPr>
              <a:t>Cost savings: </a:t>
            </a:r>
            <a:r>
              <a:rPr lang="en-US"/>
              <a:t>By detecting and addressing faults on the transmission lines, the project can help to reduce maintenance costs.</a:t>
            </a:r>
            <a:endParaRPr lang="en-IN"/>
          </a:p>
        </p:txBody>
      </p:sp>
      <p:sp>
        <p:nvSpPr>
          <p:cNvPr id="18" name="TextBox 17">
            <a:extLst>
              <a:ext uri="{FF2B5EF4-FFF2-40B4-BE49-F238E27FC236}">
                <a16:creationId xmlns:a16="http://schemas.microsoft.com/office/drawing/2014/main" id="{E1DA8919-DC89-993B-36FC-6FAFD37393F6}"/>
              </a:ext>
            </a:extLst>
          </p:cNvPr>
          <p:cNvSpPr txBox="1"/>
          <p:nvPr/>
        </p:nvSpPr>
        <p:spPr>
          <a:xfrm>
            <a:off x="4244829" y="1719743"/>
            <a:ext cx="3078760" cy="584775"/>
          </a:xfrm>
          <a:prstGeom prst="rect">
            <a:avLst/>
          </a:prstGeom>
          <a:noFill/>
        </p:spPr>
        <p:txBody>
          <a:bodyPr wrap="square" rtlCol="0">
            <a:spAutoFit/>
          </a:bodyPr>
          <a:lstStyle/>
          <a:p>
            <a:r>
              <a:rPr lang="en-US" sz="3200">
                <a:highlight>
                  <a:srgbClr val="000080"/>
                </a:highlight>
                <a:latin typeface="Algerian" panose="04020705040A02060702" pitchFamily="82" charset="0"/>
              </a:rPr>
              <a:t>EMPATHY</a:t>
            </a:r>
            <a:endParaRPr lang="en-IN" sz="3200">
              <a:highlight>
                <a:srgbClr val="000080"/>
              </a:highlight>
              <a:latin typeface="Algerian" panose="04020705040A02060702" pitchFamily="82" charset="0"/>
            </a:endParaRPr>
          </a:p>
        </p:txBody>
      </p:sp>
    </p:spTree>
    <p:extLst>
      <p:ext uri="{BB962C8B-B14F-4D97-AF65-F5344CB8AC3E}">
        <p14:creationId xmlns:p14="http://schemas.microsoft.com/office/powerpoint/2010/main" val="52951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704DB5-54F4-E027-2FAE-3E724414D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505"/>
            <a:ext cx="12192000" cy="7235505"/>
          </a:xfrm>
          <a:prstGeom prst="rect">
            <a:avLst/>
          </a:prstGeom>
        </p:spPr>
      </p:pic>
      <p:sp>
        <p:nvSpPr>
          <p:cNvPr id="5" name="TextBox 4">
            <a:extLst>
              <a:ext uri="{FF2B5EF4-FFF2-40B4-BE49-F238E27FC236}">
                <a16:creationId xmlns:a16="http://schemas.microsoft.com/office/drawing/2014/main" id="{62EA569B-D892-36D0-E179-0E68B5B493E8}"/>
              </a:ext>
            </a:extLst>
          </p:cNvPr>
          <p:cNvSpPr txBox="1"/>
          <p:nvPr/>
        </p:nvSpPr>
        <p:spPr>
          <a:xfrm>
            <a:off x="217715" y="2038526"/>
            <a:ext cx="2706916" cy="584775"/>
          </a:xfrm>
          <a:prstGeom prst="rect">
            <a:avLst/>
          </a:prstGeom>
          <a:noFill/>
        </p:spPr>
        <p:txBody>
          <a:bodyPr wrap="square" rtlCol="0">
            <a:spAutoFit/>
          </a:bodyPr>
          <a:lstStyle/>
          <a:p>
            <a:r>
              <a:rPr lang="en-US" sz="3200">
                <a:latin typeface="Algerian" panose="04020705040A02060702" pitchFamily="82" charset="0"/>
              </a:rPr>
              <a:t>DEFINE:</a:t>
            </a:r>
            <a:endParaRPr lang="en-IN" sz="3200">
              <a:latin typeface="Algerian" panose="04020705040A02060702" pitchFamily="82" charset="0"/>
            </a:endParaRPr>
          </a:p>
        </p:txBody>
      </p:sp>
      <p:sp>
        <p:nvSpPr>
          <p:cNvPr id="9" name="TextBox 8">
            <a:extLst>
              <a:ext uri="{FF2B5EF4-FFF2-40B4-BE49-F238E27FC236}">
                <a16:creationId xmlns:a16="http://schemas.microsoft.com/office/drawing/2014/main" id="{5F4E5552-26A0-B27A-1D4B-FFC6E51999E3}"/>
              </a:ext>
            </a:extLst>
          </p:cNvPr>
          <p:cNvSpPr txBox="1"/>
          <p:nvPr/>
        </p:nvSpPr>
        <p:spPr>
          <a:xfrm>
            <a:off x="139339" y="2899956"/>
            <a:ext cx="6871062" cy="3139321"/>
          </a:xfrm>
          <a:prstGeom prst="rect">
            <a:avLst/>
          </a:prstGeom>
          <a:noFill/>
        </p:spPr>
        <p:txBody>
          <a:bodyPr wrap="square" rtlCol="0">
            <a:spAutoFit/>
          </a:bodyPr>
          <a:lstStyle/>
          <a:p>
            <a:r>
              <a:rPr lang="en-US" dirty="0"/>
              <a:t>The Transmission Line Fault Detection project is a significant advancement in the field of power systems. The project utilizes a combination of relay modules, thermistor sensors, and transformers to detect faults </a:t>
            </a:r>
            <a:r>
              <a:rPr lang="en-US" dirty="0" err="1"/>
              <a:t>ontransmission</a:t>
            </a:r>
            <a:r>
              <a:rPr lang="en-US" dirty="0"/>
              <a:t> lines and improve the reliability of the power system. The use of these technologies allows for a timely and accurate detection of faults, preventing power outages and ensuring a safe and sustainable power </a:t>
            </a:r>
            <a:r>
              <a:rPr lang="en-US" dirty="0" err="1"/>
              <a:t>system.The</a:t>
            </a:r>
            <a:r>
              <a:rPr lang="en-US" dirty="0"/>
              <a:t> project also brings numerous benefits to society, including reduced energy losses, improved reliability, increased safety, and cost savings. The integration of the project with other systems, and continued advancements in technology, will lead to even greater benefits for society in the future.</a:t>
            </a:r>
            <a:endParaRPr lang="en-IN" dirty="0"/>
          </a:p>
        </p:txBody>
      </p:sp>
    </p:spTree>
    <p:extLst>
      <p:ext uri="{BB962C8B-B14F-4D97-AF65-F5344CB8AC3E}">
        <p14:creationId xmlns:p14="http://schemas.microsoft.com/office/powerpoint/2010/main" val="132605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B07A89-E7E2-9119-9A0E-7B89A8AB3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07" y="1406105"/>
            <a:ext cx="3979653" cy="4433978"/>
          </a:xfrm>
          <a:prstGeom prst="rect">
            <a:avLst/>
          </a:prstGeom>
        </p:spPr>
      </p:pic>
      <p:sp>
        <p:nvSpPr>
          <p:cNvPr id="7" name="TextBox 6">
            <a:extLst>
              <a:ext uri="{FF2B5EF4-FFF2-40B4-BE49-F238E27FC236}">
                <a16:creationId xmlns:a16="http://schemas.microsoft.com/office/drawing/2014/main" id="{C7B056E6-6B8A-1E6F-9224-C2521CD74D61}"/>
              </a:ext>
            </a:extLst>
          </p:cNvPr>
          <p:cNvSpPr txBox="1"/>
          <p:nvPr/>
        </p:nvSpPr>
        <p:spPr>
          <a:xfrm>
            <a:off x="997788" y="544374"/>
            <a:ext cx="2653290" cy="584775"/>
          </a:xfrm>
          <a:prstGeom prst="rect">
            <a:avLst/>
          </a:prstGeom>
          <a:noFill/>
        </p:spPr>
        <p:txBody>
          <a:bodyPr wrap="none" rtlCol="0">
            <a:spAutoFit/>
          </a:bodyPr>
          <a:lstStyle/>
          <a:p>
            <a:r>
              <a:rPr lang="en-US" sz="3200">
                <a:highlight>
                  <a:srgbClr val="000080"/>
                </a:highlight>
                <a:latin typeface="Algerian" panose="04020705040A02060702" pitchFamily="82" charset="0"/>
              </a:rPr>
              <a:t>:PROTOTYPE:</a:t>
            </a:r>
            <a:endParaRPr lang="en-IN" sz="3200">
              <a:highlight>
                <a:srgbClr val="000080"/>
              </a:highlight>
              <a:latin typeface="Algerian" panose="04020705040A02060702" pitchFamily="82" charset="0"/>
            </a:endParaRPr>
          </a:p>
        </p:txBody>
      </p:sp>
      <p:pic>
        <p:nvPicPr>
          <p:cNvPr id="9" name="Picture 8">
            <a:extLst>
              <a:ext uri="{FF2B5EF4-FFF2-40B4-BE49-F238E27FC236}">
                <a16:creationId xmlns:a16="http://schemas.microsoft.com/office/drawing/2014/main" id="{26FD8B1D-C6CF-1DDA-4FF5-BA14081214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0136" y="1552754"/>
            <a:ext cx="5960134" cy="4140679"/>
          </a:xfrm>
          <a:prstGeom prst="rect">
            <a:avLst/>
          </a:prstGeom>
        </p:spPr>
      </p:pic>
      <p:sp>
        <p:nvSpPr>
          <p:cNvPr id="11" name="TextBox 10">
            <a:extLst>
              <a:ext uri="{FF2B5EF4-FFF2-40B4-BE49-F238E27FC236}">
                <a16:creationId xmlns:a16="http://schemas.microsoft.com/office/drawing/2014/main" id="{1E55FEFD-7B06-634A-BA75-02CA4B29A5F9}"/>
              </a:ext>
            </a:extLst>
          </p:cNvPr>
          <p:cNvSpPr txBox="1"/>
          <p:nvPr/>
        </p:nvSpPr>
        <p:spPr>
          <a:xfrm>
            <a:off x="6470866" y="544373"/>
            <a:ext cx="3818674" cy="584775"/>
          </a:xfrm>
          <a:prstGeom prst="rect">
            <a:avLst/>
          </a:prstGeom>
          <a:noFill/>
        </p:spPr>
        <p:txBody>
          <a:bodyPr wrap="none" rtlCol="0">
            <a:spAutoFit/>
          </a:bodyPr>
          <a:lstStyle/>
          <a:p>
            <a:r>
              <a:rPr lang="en-US" sz="3200">
                <a:highlight>
                  <a:srgbClr val="000080"/>
                </a:highlight>
                <a:latin typeface="Algerian" panose="04020705040A02060702" pitchFamily="82" charset="0"/>
              </a:rPr>
              <a:t>:CIRCUIT DIAGRAM:</a:t>
            </a:r>
            <a:endParaRPr lang="en-IN" sz="3200">
              <a:highlight>
                <a:srgbClr val="000080"/>
              </a:highlight>
              <a:latin typeface="Algerian" panose="04020705040A02060702" pitchFamily="82" charset="0"/>
            </a:endParaRPr>
          </a:p>
        </p:txBody>
      </p:sp>
    </p:spTree>
    <p:extLst>
      <p:ext uri="{BB962C8B-B14F-4D97-AF65-F5344CB8AC3E}">
        <p14:creationId xmlns:p14="http://schemas.microsoft.com/office/powerpoint/2010/main" val="1305320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or: Elbow 4">
            <a:extLst>
              <a:ext uri="{FF2B5EF4-FFF2-40B4-BE49-F238E27FC236}">
                <a16:creationId xmlns:a16="http://schemas.microsoft.com/office/drawing/2014/main" id="{DC7B1C70-C716-9234-FA68-91AF4B64C96C}"/>
              </a:ext>
            </a:extLst>
          </p:cNvPr>
          <p:cNvCxnSpPr/>
          <p:nvPr/>
        </p:nvCxnSpPr>
        <p:spPr>
          <a:xfrm rot="5400000">
            <a:off x="6346885" y="2771236"/>
            <a:ext cx="1315528"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D194277-A72C-92EC-973B-B2505950D57A}"/>
              </a:ext>
            </a:extLst>
          </p:cNvPr>
          <p:cNvSpPr txBox="1"/>
          <p:nvPr/>
        </p:nvSpPr>
        <p:spPr>
          <a:xfrm>
            <a:off x="396815" y="1009292"/>
            <a:ext cx="11024557" cy="4524315"/>
          </a:xfrm>
          <a:prstGeom prst="rect">
            <a:avLst/>
          </a:prstGeom>
          <a:noFill/>
        </p:spPr>
        <p:txBody>
          <a:bodyPr wrap="square" rtlCol="0">
            <a:spAutoFit/>
          </a:bodyPr>
          <a:lstStyle/>
          <a:p>
            <a:r>
              <a:rPr lang="en-US">
                <a:highlight>
                  <a:srgbClr val="000080"/>
                </a:highlight>
                <a:latin typeface="Algerian" panose="04020705040A02060702" pitchFamily="82" charset="0"/>
              </a:rPr>
              <a:t>Equipment List:</a:t>
            </a:r>
          </a:p>
          <a:p>
            <a:r>
              <a:rPr lang="en-US">
                <a:highlight>
                  <a:srgbClr val="000080"/>
                </a:highlight>
                <a:latin typeface="Algerian" panose="04020705040A02060702" pitchFamily="82" charset="0"/>
              </a:rPr>
              <a:t> </a:t>
            </a:r>
          </a:p>
          <a:p>
            <a:pPr marL="285750" indent="-285750">
              <a:buFont typeface="Wingdings" panose="05000000000000000000" pitchFamily="2" charset="2"/>
              <a:buChar char="Ø"/>
            </a:pPr>
            <a:r>
              <a:rPr lang="en-US"/>
              <a:t> Double channel relay module - The relay module is the primary component of the fault detection system. It is used to switch the power supply to the thermistor temperature sensor, based on the fault conditions.</a:t>
            </a:r>
          </a:p>
          <a:p>
            <a:pPr marL="285750" indent="-285750">
              <a:buFont typeface="Wingdings" panose="05000000000000000000" pitchFamily="2" charset="2"/>
              <a:buChar char="Ø"/>
            </a:pPr>
            <a:r>
              <a:rPr lang="en-US"/>
              <a:t>  Jumper wire female to female - The jumper wire is used to connect the various components of the system, such as the relay module, the thermistor sensor, and the transformer.</a:t>
            </a:r>
          </a:p>
          <a:p>
            <a:pPr marL="285750" indent="-285750">
              <a:buFont typeface="Wingdings" panose="05000000000000000000" pitchFamily="2" charset="2"/>
              <a:buChar char="Ø"/>
            </a:pPr>
            <a:r>
              <a:rPr lang="en-US"/>
              <a:t> Thermistor temperature sensor module - The thermistor sensor is used to detect the rise in temperature due to the fault in the transmission line. The relay module switches the power supply to the thermistor sensor when a fault occurs, and the thermistor senses the rise in temperature.</a:t>
            </a:r>
          </a:p>
          <a:p>
            <a:pPr marL="285750" indent="-285750">
              <a:buFont typeface="Wingdings" panose="05000000000000000000" pitchFamily="2" charset="2"/>
              <a:buChar char="Ø"/>
            </a:pPr>
            <a:r>
              <a:rPr lang="en-US"/>
              <a:t> Transformer - The transformer is used to step-down the voltage from the transmission line to a level that can be safely handled by the thermistor sensor.</a:t>
            </a:r>
          </a:p>
          <a:p>
            <a:pPr marL="285750" indent="-285750">
              <a:buFont typeface="Wingdings" panose="05000000000000000000" pitchFamily="2" charset="2"/>
              <a:buChar char="Ø"/>
            </a:pPr>
            <a:r>
              <a:rPr lang="en-US"/>
              <a:t>Copper wire - The copper wire is used to make connections between the components of the system and to carry electrical signals.</a:t>
            </a:r>
          </a:p>
          <a:p>
            <a:pPr marL="285750" indent="-285750">
              <a:buFont typeface="Wingdings" panose="05000000000000000000" pitchFamily="2" charset="2"/>
              <a:buChar char="Ø"/>
            </a:pPr>
            <a:r>
              <a:rPr lang="en-US"/>
              <a:t>Steel towers - The steel towers support the transmission line and help to keep it in place.</a:t>
            </a:r>
          </a:p>
          <a:p>
            <a:pPr marL="285750" indent="-285750">
              <a:buFont typeface="Wingdings" panose="05000000000000000000" pitchFamily="2" charset="2"/>
              <a:buChar char="Ø"/>
            </a:pPr>
            <a:r>
              <a:rPr lang="en-US"/>
              <a:t> Three bulb - The three bulb is used to represent the load on the transmission line.</a:t>
            </a:r>
          </a:p>
          <a:p>
            <a:pPr marL="285750" indent="-285750">
              <a:buFont typeface="Wingdings" panose="05000000000000000000" pitchFamily="2" charset="2"/>
              <a:buChar char="Ø"/>
            </a:pPr>
            <a:r>
              <a:rPr lang="en-US"/>
              <a:t> Hard card board - The hard card board is used as a base for mounting the components of the system.</a:t>
            </a:r>
            <a:endParaRPr lang="en-IN"/>
          </a:p>
        </p:txBody>
      </p:sp>
    </p:spTree>
    <p:extLst>
      <p:ext uri="{BB962C8B-B14F-4D97-AF65-F5344CB8AC3E}">
        <p14:creationId xmlns:p14="http://schemas.microsoft.com/office/powerpoint/2010/main" val="760731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1085</Words>
  <Application>Microsoft Office PowerPoint</Application>
  <PresentationFormat>Widescreen</PresentationFormat>
  <Paragraphs>65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Calibri</vt:lpstr>
      <vt:lpstr>Calisto MT</vt:lpstr>
      <vt:lpstr>Cambria</vt:lpstr>
      <vt:lpstr>Wingdings</vt:lpstr>
      <vt:lpstr>Wingdings 2</vt:lpstr>
      <vt:lpstr>Slate</vt:lpstr>
      <vt:lpstr>PowerPoint Presentation</vt:lpstr>
      <vt:lpstr>PowerPoint Presentation</vt:lpstr>
      <vt:lpstr>PowerPoint Presentation</vt:lpstr>
      <vt:lpstr>What is meant by design thinking and innovation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naveen</dc:creator>
  <cp:lastModifiedBy>challa naveen</cp:lastModifiedBy>
  <cp:revision>1</cp:revision>
  <dcterms:created xsi:type="dcterms:W3CDTF">2025-04-29T13:24:59Z</dcterms:created>
  <dcterms:modified xsi:type="dcterms:W3CDTF">2025-04-30T09:34:31Z</dcterms:modified>
</cp:coreProperties>
</file>