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EB Garamond"/>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italic.fntdata"/><Relationship Id="rId22" Type="http://schemas.openxmlformats.org/officeDocument/2006/relationships/font" Target="fonts/Merriweather-regular.fntdata"/><Relationship Id="rId21" Type="http://schemas.openxmlformats.org/officeDocument/2006/relationships/font" Target="fonts/EBGaramond-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EBGaramond-bold.fntdata"/><Relationship Id="rId18" Type="http://schemas.openxmlformats.org/officeDocument/2006/relationships/font" Target="fonts/EBGaramon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1184245653f1b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1184245653f1b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1184245653f1b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1184245653f1b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1184245653f1b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1184245653f1b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1184245653f1b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1184245653f1b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1184245653f1b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1184245653f1b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6ed09ea9897c84c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6ed09ea9897c84c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6ed09ea9897c84c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6ed09ea9897c84c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7.jpg"/><Relationship Id="rId5" Type="http://schemas.openxmlformats.org/officeDocument/2006/relationships/image" Target="../media/image5.jpg"/><Relationship Id="rId6"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8.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descr="HD wallpaper: Painted Lightbulb - Creativity and Imagination ..." id="85" name="Google Shape;85;p13"/>
          <p:cNvPicPr preferRelativeResize="0"/>
          <p:nvPr/>
        </p:nvPicPr>
        <p:blipFill rotWithShape="1">
          <a:blip r:embed="rId3">
            <a:alphaModFix/>
          </a:blip>
          <a:srcRect b="-28008" l="0" r="-10338" t="0"/>
          <a:stretch/>
        </p:blipFill>
        <p:spPr>
          <a:xfrm>
            <a:off x="4822225" y="539725"/>
            <a:ext cx="4574474" cy="5560626"/>
          </a:xfrm>
          <a:prstGeom prst="rect">
            <a:avLst/>
          </a:prstGeom>
          <a:noFill/>
          <a:ln>
            <a:noFill/>
          </a:ln>
          <a:effectLst>
            <a:outerShdw blurRad="1428750" rotWithShape="0" algn="bl" dir="2820000" dist="104775">
              <a:srgbClr val="000000">
                <a:alpha val="82000"/>
              </a:srgbClr>
            </a:outerShdw>
          </a:effectLst>
        </p:spPr>
      </p:pic>
      <p:sp>
        <p:nvSpPr>
          <p:cNvPr id="86" name="Google Shape;86;p13"/>
          <p:cNvSpPr txBox="1"/>
          <p:nvPr/>
        </p:nvSpPr>
        <p:spPr>
          <a:xfrm>
            <a:off x="349811" y="2750648"/>
            <a:ext cx="4222200" cy="1969500"/>
          </a:xfrm>
          <a:prstGeom prst="rect">
            <a:avLst/>
          </a:prstGeom>
          <a:solidFill>
            <a:srgbClr val="EFEFEF"/>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sz="1800"/>
              <a:t>PRESENTED BY:-</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 sz="1800"/>
              <a:t>K.VASAVI</a:t>
            </a:r>
            <a:endParaRPr b="1" sz="1800"/>
          </a:p>
          <a:p>
            <a:pPr indent="0" lvl="0" marL="0" rtl="0" algn="l">
              <a:spcBef>
                <a:spcPts val="0"/>
              </a:spcBef>
              <a:spcAft>
                <a:spcPts val="0"/>
              </a:spcAft>
              <a:buNone/>
            </a:pPr>
            <a:r>
              <a:rPr b="1" lang="en" sz="1800"/>
              <a:t>B.SHIVAMANI</a:t>
            </a:r>
            <a:endParaRPr b="1" sz="1800"/>
          </a:p>
          <a:p>
            <a:pPr indent="0" lvl="0" marL="0" rtl="0" algn="l">
              <a:spcBef>
                <a:spcPts val="0"/>
              </a:spcBef>
              <a:spcAft>
                <a:spcPts val="0"/>
              </a:spcAft>
              <a:buNone/>
            </a:pPr>
            <a:r>
              <a:rPr b="1" lang="en" sz="1800"/>
              <a:t>G.BHANUPRASAD</a:t>
            </a:r>
            <a:endParaRPr b="1" sz="1800"/>
          </a:p>
          <a:p>
            <a:pPr indent="0" lvl="0" marL="0" rtl="0" algn="l">
              <a:spcBef>
                <a:spcPts val="0"/>
              </a:spcBef>
              <a:spcAft>
                <a:spcPts val="0"/>
              </a:spcAft>
              <a:buNone/>
            </a:pPr>
            <a:r>
              <a:rPr b="1" lang="en" sz="1800"/>
              <a:t>K.HARSHAVARDHINI</a:t>
            </a:r>
            <a:endParaRPr b="1" sz="1800"/>
          </a:p>
        </p:txBody>
      </p:sp>
      <p:sp>
        <p:nvSpPr>
          <p:cNvPr id="87" name="Google Shape;87;p13"/>
          <p:cNvSpPr txBox="1"/>
          <p:nvPr/>
        </p:nvSpPr>
        <p:spPr>
          <a:xfrm>
            <a:off x="0" y="557150"/>
            <a:ext cx="5822400" cy="1969500"/>
          </a:xfrm>
          <a:prstGeom prst="rect">
            <a:avLst/>
          </a:prstGeom>
          <a:noFill/>
          <a:ln>
            <a:noFill/>
          </a:ln>
          <a:effectLst>
            <a:outerShdw blurRad="514350" rotWithShape="0" algn="bl" dir="7620000" dist="152400">
              <a:srgbClr val="000000">
                <a:alpha val="25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Merriweather"/>
                <a:ea typeface="Merriweather"/>
                <a:cs typeface="Merriweather"/>
                <a:sym typeface="Merriweather"/>
              </a:rPr>
              <a:t>DESIGN THINKING</a:t>
            </a:r>
            <a:endParaRPr sz="3600">
              <a:solidFill>
                <a:srgbClr val="FFFFFF"/>
              </a:solidFill>
              <a:latin typeface="Merriweather"/>
              <a:ea typeface="Merriweather"/>
              <a:cs typeface="Merriweather"/>
              <a:sym typeface="Merriweather"/>
            </a:endParaRPr>
          </a:p>
          <a:p>
            <a:pPr indent="0" lvl="0" marL="0" rtl="0" algn="l">
              <a:spcBef>
                <a:spcPts val="0"/>
              </a:spcBef>
              <a:spcAft>
                <a:spcPts val="0"/>
              </a:spcAft>
              <a:buNone/>
            </a:pPr>
            <a:r>
              <a:rPr lang="en" sz="3600">
                <a:solidFill>
                  <a:srgbClr val="FFFFFF"/>
                </a:solidFill>
                <a:latin typeface="Merriweather"/>
                <a:ea typeface="Merriweather"/>
                <a:cs typeface="Merriweather"/>
                <a:sym typeface="Merriweather"/>
              </a:rPr>
              <a:t>AND INNOVATION</a:t>
            </a:r>
            <a:endParaRPr sz="3600">
              <a:solidFill>
                <a:srgbClr val="FFFFFF"/>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0" y="0"/>
            <a:ext cx="9144001" cy="5143500"/>
          </a:xfrm>
          <a:prstGeom prst="rect">
            <a:avLst/>
          </a:prstGeom>
          <a:noFill/>
          <a:ln>
            <a:noFill/>
          </a:ln>
        </p:spPr>
      </p:pic>
      <p:sp>
        <p:nvSpPr>
          <p:cNvPr id="93" name="Google Shape;93;p14"/>
          <p:cNvSpPr txBox="1"/>
          <p:nvPr/>
        </p:nvSpPr>
        <p:spPr>
          <a:xfrm>
            <a:off x="2963184" y="3948589"/>
            <a:ext cx="9144000" cy="119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EDE3DA"/>
                </a:solidFill>
                <a:latin typeface="Roboto"/>
                <a:ea typeface="Roboto"/>
                <a:cs typeface="Roboto"/>
                <a:sym typeface="Roboto"/>
              </a:rPr>
              <a:t>UNDER THE GUIDENCE OF:</a:t>
            </a:r>
            <a:endParaRPr b="1" sz="1300">
              <a:solidFill>
                <a:srgbClr val="EDE3DA"/>
              </a:solidFill>
              <a:latin typeface="Roboto"/>
              <a:ea typeface="Roboto"/>
              <a:cs typeface="Roboto"/>
              <a:sym typeface="Roboto"/>
            </a:endParaRPr>
          </a:p>
          <a:p>
            <a:pPr indent="0" lvl="0" marL="0" rtl="0" algn="l">
              <a:spcBef>
                <a:spcPts val="0"/>
              </a:spcBef>
              <a:spcAft>
                <a:spcPts val="0"/>
              </a:spcAft>
              <a:buNone/>
            </a:pPr>
            <a:r>
              <a:rPr b="1" lang="en" sz="1300">
                <a:solidFill>
                  <a:srgbClr val="EDE3DA"/>
                </a:solidFill>
                <a:latin typeface="Roboto"/>
                <a:ea typeface="Roboto"/>
                <a:cs typeface="Roboto"/>
                <a:sym typeface="Roboto"/>
              </a:rPr>
              <a:t>Mr. B. Ram Vara Prasad,(Ph.D)</a:t>
            </a:r>
            <a:endParaRPr b="1" sz="1300">
              <a:solidFill>
                <a:srgbClr val="EDE3DA"/>
              </a:solidFill>
              <a:latin typeface="Roboto"/>
              <a:ea typeface="Roboto"/>
              <a:cs typeface="Roboto"/>
              <a:sym typeface="Roboto"/>
            </a:endParaRPr>
          </a:p>
          <a:p>
            <a:pPr indent="0" lvl="0" marL="0" rtl="0" algn="l">
              <a:spcBef>
                <a:spcPts val="0"/>
              </a:spcBef>
              <a:spcAft>
                <a:spcPts val="0"/>
              </a:spcAft>
              <a:buNone/>
            </a:pPr>
            <a:r>
              <a:rPr b="1" lang="en" sz="1300">
                <a:solidFill>
                  <a:srgbClr val="EDE3DA"/>
                </a:solidFill>
                <a:latin typeface="Roboto"/>
                <a:ea typeface="Roboto"/>
                <a:cs typeface="Roboto"/>
                <a:sym typeface="Roboto"/>
              </a:rPr>
              <a:t>Assistantprofessor,</a:t>
            </a:r>
            <a:endParaRPr b="1" sz="1300">
              <a:solidFill>
                <a:srgbClr val="EDE3DA"/>
              </a:solidFill>
              <a:latin typeface="Roboto"/>
              <a:ea typeface="Roboto"/>
              <a:cs typeface="Roboto"/>
              <a:sym typeface="Roboto"/>
            </a:endParaRPr>
          </a:p>
          <a:p>
            <a:pPr indent="0" lvl="0" marL="0" rtl="0" algn="l">
              <a:spcBef>
                <a:spcPts val="0"/>
              </a:spcBef>
              <a:spcAft>
                <a:spcPts val="0"/>
              </a:spcAft>
              <a:buNone/>
            </a:pPr>
            <a:r>
              <a:rPr b="1" lang="en" sz="1300">
                <a:solidFill>
                  <a:srgbClr val="EDE3DA"/>
                </a:solidFill>
                <a:latin typeface="Roboto"/>
                <a:ea typeface="Roboto"/>
                <a:cs typeface="Roboto"/>
                <a:sym typeface="Roboto"/>
              </a:rPr>
              <a:t>Department of EEE,</a:t>
            </a:r>
            <a:endParaRPr b="1" sz="1300">
              <a:solidFill>
                <a:srgbClr val="EDE3DA"/>
              </a:solidFill>
              <a:latin typeface="Roboto"/>
              <a:ea typeface="Roboto"/>
              <a:cs typeface="Roboto"/>
              <a:sym typeface="Roboto"/>
            </a:endParaRPr>
          </a:p>
          <a:p>
            <a:pPr indent="0" lvl="0" marL="0" rtl="0" algn="l">
              <a:spcBef>
                <a:spcPts val="0"/>
              </a:spcBef>
              <a:spcAft>
                <a:spcPts val="0"/>
              </a:spcAft>
              <a:buNone/>
            </a:pPr>
            <a:r>
              <a:t/>
            </a:r>
            <a:endParaRPr b="1" sz="1300">
              <a:solidFill>
                <a:srgbClr val="EDE3DA"/>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title="WhatsApp Image 2025-04-21 at 15.51.51.jpeg"/>
          <p:cNvPicPr preferRelativeResize="0"/>
          <p:nvPr/>
        </p:nvPicPr>
        <p:blipFill>
          <a:blip r:embed="rId3">
            <a:alphaModFix/>
          </a:blip>
          <a:stretch>
            <a:fillRect/>
          </a:stretch>
        </p:blipFill>
        <p:spPr>
          <a:xfrm>
            <a:off x="374650" y="2139725"/>
            <a:ext cx="8394701" cy="2462450"/>
          </a:xfrm>
          <a:prstGeom prst="rect">
            <a:avLst/>
          </a:prstGeom>
          <a:noFill/>
          <a:ln>
            <a:noFill/>
          </a:ln>
        </p:spPr>
      </p:pic>
      <p:sp>
        <p:nvSpPr>
          <p:cNvPr id="99" name="Google Shape;99;p15"/>
          <p:cNvSpPr txBox="1"/>
          <p:nvPr/>
        </p:nvSpPr>
        <p:spPr>
          <a:xfrm>
            <a:off x="311700" y="664725"/>
            <a:ext cx="8520600" cy="12825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2F4A"/>
                </a:solidFill>
                <a:latin typeface="Merriweather"/>
                <a:ea typeface="Merriweather"/>
                <a:cs typeface="Merriweather"/>
                <a:sym typeface="Merriweather"/>
              </a:rPr>
              <a:t>WHAT IS DESIGN THINKING AND INNOVATION ?</a:t>
            </a:r>
            <a:endParaRPr sz="1500">
              <a:solidFill>
                <a:srgbClr val="002F4A"/>
              </a:solidFill>
              <a:latin typeface="Merriweather"/>
              <a:ea typeface="Merriweather"/>
              <a:cs typeface="Merriweather"/>
              <a:sym typeface="Merriweather"/>
            </a:endParaRPr>
          </a:p>
          <a:p>
            <a:pPr indent="0" lvl="0" marL="0" rtl="0" algn="l">
              <a:spcBef>
                <a:spcPts val="0"/>
              </a:spcBef>
              <a:spcAft>
                <a:spcPts val="0"/>
              </a:spcAft>
              <a:buNone/>
            </a:pPr>
            <a:r>
              <a:t/>
            </a:r>
            <a:endParaRPr sz="1500">
              <a:solidFill>
                <a:srgbClr val="002F4A"/>
              </a:solidFill>
              <a:latin typeface="Merriweather"/>
              <a:ea typeface="Merriweather"/>
              <a:cs typeface="Merriweather"/>
              <a:sym typeface="Merriweather"/>
            </a:endParaRPr>
          </a:p>
        </p:txBody>
      </p:sp>
      <p:sp>
        <p:nvSpPr>
          <p:cNvPr id="100" name="Google Shape;100;p15"/>
          <p:cNvSpPr txBox="1"/>
          <p:nvPr/>
        </p:nvSpPr>
        <p:spPr>
          <a:xfrm>
            <a:off x="587588" y="992925"/>
            <a:ext cx="6573000" cy="954300"/>
          </a:xfrm>
          <a:prstGeom prst="rect">
            <a:avLst/>
          </a:prstGeom>
          <a:solidFill>
            <a:srgbClr val="FFFFFF"/>
          </a:solidFill>
          <a:ln cap="flat" cmpd="sng" w="952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Design Thinking is a simple, people-focused way to solve problems by understanding what users really need, coming up with creative ideas, and testing them to see what works. It helps you look at problems from a user’s point of view and try different solutions before choosing the best one. Innovation is about creating new and useful things—like products, services, or ways of doing things better. When you use Design Thinking, it often leads to innovation because you're focusing on real problems and testing ideas that make a difference.</a:t>
            </a:r>
            <a:endParaRPr sz="1000">
              <a:solidFill>
                <a:srgbClr val="666666"/>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2" type="body"/>
          </p:nvPr>
        </p:nvSpPr>
        <p:spPr>
          <a:xfrm>
            <a:off x="5028425" y="0"/>
            <a:ext cx="3837000" cy="45621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a:t>In the modern era, convenience, energy efficiency, and security have become essential aspects of daily living. Traditional home appliances and systems require manual operation, which can lead to energy wastage, inefficiency, and inconvenience—especially in scenarios where users forget to turn off appliances or want to control them remotely. Moreover, with the rise in demand for smart technologies, there is a growing need for cost-effective, scalable, and user-friendly automation systems.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problem lies in the lack of an integrated system that allows users to remotely control and monitor household appliances such as lights, fans, and other electronic devices using mobile devices, voice commands, or automated schedules.</a:t>
            </a:r>
            <a:endParaRPr/>
          </a:p>
        </p:txBody>
      </p:sp>
      <p:pic>
        <p:nvPicPr>
          <p:cNvPr id="106" name="Google Shape;106;p16"/>
          <p:cNvPicPr preferRelativeResize="0"/>
          <p:nvPr/>
        </p:nvPicPr>
        <p:blipFill>
          <a:blip r:embed="rId3">
            <a:alphaModFix/>
          </a:blip>
          <a:stretch>
            <a:fillRect/>
          </a:stretch>
        </p:blipFill>
        <p:spPr>
          <a:xfrm>
            <a:off x="242925" y="367450"/>
            <a:ext cx="4240950" cy="4776050"/>
          </a:xfrm>
          <a:prstGeom prst="rect">
            <a:avLst/>
          </a:prstGeom>
          <a:noFill/>
          <a:ln>
            <a:noFill/>
          </a:ln>
        </p:spPr>
      </p:pic>
      <p:sp>
        <p:nvSpPr>
          <p:cNvPr id="107" name="Google Shape;107;p16"/>
          <p:cNvSpPr txBox="1"/>
          <p:nvPr/>
        </p:nvSpPr>
        <p:spPr>
          <a:xfrm>
            <a:off x="243000" y="0"/>
            <a:ext cx="4240800" cy="1454700"/>
          </a:xfrm>
          <a:prstGeom prst="rect">
            <a:avLst/>
          </a:prstGeom>
          <a:solidFill>
            <a:srgbClr val="FFFFFF"/>
          </a:solid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3600">
                <a:solidFill>
                  <a:srgbClr val="434343"/>
                </a:solidFill>
                <a:highlight>
                  <a:schemeClr val="lt1"/>
                </a:highlight>
                <a:latin typeface="Roboto"/>
                <a:ea typeface="Roboto"/>
                <a:cs typeface="Roboto"/>
                <a:sym typeface="Roboto"/>
              </a:rPr>
              <a:t>PROBLEM STATEMENT </a:t>
            </a:r>
            <a:endParaRPr b="1" sz="3600">
              <a:solidFill>
                <a:srgbClr val="434343"/>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623400" y="0"/>
            <a:ext cx="8520600" cy="1393500"/>
          </a:xfrm>
          <a:prstGeom prst="rect">
            <a:avLst/>
          </a:prstGeom>
          <a:effectLst>
            <a:outerShdw blurRad="485775" rotWithShape="0" algn="bl" dir="5400000" dist="180975">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 u="sng">
                <a:solidFill>
                  <a:schemeClr val="dk2"/>
                </a:solidFill>
                <a:highlight>
                  <a:srgbClr val="FFFFFF"/>
                </a:highlight>
              </a:rPr>
              <a:t>INTRODUCTION TO HOME AUTOMATION</a:t>
            </a:r>
            <a:endParaRPr b="1" u="sng">
              <a:solidFill>
                <a:schemeClr val="dk2"/>
              </a:solidFill>
              <a:highlight>
                <a:srgbClr val="FFFFFF"/>
              </a:highlight>
            </a:endParaRPr>
          </a:p>
        </p:txBody>
      </p:sp>
      <p:sp>
        <p:nvSpPr>
          <p:cNvPr id="113" name="Google Shape;113;p17"/>
          <p:cNvSpPr txBox="1"/>
          <p:nvPr/>
        </p:nvSpPr>
        <p:spPr>
          <a:xfrm>
            <a:off x="4342561" y="607790"/>
            <a:ext cx="4572000" cy="4023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200">
                <a:highlight>
                  <a:schemeClr val="lt1"/>
                </a:highlight>
                <a:latin typeface="Roboto"/>
                <a:ea typeface="Roboto"/>
                <a:cs typeface="Roboto"/>
                <a:sym typeface="Roboto"/>
              </a:rPr>
              <a:t>In recent years, the concept of smart homes has gained significant momentum, driven by advances in Internet of Things (IoT) technologies, wireless communication, and affordable microcontrollers. Home automation, often involves the automatic control of household devices and systems such as lighting, fans, appliances, and security systems, thereby enhancing convenience, energy efficiency, and safety for users.     The modern lifestyle demands intelligent systems that can respond to user inputs remotely, execute predefined schedules, or react based on environmental conditions. Traditional manual control of home appliances can lead to energy wastage and inefficiency, especially when users forget to turn off devices or are not physically present to operate them.</a:t>
            </a:r>
            <a:endParaRPr b="1" sz="1200">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t/>
            </a:r>
            <a:endParaRPr b="1" sz="1200">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rPr b="1" lang="en" sz="1200">
                <a:highlight>
                  <a:schemeClr val="lt1"/>
                </a:highlight>
                <a:latin typeface="Roboto"/>
                <a:ea typeface="Roboto"/>
                <a:cs typeface="Roboto"/>
                <a:sym typeface="Roboto"/>
              </a:rPr>
              <a:t>This project aims to develop a low-cost, IoT-based home automation system using the ESP32 microcontroller, relay modules, and wireless communication (Wi-Fi) to allow users to control and monitor appliances via a smartphone app or web interface. The system can also be extended to include automation features such as motion detection, scheduling, and voice assistant integration.</a:t>
            </a:r>
            <a:endParaRPr b="1" sz="1200">
              <a:highlight>
                <a:schemeClr val="lt1"/>
              </a:highlight>
              <a:latin typeface="Roboto"/>
              <a:ea typeface="Roboto"/>
              <a:cs typeface="Roboto"/>
              <a:sym typeface="Roboto"/>
            </a:endParaRPr>
          </a:p>
        </p:txBody>
      </p:sp>
      <p:pic>
        <p:nvPicPr>
          <p:cNvPr id="114" name="Google Shape;114;p17"/>
          <p:cNvPicPr preferRelativeResize="0"/>
          <p:nvPr/>
        </p:nvPicPr>
        <p:blipFill rotWithShape="1">
          <a:blip r:embed="rId3">
            <a:alphaModFix/>
          </a:blip>
          <a:srcRect b="0" l="0" r="31651" t="0"/>
          <a:stretch/>
        </p:blipFill>
        <p:spPr>
          <a:xfrm>
            <a:off x="152400" y="607800"/>
            <a:ext cx="4190150" cy="4279500"/>
          </a:xfrm>
          <a:prstGeom prst="rect">
            <a:avLst/>
          </a:prstGeom>
          <a:noFill/>
          <a:ln cap="flat" cmpd="sng" w="9525">
            <a:solidFill>
              <a:schemeClr val="dk2"/>
            </a:solidFill>
            <a:prstDash val="solid"/>
            <a:round/>
            <a:headEnd len="sm" w="sm" type="none"/>
            <a:tailEnd len="sm" w="sm" type="none"/>
          </a:ln>
          <a:effectLst>
            <a:outerShdw blurRad="157163" rotWithShape="0" algn="bl" dir="6120000" dist="152400">
              <a:srgbClr val="4A86E8">
                <a:alpha val="9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8"/>
          <p:cNvPicPr preferRelativeResize="0"/>
          <p:nvPr/>
        </p:nvPicPr>
        <p:blipFill>
          <a:blip r:embed="rId3">
            <a:alphaModFix/>
          </a:blip>
          <a:stretch>
            <a:fillRect/>
          </a:stretch>
        </p:blipFill>
        <p:spPr>
          <a:xfrm>
            <a:off x="23552" y="795777"/>
            <a:ext cx="2215825" cy="2034725"/>
          </a:xfrm>
          <a:prstGeom prst="rect">
            <a:avLst/>
          </a:prstGeom>
          <a:noFill/>
          <a:ln>
            <a:noFill/>
          </a:ln>
        </p:spPr>
      </p:pic>
      <p:pic>
        <p:nvPicPr>
          <p:cNvPr id="120" name="Google Shape;120;p18"/>
          <p:cNvPicPr preferRelativeResize="0"/>
          <p:nvPr/>
        </p:nvPicPr>
        <p:blipFill>
          <a:blip r:embed="rId4">
            <a:alphaModFix/>
          </a:blip>
          <a:stretch>
            <a:fillRect/>
          </a:stretch>
        </p:blipFill>
        <p:spPr>
          <a:xfrm>
            <a:off x="2473563" y="540800"/>
            <a:ext cx="2008200" cy="2215826"/>
          </a:xfrm>
          <a:prstGeom prst="rect">
            <a:avLst/>
          </a:prstGeom>
          <a:noFill/>
          <a:ln>
            <a:noFill/>
          </a:ln>
        </p:spPr>
      </p:pic>
      <p:pic>
        <p:nvPicPr>
          <p:cNvPr id="121" name="Google Shape;121;p18"/>
          <p:cNvPicPr preferRelativeResize="0"/>
          <p:nvPr/>
        </p:nvPicPr>
        <p:blipFill>
          <a:blip r:embed="rId5">
            <a:alphaModFix/>
          </a:blip>
          <a:stretch>
            <a:fillRect/>
          </a:stretch>
        </p:blipFill>
        <p:spPr>
          <a:xfrm>
            <a:off x="4685788" y="631351"/>
            <a:ext cx="2215825" cy="2034725"/>
          </a:xfrm>
          <a:prstGeom prst="rect">
            <a:avLst/>
          </a:prstGeom>
          <a:noFill/>
          <a:ln>
            <a:noFill/>
          </a:ln>
        </p:spPr>
      </p:pic>
      <p:pic>
        <p:nvPicPr>
          <p:cNvPr id="122" name="Google Shape;122;p18"/>
          <p:cNvPicPr preferRelativeResize="0"/>
          <p:nvPr/>
        </p:nvPicPr>
        <p:blipFill>
          <a:blip r:embed="rId6">
            <a:alphaModFix/>
          </a:blip>
          <a:stretch>
            <a:fillRect/>
          </a:stretch>
        </p:blipFill>
        <p:spPr>
          <a:xfrm>
            <a:off x="7196029" y="644613"/>
            <a:ext cx="2008199" cy="2008199"/>
          </a:xfrm>
          <a:prstGeom prst="rect">
            <a:avLst/>
          </a:prstGeom>
          <a:noFill/>
          <a:ln>
            <a:noFill/>
          </a:ln>
        </p:spPr>
      </p:pic>
      <p:cxnSp>
        <p:nvCxnSpPr>
          <p:cNvPr id="123" name="Google Shape;123;p18"/>
          <p:cNvCxnSpPr/>
          <p:nvPr/>
        </p:nvCxnSpPr>
        <p:spPr>
          <a:xfrm>
            <a:off x="2356186" y="631338"/>
            <a:ext cx="600" cy="3977400"/>
          </a:xfrm>
          <a:prstGeom prst="straightConnector1">
            <a:avLst/>
          </a:prstGeom>
          <a:noFill/>
          <a:ln cap="flat" cmpd="sng" w="19050">
            <a:solidFill>
              <a:schemeClr val="accent1"/>
            </a:solidFill>
            <a:prstDash val="solid"/>
            <a:round/>
            <a:headEnd len="med" w="med" type="none"/>
            <a:tailEnd len="med" w="med" type="none"/>
          </a:ln>
        </p:spPr>
      </p:cxnSp>
      <p:cxnSp>
        <p:nvCxnSpPr>
          <p:cNvPr id="124" name="Google Shape;124;p18"/>
          <p:cNvCxnSpPr/>
          <p:nvPr/>
        </p:nvCxnSpPr>
        <p:spPr>
          <a:xfrm>
            <a:off x="7048524" y="400914"/>
            <a:ext cx="600" cy="3977400"/>
          </a:xfrm>
          <a:prstGeom prst="straightConnector1">
            <a:avLst/>
          </a:prstGeom>
          <a:noFill/>
          <a:ln cap="flat" cmpd="sng" w="19050">
            <a:solidFill>
              <a:schemeClr val="lt1"/>
            </a:solidFill>
            <a:prstDash val="solid"/>
            <a:round/>
            <a:headEnd len="med" w="med" type="none"/>
            <a:tailEnd len="med" w="med" type="none"/>
          </a:ln>
        </p:spPr>
      </p:cxnSp>
      <p:sp>
        <p:nvSpPr>
          <p:cNvPr id="125" name="Google Shape;125;p18"/>
          <p:cNvSpPr txBox="1"/>
          <p:nvPr/>
        </p:nvSpPr>
        <p:spPr>
          <a:xfrm>
            <a:off x="140970" y="2830500"/>
            <a:ext cx="22158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highlight>
                  <a:srgbClr val="FFFFFF"/>
                </a:highlight>
                <a:latin typeface="Roboto"/>
                <a:ea typeface="Roboto"/>
                <a:cs typeface="Roboto"/>
                <a:sym typeface="Roboto"/>
              </a:rPr>
              <a:t>Wi-Fi: 802.11 b/g/n</a:t>
            </a:r>
            <a:endParaRPr b="1" sz="900">
              <a:solidFill>
                <a:schemeClr val="accent1"/>
              </a:solidFill>
              <a:highlight>
                <a:srgbClr val="FFFFFF"/>
              </a:highlight>
              <a:latin typeface="Roboto"/>
              <a:ea typeface="Roboto"/>
              <a:cs typeface="Roboto"/>
              <a:sym typeface="Roboto"/>
            </a:endParaRPr>
          </a:p>
          <a:p>
            <a:pPr indent="0" lvl="0" marL="0" rtl="0" algn="l">
              <a:spcBef>
                <a:spcPts val="0"/>
              </a:spcBef>
              <a:spcAft>
                <a:spcPts val="0"/>
              </a:spcAft>
              <a:buNone/>
            </a:pPr>
            <a:r>
              <a:rPr b="1" lang="en" sz="900">
                <a:solidFill>
                  <a:schemeClr val="accent1"/>
                </a:solidFill>
                <a:highlight>
                  <a:srgbClr val="FFFFFF"/>
                </a:highlight>
                <a:latin typeface="Roboto"/>
                <a:ea typeface="Roboto"/>
                <a:cs typeface="Roboto"/>
                <a:sym typeface="Roboto"/>
              </a:rPr>
              <a:t>Bluetooth:v4.2</a:t>
            </a:r>
            <a:endParaRPr b="1" sz="900">
              <a:solidFill>
                <a:schemeClr val="accent1"/>
              </a:solidFill>
              <a:highlight>
                <a:srgbClr val="FFFFFF"/>
              </a:highlight>
              <a:latin typeface="Roboto"/>
              <a:ea typeface="Roboto"/>
              <a:cs typeface="Roboto"/>
              <a:sym typeface="Roboto"/>
            </a:endParaRPr>
          </a:p>
          <a:p>
            <a:pPr indent="0" lvl="0" marL="0" rtl="0" algn="l">
              <a:spcBef>
                <a:spcPts val="0"/>
              </a:spcBef>
              <a:spcAft>
                <a:spcPts val="0"/>
              </a:spcAft>
              <a:buNone/>
            </a:pPr>
            <a:r>
              <a:rPr b="1" lang="en" sz="900">
                <a:solidFill>
                  <a:schemeClr val="accent1"/>
                </a:solidFill>
                <a:highlight>
                  <a:srgbClr val="FFFFFF"/>
                </a:highlight>
                <a:latin typeface="Roboto"/>
                <a:ea typeface="Roboto"/>
                <a:cs typeface="Roboto"/>
                <a:sym typeface="Roboto"/>
              </a:rPr>
              <a:t>CPU: Dual-core Xtensa® 32-bit LX6 microprocessor</a:t>
            </a:r>
            <a:endParaRPr b="1" sz="900">
              <a:solidFill>
                <a:schemeClr val="accent1"/>
              </a:solidFill>
              <a:highlight>
                <a:srgbClr val="FFFFFF"/>
              </a:highlight>
              <a:latin typeface="Roboto"/>
              <a:ea typeface="Roboto"/>
              <a:cs typeface="Roboto"/>
              <a:sym typeface="Roboto"/>
            </a:endParaRPr>
          </a:p>
          <a:p>
            <a:pPr indent="0" lvl="0" marL="0" rtl="0" algn="l">
              <a:spcBef>
                <a:spcPts val="0"/>
              </a:spcBef>
              <a:spcAft>
                <a:spcPts val="0"/>
              </a:spcAft>
              <a:buNone/>
            </a:pPr>
            <a:r>
              <a:rPr b="1" lang="en" sz="900">
                <a:solidFill>
                  <a:schemeClr val="accent1"/>
                </a:solidFill>
                <a:highlight>
                  <a:srgbClr val="FFFFFF"/>
                </a:highlight>
                <a:latin typeface="Roboto"/>
                <a:ea typeface="Roboto"/>
                <a:cs typeface="Roboto"/>
                <a:sym typeface="Roboto"/>
              </a:rPr>
              <a:t>Clock Speed: Up to 240 MHz (configurable)</a:t>
            </a:r>
            <a:endParaRPr b="1" sz="900">
              <a:solidFill>
                <a:schemeClr val="accent1"/>
              </a:solidFill>
              <a:highlight>
                <a:srgbClr val="FFFFFF"/>
              </a:highlight>
              <a:latin typeface="Roboto"/>
              <a:ea typeface="Roboto"/>
              <a:cs typeface="Roboto"/>
              <a:sym typeface="Roboto"/>
            </a:endParaRPr>
          </a:p>
          <a:p>
            <a:pPr indent="0" lvl="0" marL="0" rtl="0" algn="l">
              <a:spcBef>
                <a:spcPts val="0"/>
              </a:spcBef>
              <a:spcAft>
                <a:spcPts val="0"/>
              </a:spcAft>
              <a:buNone/>
            </a:pPr>
            <a:r>
              <a:rPr b="1" lang="en" sz="900">
                <a:solidFill>
                  <a:schemeClr val="accent1"/>
                </a:solidFill>
                <a:highlight>
                  <a:srgbClr val="FFFFFF"/>
                </a:highlight>
                <a:latin typeface="Roboto"/>
                <a:ea typeface="Roboto"/>
                <a:cs typeface="Roboto"/>
                <a:sym typeface="Roboto"/>
              </a:rPr>
              <a:t>SRAM: 520 KB</a:t>
            </a:r>
            <a:endParaRPr b="1" sz="900">
              <a:solidFill>
                <a:schemeClr val="accent1"/>
              </a:solidFill>
              <a:highlight>
                <a:srgbClr val="FFFFFF"/>
              </a:highlight>
              <a:latin typeface="Roboto"/>
              <a:ea typeface="Roboto"/>
              <a:cs typeface="Roboto"/>
              <a:sym typeface="Roboto"/>
            </a:endParaRPr>
          </a:p>
          <a:p>
            <a:pPr indent="0" lvl="0" marL="0" rtl="0" algn="l">
              <a:spcBef>
                <a:spcPts val="0"/>
              </a:spcBef>
              <a:spcAft>
                <a:spcPts val="0"/>
              </a:spcAft>
              <a:buNone/>
            </a:pPr>
            <a:r>
              <a:rPr b="1" lang="en" sz="900">
                <a:solidFill>
                  <a:schemeClr val="accent1"/>
                </a:solidFill>
                <a:highlight>
                  <a:srgbClr val="FFFFFF"/>
                </a:highlight>
                <a:latin typeface="Roboto"/>
                <a:ea typeface="Roboto"/>
                <a:cs typeface="Roboto"/>
                <a:sym typeface="Roboto"/>
              </a:rPr>
              <a:t>ROM: 448 KB </a:t>
            </a:r>
            <a:endParaRPr b="1" sz="900">
              <a:solidFill>
                <a:schemeClr val="accent1"/>
              </a:solidFill>
              <a:highlight>
                <a:srgbClr val="FFFFFF"/>
              </a:highlight>
              <a:latin typeface="Roboto"/>
              <a:ea typeface="Roboto"/>
              <a:cs typeface="Roboto"/>
              <a:sym typeface="Roboto"/>
            </a:endParaRPr>
          </a:p>
          <a:p>
            <a:pPr indent="0" lvl="0" marL="0" rtl="0" algn="l">
              <a:spcBef>
                <a:spcPts val="0"/>
              </a:spcBef>
              <a:spcAft>
                <a:spcPts val="0"/>
              </a:spcAft>
              <a:buNone/>
            </a:pPr>
            <a:r>
              <a:rPr b="1" lang="en" sz="900">
                <a:solidFill>
                  <a:schemeClr val="accent1"/>
                </a:solidFill>
                <a:highlight>
                  <a:srgbClr val="FFFFFF"/>
                </a:highlight>
                <a:latin typeface="Roboto"/>
                <a:ea typeface="Roboto"/>
                <a:cs typeface="Roboto"/>
                <a:sym typeface="Roboto"/>
              </a:rPr>
              <a:t>Operating Voltage: 3.0V – 3.3V</a:t>
            </a:r>
            <a:endParaRPr b="1" sz="900">
              <a:solidFill>
                <a:schemeClr val="accent1"/>
              </a:solidFill>
              <a:highlight>
                <a:srgbClr val="FFFFFF"/>
              </a:highlight>
              <a:latin typeface="Roboto"/>
              <a:ea typeface="Roboto"/>
              <a:cs typeface="Roboto"/>
              <a:sym typeface="Roboto"/>
            </a:endParaRPr>
          </a:p>
          <a:p>
            <a:pPr indent="0" lvl="0" marL="0" rtl="0" algn="l">
              <a:spcBef>
                <a:spcPts val="0"/>
              </a:spcBef>
              <a:spcAft>
                <a:spcPts val="0"/>
              </a:spcAft>
              <a:buNone/>
            </a:pPr>
            <a:r>
              <a:rPr b="1" lang="en" sz="900">
                <a:solidFill>
                  <a:schemeClr val="accent1"/>
                </a:solidFill>
                <a:highlight>
                  <a:srgbClr val="FFFFFF"/>
                </a:highlight>
                <a:latin typeface="Roboto"/>
                <a:ea typeface="Roboto"/>
                <a:cs typeface="Roboto"/>
                <a:sym typeface="Roboto"/>
              </a:rPr>
              <a:t>Temperature Range: –40°C to +85°C</a:t>
            </a:r>
            <a:endParaRPr b="1" sz="900">
              <a:solidFill>
                <a:schemeClr val="accent1"/>
              </a:solidFill>
              <a:highlight>
                <a:srgbClr val="FFFFFF"/>
              </a:highlight>
              <a:latin typeface="Roboto"/>
              <a:ea typeface="Roboto"/>
              <a:cs typeface="Roboto"/>
              <a:sym typeface="Roboto"/>
            </a:endParaRPr>
          </a:p>
          <a:p>
            <a:pPr indent="0" lvl="0" marL="0" rtl="0" algn="l">
              <a:spcBef>
                <a:spcPts val="0"/>
              </a:spcBef>
              <a:spcAft>
                <a:spcPts val="0"/>
              </a:spcAft>
              <a:buNone/>
            </a:pPr>
            <a:r>
              <a:rPr b="1" lang="en" sz="900">
                <a:solidFill>
                  <a:schemeClr val="accent1"/>
                </a:solidFill>
                <a:highlight>
                  <a:srgbClr val="FFFFFF"/>
                </a:highlight>
                <a:latin typeface="Roboto"/>
                <a:ea typeface="Roboto"/>
                <a:cs typeface="Roboto"/>
                <a:sym typeface="Roboto"/>
              </a:rPr>
              <a:t>Current Consumption:</a:t>
            </a:r>
            <a:endParaRPr b="1" sz="900">
              <a:solidFill>
                <a:schemeClr val="accent1"/>
              </a:solidFill>
              <a:highlight>
                <a:srgbClr val="FFFFFF"/>
              </a:highlight>
              <a:latin typeface="Roboto"/>
              <a:ea typeface="Roboto"/>
              <a:cs typeface="Roboto"/>
              <a:sym typeface="Roboto"/>
            </a:endParaRPr>
          </a:p>
          <a:p>
            <a:pPr indent="0" lvl="0" marL="0" rtl="0" algn="l">
              <a:spcBef>
                <a:spcPts val="0"/>
              </a:spcBef>
              <a:spcAft>
                <a:spcPts val="0"/>
              </a:spcAft>
              <a:buNone/>
            </a:pPr>
            <a:r>
              <a:rPr b="1" lang="en" sz="900">
                <a:solidFill>
                  <a:schemeClr val="accent1"/>
                </a:solidFill>
                <a:highlight>
                  <a:srgbClr val="FFFFFF"/>
                </a:highlight>
                <a:latin typeface="Roboto"/>
                <a:ea typeface="Roboto"/>
                <a:cs typeface="Roboto"/>
                <a:sym typeface="Roboto"/>
              </a:rPr>
              <a:t>Active Mode: ~160 mA (Wi-Fi TX)</a:t>
            </a:r>
            <a:endParaRPr b="1" sz="900">
              <a:solidFill>
                <a:schemeClr val="accent1"/>
              </a:solidFill>
              <a:highlight>
                <a:srgbClr val="FFFFFF"/>
              </a:highlight>
              <a:latin typeface="Roboto"/>
              <a:ea typeface="Roboto"/>
              <a:cs typeface="Roboto"/>
              <a:sym typeface="Roboto"/>
            </a:endParaRPr>
          </a:p>
          <a:p>
            <a:pPr indent="0" lvl="0" marL="0" rtl="0" algn="l">
              <a:spcBef>
                <a:spcPts val="0"/>
              </a:spcBef>
              <a:spcAft>
                <a:spcPts val="0"/>
              </a:spcAft>
              <a:buNone/>
            </a:pPr>
            <a:r>
              <a:rPr b="1" lang="en" sz="900">
                <a:solidFill>
                  <a:schemeClr val="accent1"/>
                </a:solidFill>
                <a:highlight>
                  <a:srgbClr val="FFFFFF"/>
                </a:highlight>
                <a:latin typeface="Roboto"/>
                <a:ea typeface="Roboto"/>
                <a:cs typeface="Roboto"/>
                <a:sym typeface="Roboto"/>
              </a:rPr>
              <a:t>Modem-Sleep: ~3–20 mA</a:t>
            </a:r>
            <a:endParaRPr b="1" sz="900">
              <a:solidFill>
                <a:schemeClr val="accent1"/>
              </a:solidFill>
              <a:highlight>
                <a:srgbClr val="FFFFFF"/>
              </a:highlight>
              <a:latin typeface="Roboto"/>
              <a:ea typeface="Roboto"/>
              <a:cs typeface="Roboto"/>
              <a:sym typeface="Roboto"/>
            </a:endParaRPr>
          </a:p>
          <a:p>
            <a:pPr indent="0" lvl="0" marL="0" rtl="0" algn="l">
              <a:spcBef>
                <a:spcPts val="0"/>
              </a:spcBef>
              <a:spcAft>
                <a:spcPts val="0"/>
              </a:spcAft>
              <a:buNone/>
            </a:pPr>
            <a:r>
              <a:rPr b="1" lang="en" sz="900">
                <a:solidFill>
                  <a:schemeClr val="accent1"/>
                </a:solidFill>
                <a:highlight>
                  <a:srgbClr val="FFFFFF"/>
                </a:highlight>
                <a:latin typeface="Roboto"/>
                <a:ea typeface="Roboto"/>
                <a:cs typeface="Roboto"/>
                <a:sym typeface="Roboto"/>
              </a:rPr>
              <a:t>Light-Sleep: ~0.8 mA</a:t>
            </a:r>
            <a:endParaRPr b="1" sz="900">
              <a:solidFill>
                <a:schemeClr val="accent1"/>
              </a:solidFill>
              <a:highlight>
                <a:srgbClr val="FFFFFF"/>
              </a:highlight>
              <a:latin typeface="Roboto"/>
              <a:ea typeface="Roboto"/>
              <a:cs typeface="Roboto"/>
              <a:sym typeface="Roboto"/>
            </a:endParaRPr>
          </a:p>
          <a:p>
            <a:pPr indent="0" lvl="0" marL="0" rtl="0" algn="l">
              <a:spcBef>
                <a:spcPts val="0"/>
              </a:spcBef>
              <a:spcAft>
                <a:spcPts val="0"/>
              </a:spcAft>
              <a:buNone/>
            </a:pPr>
            <a:r>
              <a:rPr b="1" lang="en" sz="900">
                <a:solidFill>
                  <a:schemeClr val="accent1"/>
                </a:solidFill>
                <a:highlight>
                  <a:srgbClr val="FFFFFF"/>
                </a:highlight>
                <a:latin typeface="Roboto"/>
                <a:ea typeface="Roboto"/>
                <a:cs typeface="Roboto"/>
                <a:sym typeface="Roboto"/>
              </a:rPr>
              <a:t>Deep-Sleep: ~10 µA</a:t>
            </a:r>
            <a:endParaRPr b="1" sz="900">
              <a:solidFill>
                <a:schemeClr val="accent1"/>
              </a:solidFill>
              <a:highlight>
                <a:srgbClr val="FFFFFF"/>
              </a:highlight>
              <a:latin typeface="Roboto"/>
              <a:ea typeface="Roboto"/>
              <a:cs typeface="Roboto"/>
              <a:sym typeface="Roboto"/>
            </a:endParaRPr>
          </a:p>
          <a:p>
            <a:pPr indent="0" lvl="0" marL="0" rtl="0" algn="l">
              <a:spcBef>
                <a:spcPts val="0"/>
              </a:spcBef>
              <a:spcAft>
                <a:spcPts val="0"/>
              </a:spcAft>
              <a:buNone/>
            </a:pPr>
            <a:r>
              <a:rPr b="1" lang="en" sz="900">
                <a:solidFill>
                  <a:schemeClr val="accent1"/>
                </a:solidFill>
                <a:highlight>
                  <a:srgbClr val="FFFFFF"/>
                </a:highlight>
                <a:latin typeface="Roboto"/>
                <a:ea typeface="Roboto"/>
                <a:cs typeface="Roboto"/>
                <a:sym typeface="Roboto"/>
              </a:rPr>
              <a:t>Power-off: ~2.5 µA</a:t>
            </a:r>
            <a:endParaRPr b="1" sz="900">
              <a:solidFill>
                <a:schemeClr val="accent1"/>
              </a:solidFill>
              <a:highlight>
                <a:srgbClr val="FFFFFF"/>
              </a:highlight>
              <a:latin typeface="Roboto"/>
              <a:ea typeface="Roboto"/>
              <a:cs typeface="Roboto"/>
              <a:sym typeface="Roboto"/>
            </a:endParaRPr>
          </a:p>
        </p:txBody>
      </p:sp>
      <p:sp>
        <p:nvSpPr>
          <p:cNvPr id="126" name="Google Shape;126;p18"/>
          <p:cNvSpPr txBox="1"/>
          <p:nvPr/>
        </p:nvSpPr>
        <p:spPr>
          <a:xfrm>
            <a:off x="2356188" y="2830500"/>
            <a:ext cx="2215800" cy="193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accent1"/>
                </a:solidFill>
              </a:rPr>
              <a:t>1-Channel</a:t>
            </a:r>
            <a:endParaRPr b="1" sz="900">
              <a:solidFill>
                <a:schemeClr val="accent1"/>
              </a:solidFill>
            </a:endParaRPr>
          </a:p>
          <a:p>
            <a:pPr indent="0" lvl="0" marL="0" rtl="0" algn="l">
              <a:spcBef>
                <a:spcPts val="0"/>
              </a:spcBef>
              <a:spcAft>
                <a:spcPts val="0"/>
              </a:spcAft>
              <a:buNone/>
            </a:pPr>
            <a:r>
              <a:rPr b="1" lang="en" sz="900">
                <a:solidFill>
                  <a:schemeClr val="accent1"/>
                </a:solidFill>
              </a:rPr>
              <a:t>Rated Voltage: 12V DC</a:t>
            </a:r>
            <a:endParaRPr b="1" sz="900">
              <a:solidFill>
                <a:schemeClr val="accent1"/>
              </a:solidFill>
            </a:endParaRPr>
          </a:p>
          <a:p>
            <a:pPr indent="0" lvl="0" marL="0" rtl="0" algn="l">
              <a:spcBef>
                <a:spcPts val="0"/>
              </a:spcBef>
              <a:spcAft>
                <a:spcPts val="0"/>
              </a:spcAft>
              <a:buNone/>
            </a:pPr>
            <a:r>
              <a:rPr b="1" lang="en" sz="900">
                <a:solidFill>
                  <a:schemeClr val="accent1"/>
                </a:solidFill>
              </a:rPr>
              <a:t>Trigger Voltage: Typically 3.3V or 5V</a:t>
            </a:r>
            <a:endParaRPr b="1" sz="900">
              <a:solidFill>
                <a:schemeClr val="accent1"/>
              </a:solidFill>
            </a:endParaRPr>
          </a:p>
          <a:p>
            <a:pPr indent="0" lvl="0" marL="0" rtl="0" algn="l">
              <a:spcBef>
                <a:spcPts val="0"/>
              </a:spcBef>
              <a:spcAft>
                <a:spcPts val="0"/>
              </a:spcAft>
              <a:buNone/>
            </a:pPr>
            <a:r>
              <a:rPr b="1" lang="en" sz="900">
                <a:solidFill>
                  <a:schemeClr val="accent1"/>
                </a:solidFill>
              </a:rPr>
              <a:t>Relay Type: SPDT or SPST</a:t>
            </a:r>
            <a:endParaRPr b="1" sz="900">
              <a:solidFill>
                <a:schemeClr val="accent1"/>
              </a:solidFill>
            </a:endParaRPr>
          </a:p>
          <a:p>
            <a:pPr indent="0" lvl="0" marL="0" rtl="0" algn="l">
              <a:spcBef>
                <a:spcPts val="0"/>
              </a:spcBef>
              <a:spcAft>
                <a:spcPts val="0"/>
              </a:spcAft>
              <a:buNone/>
            </a:pPr>
            <a:r>
              <a:rPr b="1" lang="en" sz="900">
                <a:solidFill>
                  <a:schemeClr val="accent1"/>
                </a:solidFill>
              </a:rPr>
              <a:t>AC: 250V AC @ 10A </a:t>
            </a:r>
            <a:endParaRPr b="1" sz="900">
              <a:solidFill>
                <a:schemeClr val="accent1"/>
              </a:solidFill>
            </a:endParaRPr>
          </a:p>
          <a:p>
            <a:pPr indent="0" lvl="0" marL="0" rtl="0" algn="l">
              <a:spcBef>
                <a:spcPts val="0"/>
              </a:spcBef>
              <a:spcAft>
                <a:spcPts val="0"/>
              </a:spcAft>
              <a:buNone/>
            </a:pPr>
            <a:r>
              <a:rPr b="1" lang="en" sz="900">
                <a:solidFill>
                  <a:schemeClr val="accent1"/>
                </a:solidFill>
              </a:rPr>
              <a:t>DC: 30V DC @ 10A </a:t>
            </a:r>
            <a:endParaRPr b="1" sz="900">
              <a:solidFill>
                <a:schemeClr val="accent1"/>
              </a:solidFill>
            </a:endParaRPr>
          </a:p>
          <a:p>
            <a:pPr indent="0" lvl="0" marL="0" rtl="0" algn="l">
              <a:spcBef>
                <a:spcPts val="0"/>
              </a:spcBef>
              <a:spcAft>
                <a:spcPts val="0"/>
              </a:spcAft>
              <a:buNone/>
            </a:pPr>
            <a:r>
              <a:rPr b="1" lang="en" sz="900">
                <a:solidFill>
                  <a:schemeClr val="accent1"/>
                </a:solidFill>
              </a:rPr>
              <a:t>LED Indicator: Shows relay ON/OFF state</a:t>
            </a:r>
            <a:endParaRPr b="1" sz="900">
              <a:solidFill>
                <a:schemeClr val="accent1"/>
              </a:solidFill>
            </a:endParaRPr>
          </a:p>
          <a:p>
            <a:pPr indent="0" lvl="0" marL="0" rtl="0" algn="l">
              <a:spcBef>
                <a:spcPts val="0"/>
              </a:spcBef>
              <a:spcAft>
                <a:spcPts val="0"/>
              </a:spcAft>
              <a:buNone/>
            </a:pPr>
            <a:r>
              <a:rPr b="1" lang="en" sz="900">
                <a:solidFill>
                  <a:schemeClr val="accent1"/>
                </a:solidFill>
              </a:rPr>
              <a:t>VCC: Power supply (usually 5V logic section)</a:t>
            </a:r>
            <a:endParaRPr b="1" sz="900">
              <a:solidFill>
                <a:schemeClr val="accent1"/>
              </a:solidFill>
            </a:endParaRPr>
          </a:p>
          <a:p>
            <a:pPr indent="0" lvl="0" marL="0" rtl="0" algn="l">
              <a:spcBef>
                <a:spcPts val="0"/>
              </a:spcBef>
              <a:spcAft>
                <a:spcPts val="0"/>
              </a:spcAft>
              <a:buNone/>
            </a:pPr>
            <a:r>
              <a:rPr b="1" lang="en" sz="900">
                <a:solidFill>
                  <a:schemeClr val="accent1"/>
                </a:solidFill>
              </a:rPr>
              <a:t>GND: Ground</a:t>
            </a:r>
            <a:endParaRPr b="1" sz="900">
              <a:solidFill>
                <a:schemeClr val="accent1"/>
              </a:solidFill>
            </a:endParaRPr>
          </a:p>
          <a:p>
            <a:pPr indent="0" lvl="0" marL="0" rtl="0" algn="l">
              <a:spcBef>
                <a:spcPts val="0"/>
              </a:spcBef>
              <a:spcAft>
                <a:spcPts val="0"/>
              </a:spcAft>
              <a:buNone/>
            </a:pPr>
            <a:r>
              <a:rPr b="1" lang="en" sz="900">
                <a:solidFill>
                  <a:schemeClr val="accent1"/>
                </a:solidFill>
              </a:rPr>
              <a:t>IN: Control signal from microcontroller (1 pin per relay)</a:t>
            </a:r>
            <a:endParaRPr b="1" sz="900">
              <a:solidFill>
                <a:schemeClr val="accent1"/>
              </a:solidFill>
            </a:endParaRPr>
          </a:p>
        </p:txBody>
      </p:sp>
      <p:sp>
        <p:nvSpPr>
          <p:cNvPr id="127" name="Google Shape;127;p18"/>
          <p:cNvSpPr txBox="1"/>
          <p:nvPr/>
        </p:nvSpPr>
        <p:spPr>
          <a:xfrm>
            <a:off x="4806162" y="2695800"/>
            <a:ext cx="2008200" cy="26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lt1"/>
                </a:solidFill>
                <a:latin typeface="Roboto"/>
                <a:ea typeface="Roboto"/>
                <a:cs typeface="Roboto"/>
                <a:sym typeface="Roboto"/>
              </a:rPr>
              <a:t>Connector Type: Female (socket) Dupont-style</a:t>
            </a:r>
            <a:endParaRPr b="1" sz="900">
              <a:solidFill>
                <a:schemeClr val="lt1"/>
              </a:solidFill>
              <a:latin typeface="Roboto"/>
              <a:ea typeface="Roboto"/>
              <a:cs typeface="Roboto"/>
              <a:sym typeface="Roboto"/>
            </a:endParaRPr>
          </a:p>
          <a:p>
            <a:pPr indent="0" lvl="0" marL="0" rtl="0" algn="l">
              <a:spcBef>
                <a:spcPts val="0"/>
              </a:spcBef>
              <a:spcAft>
                <a:spcPts val="0"/>
              </a:spcAft>
              <a:buNone/>
            </a:pPr>
            <a:r>
              <a:rPr b="1" lang="en" sz="900">
                <a:solidFill>
                  <a:schemeClr val="lt1"/>
                </a:solidFill>
                <a:latin typeface="Roboto"/>
                <a:ea typeface="Roboto"/>
                <a:cs typeface="Roboto"/>
                <a:sym typeface="Roboto"/>
              </a:rPr>
              <a:t>Contact Spacing: 2.54 mm (0.1 inch) — standard pitch for breadboards and header pins</a:t>
            </a:r>
            <a:endParaRPr b="1" sz="900">
              <a:solidFill>
                <a:schemeClr val="lt1"/>
              </a:solidFill>
              <a:latin typeface="Roboto"/>
              <a:ea typeface="Roboto"/>
              <a:cs typeface="Roboto"/>
              <a:sym typeface="Roboto"/>
            </a:endParaRPr>
          </a:p>
          <a:p>
            <a:pPr indent="0" lvl="0" marL="0" rtl="0" algn="l">
              <a:spcBef>
                <a:spcPts val="0"/>
              </a:spcBef>
              <a:spcAft>
                <a:spcPts val="0"/>
              </a:spcAft>
              <a:buNone/>
            </a:pPr>
            <a:r>
              <a:rPr b="1" lang="en" sz="900">
                <a:solidFill>
                  <a:schemeClr val="lt1"/>
                </a:solidFill>
                <a:latin typeface="Roboto"/>
                <a:ea typeface="Roboto"/>
                <a:cs typeface="Roboto"/>
                <a:sym typeface="Roboto"/>
              </a:rPr>
              <a:t>Wire Gauge: Typically 28 AWG (can vary between 26–30 AWG)</a:t>
            </a:r>
            <a:endParaRPr b="1" sz="900">
              <a:solidFill>
                <a:schemeClr val="lt1"/>
              </a:solidFill>
              <a:latin typeface="Roboto"/>
              <a:ea typeface="Roboto"/>
              <a:cs typeface="Roboto"/>
              <a:sym typeface="Roboto"/>
            </a:endParaRPr>
          </a:p>
          <a:p>
            <a:pPr indent="0" lvl="0" marL="0" rtl="0" algn="l">
              <a:spcBef>
                <a:spcPts val="0"/>
              </a:spcBef>
              <a:spcAft>
                <a:spcPts val="0"/>
              </a:spcAft>
              <a:buNone/>
            </a:pPr>
            <a:r>
              <a:rPr b="1" lang="en" sz="900">
                <a:solidFill>
                  <a:schemeClr val="lt1"/>
                </a:solidFill>
                <a:latin typeface="Roboto"/>
                <a:ea typeface="Roboto"/>
                <a:cs typeface="Roboto"/>
                <a:sym typeface="Roboto"/>
              </a:rPr>
              <a:t>Conductor: Tinned copper or copper-clad aluminum (CCA)</a:t>
            </a:r>
            <a:endParaRPr b="1" sz="900">
              <a:solidFill>
                <a:schemeClr val="lt1"/>
              </a:solidFill>
              <a:latin typeface="Roboto"/>
              <a:ea typeface="Roboto"/>
              <a:cs typeface="Roboto"/>
              <a:sym typeface="Roboto"/>
            </a:endParaRPr>
          </a:p>
          <a:p>
            <a:pPr indent="0" lvl="0" marL="0" rtl="0" algn="l">
              <a:spcBef>
                <a:spcPts val="0"/>
              </a:spcBef>
              <a:spcAft>
                <a:spcPts val="0"/>
              </a:spcAft>
              <a:buNone/>
            </a:pPr>
            <a:r>
              <a:rPr b="1" lang="en" sz="900">
                <a:solidFill>
                  <a:schemeClr val="lt1"/>
                </a:solidFill>
                <a:latin typeface="Roboto"/>
                <a:ea typeface="Roboto"/>
                <a:cs typeface="Roboto"/>
                <a:sym typeface="Roboto"/>
              </a:rPr>
              <a:t>Insulation: PVC (Polyvinyl Chloride) or silicone for flexibility</a:t>
            </a:r>
            <a:endParaRPr b="1" sz="900">
              <a:solidFill>
                <a:schemeClr val="lt1"/>
              </a:solidFill>
              <a:latin typeface="Roboto"/>
              <a:ea typeface="Roboto"/>
              <a:cs typeface="Roboto"/>
              <a:sym typeface="Roboto"/>
            </a:endParaRPr>
          </a:p>
          <a:p>
            <a:pPr indent="0" lvl="0" marL="0" rtl="0" algn="l">
              <a:spcBef>
                <a:spcPts val="0"/>
              </a:spcBef>
              <a:spcAft>
                <a:spcPts val="0"/>
              </a:spcAft>
              <a:buNone/>
            </a:pPr>
            <a:r>
              <a:rPr b="1" lang="en" sz="900">
                <a:solidFill>
                  <a:schemeClr val="lt1"/>
                </a:solidFill>
                <a:latin typeface="Roboto"/>
                <a:ea typeface="Roboto"/>
                <a:cs typeface="Roboto"/>
                <a:sym typeface="Roboto"/>
              </a:rPr>
              <a:t>Current Rating: ~1A maximum (suitable for logic-level connections, not power delivery)</a:t>
            </a:r>
            <a:endParaRPr b="1" sz="900">
              <a:solidFill>
                <a:schemeClr val="lt1"/>
              </a:solidFill>
              <a:latin typeface="Roboto"/>
              <a:ea typeface="Roboto"/>
              <a:cs typeface="Roboto"/>
              <a:sym typeface="Roboto"/>
            </a:endParaRPr>
          </a:p>
          <a:p>
            <a:pPr indent="0" lvl="0" marL="0" rtl="0" algn="l">
              <a:spcBef>
                <a:spcPts val="0"/>
              </a:spcBef>
              <a:spcAft>
                <a:spcPts val="0"/>
              </a:spcAft>
              <a:buNone/>
            </a:pPr>
            <a:r>
              <a:rPr b="1" lang="en" sz="900">
                <a:solidFill>
                  <a:schemeClr val="lt1"/>
                </a:solidFill>
                <a:latin typeface="Roboto"/>
                <a:ea typeface="Roboto"/>
                <a:cs typeface="Roboto"/>
                <a:sym typeface="Roboto"/>
              </a:rPr>
              <a:t>Voltage Rating: Up to 300V (depends on insulation, but practically used at 3.3V–12V logic)</a:t>
            </a:r>
            <a:endParaRPr b="1" sz="900">
              <a:solidFill>
                <a:schemeClr val="lt1"/>
              </a:solidFill>
              <a:latin typeface="Roboto"/>
              <a:ea typeface="Roboto"/>
              <a:cs typeface="Roboto"/>
              <a:sym typeface="Roboto"/>
            </a:endParaRPr>
          </a:p>
          <a:p>
            <a:pPr indent="0" lvl="0" marL="0" rtl="0" algn="l">
              <a:spcBef>
                <a:spcPts val="0"/>
              </a:spcBef>
              <a:spcAft>
                <a:spcPts val="0"/>
              </a:spcAft>
              <a:buNone/>
            </a:pPr>
            <a:r>
              <a:t/>
            </a:r>
            <a:endParaRPr b="1" sz="900">
              <a:solidFill>
                <a:schemeClr val="lt1"/>
              </a:solidFill>
              <a:latin typeface="Roboto"/>
              <a:ea typeface="Roboto"/>
              <a:cs typeface="Roboto"/>
              <a:sym typeface="Roboto"/>
            </a:endParaRPr>
          </a:p>
        </p:txBody>
      </p:sp>
      <p:sp>
        <p:nvSpPr>
          <p:cNvPr id="128" name="Google Shape;128;p18"/>
          <p:cNvSpPr txBox="1"/>
          <p:nvPr/>
        </p:nvSpPr>
        <p:spPr>
          <a:xfrm>
            <a:off x="7131756" y="2702402"/>
            <a:ext cx="20082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lt1"/>
                </a:solidFill>
                <a:latin typeface="Roboto"/>
                <a:ea typeface="Roboto"/>
                <a:cs typeface="Roboto"/>
                <a:sym typeface="Roboto"/>
              </a:rPr>
              <a:t>Power Consumption: 12 Watts</a:t>
            </a:r>
            <a:endParaRPr b="1" sz="900">
              <a:solidFill>
                <a:schemeClr val="lt1"/>
              </a:solidFill>
              <a:latin typeface="Roboto"/>
              <a:ea typeface="Roboto"/>
              <a:cs typeface="Roboto"/>
              <a:sym typeface="Roboto"/>
            </a:endParaRPr>
          </a:p>
          <a:p>
            <a:pPr indent="0" lvl="0" marL="0" rtl="0" algn="l">
              <a:spcBef>
                <a:spcPts val="0"/>
              </a:spcBef>
              <a:spcAft>
                <a:spcPts val="0"/>
              </a:spcAft>
              <a:buNone/>
            </a:pPr>
            <a:r>
              <a:rPr b="1" lang="en" sz="900">
                <a:solidFill>
                  <a:schemeClr val="lt1"/>
                </a:solidFill>
                <a:latin typeface="Roboto"/>
                <a:ea typeface="Roboto"/>
                <a:cs typeface="Roboto"/>
                <a:sym typeface="Roboto"/>
              </a:rPr>
              <a:t>Voltage: 100–240V AC</a:t>
            </a:r>
            <a:endParaRPr b="1" sz="900">
              <a:solidFill>
                <a:schemeClr val="lt1"/>
              </a:solidFill>
              <a:latin typeface="Roboto"/>
              <a:ea typeface="Roboto"/>
              <a:cs typeface="Roboto"/>
              <a:sym typeface="Roboto"/>
            </a:endParaRPr>
          </a:p>
          <a:p>
            <a:pPr indent="0" lvl="0" marL="0" rtl="0" algn="l">
              <a:spcBef>
                <a:spcPts val="0"/>
              </a:spcBef>
              <a:spcAft>
                <a:spcPts val="0"/>
              </a:spcAft>
              <a:buNone/>
            </a:pPr>
            <a:r>
              <a:rPr b="1" lang="en" sz="900">
                <a:solidFill>
                  <a:schemeClr val="lt1"/>
                </a:solidFill>
                <a:latin typeface="Roboto"/>
                <a:ea typeface="Roboto"/>
                <a:cs typeface="Roboto"/>
                <a:sym typeface="Roboto"/>
              </a:rPr>
              <a:t>Luminous Flux: 1000–1200 lumens</a:t>
            </a:r>
            <a:endParaRPr b="1" sz="900">
              <a:solidFill>
                <a:schemeClr val="lt1"/>
              </a:solidFill>
              <a:latin typeface="Roboto"/>
              <a:ea typeface="Roboto"/>
              <a:cs typeface="Roboto"/>
              <a:sym typeface="Roboto"/>
            </a:endParaRPr>
          </a:p>
          <a:p>
            <a:pPr indent="0" lvl="0" marL="0" rtl="0" algn="l">
              <a:spcBef>
                <a:spcPts val="0"/>
              </a:spcBef>
              <a:spcAft>
                <a:spcPts val="0"/>
              </a:spcAft>
              <a:buNone/>
            </a:pPr>
            <a:r>
              <a:rPr b="1" lang="en" sz="900">
                <a:solidFill>
                  <a:schemeClr val="lt1"/>
                </a:solidFill>
                <a:latin typeface="Roboto"/>
                <a:ea typeface="Roboto"/>
                <a:cs typeface="Roboto"/>
                <a:sym typeface="Roboto"/>
              </a:rPr>
              <a:t>Startup Time: Instant (&lt;1 second)</a:t>
            </a:r>
            <a:endParaRPr b="1" sz="900">
              <a:solidFill>
                <a:schemeClr val="lt1"/>
              </a:solidFill>
              <a:latin typeface="Roboto"/>
              <a:ea typeface="Roboto"/>
              <a:cs typeface="Roboto"/>
              <a:sym typeface="Roboto"/>
            </a:endParaRPr>
          </a:p>
          <a:p>
            <a:pPr indent="0" lvl="0" marL="0" rtl="0" algn="l">
              <a:spcBef>
                <a:spcPts val="0"/>
              </a:spcBef>
              <a:spcAft>
                <a:spcPts val="0"/>
              </a:spcAft>
              <a:buNone/>
            </a:pPr>
            <a:r>
              <a:rPr b="1" lang="en" sz="900">
                <a:solidFill>
                  <a:schemeClr val="lt1"/>
                </a:solidFill>
                <a:latin typeface="Roboto"/>
                <a:ea typeface="Roboto"/>
                <a:cs typeface="Roboto"/>
                <a:sym typeface="Roboto"/>
              </a:rPr>
              <a:t>Color Temperature: - Warm White: ~2700K–3000K</a:t>
            </a:r>
            <a:endParaRPr b="1" sz="900">
              <a:solidFill>
                <a:schemeClr val="lt1"/>
              </a:solidFill>
              <a:latin typeface="Roboto"/>
              <a:ea typeface="Roboto"/>
              <a:cs typeface="Roboto"/>
              <a:sym typeface="Roboto"/>
            </a:endParaRPr>
          </a:p>
          <a:p>
            <a:pPr indent="0" lvl="0" marL="0" rtl="0" algn="l">
              <a:spcBef>
                <a:spcPts val="0"/>
              </a:spcBef>
              <a:spcAft>
                <a:spcPts val="0"/>
              </a:spcAft>
              <a:buNone/>
            </a:pPr>
            <a:r>
              <a:rPr b="1" lang="en" sz="900">
                <a:solidFill>
                  <a:schemeClr val="lt1"/>
                </a:solidFill>
                <a:latin typeface="Roboto"/>
                <a:ea typeface="Roboto"/>
                <a:cs typeface="Roboto"/>
                <a:sym typeface="Roboto"/>
              </a:rPr>
              <a:t>		   - Cool White: ~5000K–6500K</a:t>
            </a:r>
            <a:endParaRPr b="1" sz="900">
              <a:solidFill>
                <a:schemeClr val="lt1"/>
              </a:solidFill>
              <a:latin typeface="Roboto"/>
              <a:ea typeface="Roboto"/>
              <a:cs typeface="Roboto"/>
              <a:sym typeface="Roboto"/>
            </a:endParaRPr>
          </a:p>
          <a:p>
            <a:pPr indent="0" lvl="0" marL="0" rtl="0" algn="l">
              <a:spcBef>
                <a:spcPts val="0"/>
              </a:spcBef>
              <a:spcAft>
                <a:spcPts val="0"/>
              </a:spcAft>
              <a:buNone/>
            </a:pPr>
            <a:r>
              <a:rPr b="1" lang="en" sz="900">
                <a:solidFill>
                  <a:schemeClr val="lt1"/>
                </a:solidFill>
                <a:latin typeface="Roboto"/>
                <a:ea typeface="Roboto"/>
                <a:cs typeface="Roboto"/>
                <a:sym typeface="Roboto"/>
              </a:rPr>
              <a:t>Beam Angle: ~180° – 270° </a:t>
            </a:r>
            <a:endParaRPr b="1" sz="900">
              <a:solidFill>
                <a:schemeClr val="lt1"/>
              </a:solidFill>
              <a:latin typeface="Roboto"/>
              <a:ea typeface="Roboto"/>
              <a:cs typeface="Roboto"/>
              <a:sym typeface="Roboto"/>
            </a:endParaRPr>
          </a:p>
          <a:p>
            <a:pPr indent="0" lvl="0" marL="0" rtl="0" algn="l">
              <a:spcBef>
                <a:spcPts val="0"/>
              </a:spcBef>
              <a:spcAft>
                <a:spcPts val="0"/>
              </a:spcAft>
              <a:buNone/>
            </a:pPr>
            <a:r>
              <a:rPr b="1" lang="en" sz="900">
                <a:solidFill>
                  <a:schemeClr val="lt1"/>
                </a:solidFill>
                <a:latin typeface="Roboto"/>
                <a:ea typeface="Roboto"/>
                <a:cs typeface="Roboto"/>
                <a:sym typeface="Roboto"/>
              </a:rPr>
              <a:t>Lifespan: ~15,000 – 25,000 hours </a:t>
            </a:r>
            <a:endParaRPr b="1" sz="900">
              <a:solidFill>
                <a:schemeClr val="lt1"/>
              </a:solidFill>
              <a:latin typeface="Roboto"/>
              <a:ea typeface="Roboto"/>
              <a:cs typeface="Roboto"/>
              <a:sym typeface="Roboto"/>
            </a:endParaRPr>
          </a:p>
          <a:p>
            <a:pPr indent="0" lvl="0" marL="0" rtl="0" algn="l">
              <a:spcBef>
                <a:spcPts val="0"/>
              </a:spcBef>
              <a:spcAft>
                <a:spcPts val="0"/>
              </a:spcAft>
              <a:buNone/>
            </a:pPr>
            <a:r>
              <a:rPr b="1" lang="en" sz="900">
                <a:solidFill>
                  <a:schemeClr val="lt1"/>
                </a:solidFill>
                <a:latin typeface="Roboto"/>
                <a:ea typeface="Roboto"/>
                <a:cs typeface="Roboto"/>
                <a:sym typeface="Roboto"/>
              </a:rPr>
              <a:t>CRI (Color Rendering Index): &gt;80 (good color accuracy)</a:t>
            </a:r>
            <a:endParaRPr b="1" sz="900">
              <a:solidFill>
                <a:schemeClr val="lt1"/>
              </a:solidFill>
              <a:latin typeface="Roboto"/>
              <a:ea typeface="Roboto"/>
              <a:cs typeface="Roboto"/>
              <a:sym typeface="Roboto"/>
            </a:endParaRPr>
          </a:p>
        </p:txBody>
      </p:sp>
      <p:sp>
        <p:nvSpPr>
          <p:cNvPr id="129" name="Google Shape;129;p18"/>
          <p:cNvSpPr txBox="1"/>
          <p:nvPr>
            <p:ph type="title"/>
          </p:nvPr>
        </p:nvSpPr>
        <p:spPr>
          <a:xfrm>
            <a:off x="460950" y="-315475"/>
            <a:ext cx="8222100" cy="946800"/>
          </a:xfrm>
          <a:prstGeom prst="rect">
            <a:avLst/>
          </a:prstGeom>
          <a:effectLst>
            <a:outerShdw blurRad="542925" rotWithShape="0" algn="bl" dir="6060000" dist="238125">
              <a:srgbClr val="000000">
                <a:alpha val="50000"/>
              </a:srgbClr>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u="sng">
                <a:solidFill>
                  <a:schemeClr val="lt1"/>
                </a:solidFill>
                <a:highlight>
                  <a:srgbClr val="0B5394"/>
                </a:highlight>
              </a:rPr>
              <a:t>EQUIPMENTS AND SPECIFICATIONS</a:t>
            </a:r>
            <a:endParaRPr b="1" u="sng">
              <a:solidFill>
                <a:schemeClr val="lt1"/>
              </a:solidFill>
              <a:highlight>
                <a:srgbClr val="0B5394"/>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679895" y="152397"/>
            <a:ext cx="8222100" cy="83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135" name="Google Shape;135;p19"/>
          <p:cNvPicPr preferRelativeResize="0"/>
          <p:nvPr/>
        </p:nvPicPr>
        <p:blipFill>
          <a:blip r:embed="rId3">
            <a:alphaModFix/>
          </a:blip>
          <a:stretch>
            <a:fillRect/>
          </a:stretch>
        </p:blipFill>
        <p:spPr>
          <a:xfrm>
            <a:off x="152400" y="152400"/>
            <a:ext cx="8749600" cy="4702275"/>
          </a:xfrm>
          <a:prstGeom prst="rect">
            <a:avLst/>
          </a:prstGeom>
          <a:noFill/>
          <a:ln>
            <a:noFill/>
          </a:ln>
        </p:spPr>
      </p:pic>
      <p:pic>
        <p:nvPicPr>
          <p:cNvPr id="136" name="Google Shape;136;p19"/>
          <p:cNvPicPr preferRelativeResize="0"/>
          <p:nvPr/>
        </p:nvPicPr>
        <p:blipFill>
          <a:blip r:embed="rId4">
            <a:alphaModFix/>
          </a:blip>
          <a:stretch>
            <a:fillRect/>
          </a:stretch>
        </p:blipFill>
        <p:spPr>
          <a:xfrm>
            <a:off x="4299900" y="152400"/>
            <a:ext cx="4602099" cy="4702275"/>
          </a:xfrm>
          <a:prstGeom prst="rect">
            <a:avLst/>
          </a:prstGeom>
          <a:noFill/>
          <a:ln>
            <a:noFill/>
          </a:ln>
        </p:spPr>
      </p:pic>
      <p:sp>
        <p:nvSpPr>
          <p:cNvPr id="137" name="Google Shape;137;p19"/>
          <p:cNvSpPr txBox="1"/>
          <p:nvPr/>
        </p:nvSpPr>
        <p:spPr>
          <a:xfrm>
            <a:off x="4572004" y="1377786"/>
            <a:ext cx="4297500" cy="297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The implementation of the Home Automation System is carried out in several stages, including hardware setup, software development, connectivity, and integration. The system is designed using the ESP32 microcontroller, relay modules, and a web or mobile interface, enabling remote control of household appliances via Wi-Fi.</a:t>
            </a:r>
            <a:endParaRPr b="1" sz="2400">
              <a:solidFill>
                <a:schemeClr val="lt1"/>
              </a:solidFill>
              <a:latin typeface="Roboto"/>
              <a:ea typeface="Roboto"/>
              <a:cs typeface="Roboto"/>
              <a:sym typeface="Roboto"/>
            </a:endParaRPr>
          </a:p>
        </p:txBody>
      </p:sp>
      <p:sp>
        <p:nvSpPr>
          <p:cNvPr id="138" name="Google Shape;138;p19"/>
          <p:cNvSpPr txBox="1"/>
          <p:nvPr/>
        </p:nvSpPr>
        <p:spPr>
          <a:xfrm>
            <a:off x="4571999" y="415074"/>
            <a:ext cx="9144000" cy="742800"/>
          </a:xfrm>
          <a:prstGeom prst="rect">
            <a:avLst/>
          </a:prstGeom>
          <a:noFill/>
          <a:ln>
            <a:noFill/>
          </a:ln>
          <a:effectLst>
            <a:outerShdw blurRad="742950" rotWithShape="0" algn="bl" dir="13320000" dist="1333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3600" u="sng">
                <a:solidFill>
                  <a:schemeClr val="dk2"/>
                </a:solidFill>
                <a:highlight>
                  <a:srgbClr val="FFFFFF"/>
                </a:highlight>
                <a:latin typeface="Roboto"/>
                <a:ea typeface="Roboto"/>
                <a:cs typeface="Roboto"/>
                <a:sym typeface="Roboto"/>
              </a:rPr>
              <a:t>IMPLEMENTATION</a:t>
            </a:r>
            <a:endParaRPr b="1" sz="3600" u="sng">
              <a:solidFill>
                <a:schemeClr val="dk2"/>
              </a:solidFill>
              <a:highlight>
                <a:srgbClr val="FFFFFF"/>
              </a:highlight>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0"/>
          <p:cNvPicPr preferRelativeResize="0"/>
          <p:nvPr/>
        </p:nvPicPr>
        <p:blipFill>
          <a:blip r:embed="rId3">
            <a:alphaModFix/>
          </a:blip>
          <a:stretch>
            <a:fillRect/>
          </a:stretch>
        </p:blipFill>
        <p:spPr>
          <a:xfrm>
            <a:off x="4572000" y="571500"/>
            <a:ext cx="4096776" cy="4286250"/>
          </a:xfrm>
          <a:prstGeom prst="rect">
            <a:avLst/>
          </a:prstGeom>
          <a:noFill/>
          <a:ln>
            <a:noFill/>
          </a:ln>
          <a:effectLst>
            <a:outerShdw blurRad="1114425" rotWithShape="0" algn="bl" dir="18900000" dist="123825">
              <a:srgbClr val="000000">
                <a:alpha val="50000"/>
              </a:srgbClr>
            </a:outerShdw>
          </a:effectLst>
        </p:spPr>
      </p:pic>
      <p:pic>
        <p:nvPicPr>
          <p:cNvPr id="144" name="Google Shape;144;p20"/>
          <p:cNvPicPr preferRelativeResize="0"/>
          <p:nvPr/>
        </p:nvPicPr>
        <p:blipFill>
          <a:blip r:embed="rId4">
            <a:alphaModFix/>
          </a:blip>
          <a:stretch>
            <a:fillRect/>
          </a:stretch>
        </p:blipFill>
        <p:spPr>
          <a:xfrm>
            <a:off x="475225" y="571500"/>
            <a:ext cx="4096774" cy="4286250"/>
          </a:xfrm>
          <a:prstGeom prst="rect">
            <a:avLst/>
          </a:prstGeom>
          <a:noFill/>
          <a:ln>
            <a:noFill/>
          </a:ln>
          <a:effectLst>
            <a:outerShdw blurRad="842963" rotWithShape="0" algn="bl" dir="8220000" dist="142875">
              <a:srgbClr val="000000">
                <a:alpha val="50000"/>
              </a:srgbClr>
            </a:outerShdw>
          </a:effectLst>
        </p:spPr>
      </p:pic>
      <p:cxnSp>
        <p:nvCxnSpPr>
          <p:cNvPr id="145" name="Google Shape;145;p20"/>
          <p:cNvCxnSpPr/>
          <p:nvPr/>
        </p:nvCxnSpPr>
        <p:spPr>
          <a:xfrm flipH="1">
            <a:off x="4554598" y="316131"/>
            <a:ext cx="600" cy="4836900"/>
          </a:xfrm>
          <a:prstGeom prst="straightConnector1">
            <a:avLst/>
          </a:prstGeom>
          <a:noFill/>
          <a:ln cap="flat" cmpd="sng" w="38100">
            <a:solidFill>
              <a:schemeClr val="accent4"/>
            </a:solidFill>
            <a:prstDash val="solid"/>
            <a:round/>
            <a:headEnd len="med" w="med" type="none"/>
            <a:tailEnd len="med" w="med" type="none"/>
          </a:ln>
        </p:spPr>
      </p:cxnSp>
      <p:sp>
        <p:nvSpPr>
          <p:cNvPr id="146" name="Google Shape;146;p20"/>
          <p:cNvSpPr txBox="1"/>
          <p:nvPr/>
        </p:nvSpPr>
        <p:spPr>
          <a:xfrm>
            <a:off x="2209121" y="0"/>
            <a:ext cx="74265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u="sng">
                <a:highlight>
                  <a:srgbClr val="FFFFFF"/>
                </a:highlight>
              </a:rPr>
              <a:t>PICTORIAL REPRESENTATION</a:t>
            </a:r>
            <a:endParaRPr b="1" sz="2400" u="sng">
              <a:highlight>
                <a:srgbClr val="FFFFFF"/>
              </a:highlight>
            </a:endParaRPr>
          </a:p>
        </p:txBody>
      </p:sp>
      <p:sp>
        <p:nvSpPr>
          <p:cNvPr id="147" name="Google Shape;147;p20"/>
          <p:cNvSpPr txBox="1"/>
          <p:nvPr/>
        </p:nvSpPr>
        <p:spPr>
          <a:xfrm>
            <a:off x="5209125" y="4388325"/>
            <a:ext cx="3411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3D85C6"/>
                </a:solidFill>
              </a:rPr>
              <a:t>Execution</a:t>
            </a:r>
            <a:endParaRPr b="1" sz="1800" u="sng">
              <a:solidFill>
                <a:srgbClr val="3D85C6"/>
              </a:solidFill>
            </a:endParaRPr>
          </a:p>
        </p:txBody>
      </p:sp>
      <p:sp>
        <p:nvSpPr>
          <p:cNvPr id="148" name="Google Shape;148;p20"/>
          <p:cNvSpPr txBox="1"/>
          <p:nvPr/>
        </p:nvSpPr>
        <p:spPr>
          <a:xfrm>
            <a:off x="2209125" y="4388326"/>
            <a:ext cx="3000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FFFFFF"/>
                </a:solidFill>
              </a:rPr>
              <a:t>Implementation</a:t>
            </a:r>
            <a:endParaRPr b="1" sz="1800" u="sng">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