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742060" y="179"/>
            <a:ext cx="401955" cy="5143500"/>
          </a:xfrm>
          <a:custGeom>
            <a:avLst/>
            <a:gdLst/>
            <a:ahLst/>
            <a:cxnLst/>
            <a:rect l="l" t="t" r="r" b="b"/>
            <a:pathLst>
              <a:path w="401954" h="5143500">
                <a:moveTo>
                  <a:pt x="0" y="5143319"/>
                </a:moveTo>
                <a:lnTo>
                  <a:pt x="0" y="0"/>
                </a:lnTo>
                <a:lnTo>
                  <a:pt x="401940" y="0"/>
                </a:lnTo>
                <a:lnTo>
                  <a:pt x="401940" y="5143319"/>
                </a:lnTo>
                <a:lnTo>
                  <a:pt x="0" y="5143319"/>
                </a:lnTo>
                <a:close/>
              </a:path>
            </a:pathLst>
          </a:custGeom>
          <a:solidFill>
            <a:srgbClr val="A0D3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713740" cy="521970"/>
          </a:xfrm>
          <a:custGeom>
            <a:avLst/>
            <a:gdLst/>
            <a:ahLst/>
            <a:cxnLst/>
            <a:rect l="l" t="t" r="r" b="b"/>
            <a:pathLst>
              <a:path w="713740" h="521970">
                <a:moveTo>
                  <a:pt x="356579" y="521639"/>
                </a:moveTo>
                <a:lnTo>
                  <a:pt x="0" y="260819"/>
                </a:lnTo>
                <a:lnTo>
                  <a:pt x="356579" y="0"/>
                </a:lnTo>
                <a:lnTo>
                  <a:pt x="713159" y="260819"/>
                </a:lnTo>
                <a:lnTo>
                  <a:pt x="356579" y="521639"/>
                </a:lnTo>
                <a:close/>
              </a:path>
            </a:pathLst>
          </a:custGeom>
          <a:solidFill>
            <a:srgbClr val="FF8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6999"/>
            <a:ext cx="9144000" cy="4756785"/>
          </a:xfrm>
          <a:custGeom>
            <a:avLst/>
            <a:gdLst/>
            <a:ahLst/>
            <a:cxnLst/>
            <a:rect l="l" t="t" r="r" b="b"/>
            <a:pathLst>
              <a:path w="9144000" h="4756785">
                <a:moveTo>
                  <a:pt x="0" y="4756500"/>
                </a:moveTo>
                <a:lnTo>
                  <a:pt x="9143999" y="4756500"/>
                </a:lnTo>
                <a:lnTo>
                  <a:pt x="9143999" y="0"/>
                </a:lnTo>
                <a:lnTo>
                  <a:pt x="0" y="0"/>
                </a:lnTo>
                <a:lnTo>
                  <a:pt x="0" y="4756500"/>
                </a:lnTo>
                <a:close/>
              </a:path>
            </a:pathLst>
          </a:custGeom>
          <a:solidFill>
            <a:srgbClr val="FFF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87350"/>
          </a:xfrm>
          <a:custGeom>
            <a:avLst/>
            <a:gdLst/>
            <a:ahLst/>
            <a:cxnLst/>
            <a:rect l="l" t="t" r="r" b="b"/>
            <a:pathLst>
              <a:path w="9144000" h="387350">
                <a:moveTo>
                  <a:pt x="9143639" y="386999"/>
                </a:moveTo>
                <a:lnTo>
                  <a:pt x="0" y="386999"/>
                </a:lnTo>
                <a:lnTo>
                  <a:pt x="0" y="0"/>
                </a:lnTo>
                <a:lnTo>
                  <a:pt x="9143639" y="0"/>
                </a:lnTo>
                <a:lnTo>
                  <a:pt x="9143639" y="386999"/>
                </a:lnTo>
                <a:close/>
              </a:path>
            </a:pathLst>
          </a:custGeom>
          <a:solidFill>
            <a:srgbClr val="A0D3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621319"/>
            <a:ext cx="713740" cy="521970"/>
          </a:xfrm>
          <a:custGeom>
            <a:avLst/>
            <a:gdLst/>
            <a:ahLst/>
            <a:cxnLst/>
            <a:rect l="l" t="t" r="r" b="b"/>
            <a:pathLst>
              <a:path w="713740" h="521970">
                <a:moveTo>
                  <a:pt x="356579" y="521639"/>
                </a:moveTo>
                <a:lnTo>
                  <a:pt x="0" y="260819"/>
                </a:lnTo>
                <a:lnTo>
                  <a:pt x="356579" y="0"/>
                </a:lnTo>
                <a:lnTo>
                  <a:pt x="713159" y="260819"/>
                </a:lnTo>
                <a:lnTo>
                  <a:pt x="356579" y="521639"/>
                </a:lnTo>
                <a:close/>
              </a:path>
            </a:pathLst>
          </a:custGeom>
          <a:solidFill>
            <a:srgbClr val="FF8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695" y="254000"/>
            <a:ext cx="8648608" cy="490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6911" y="1028454"/>
            <a:ext cx="5039359" cy="3285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jpg"/><Relationship Id="rId11" Type="http://schemas.openxmlformats.org/officeDocument/2006/relationships/image" Target="../media/image14.png"/><Relationship Id="rId12" Type="http://schemas.openxmlformats.org/officeDocument/2006/relationships/image" Target="../media/image1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524" y="505319"/>
            <a:ext cx="519176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400"/>
              <a:t>D</a:t>
            </a:r>
            <a:r>
              <a:rPr dirty="0" sz="3500"/>
              <a:t>ESIGN</a:t>
            </a:r>
            <a:r>
              <a:rPr dirty="0" sz="3500" spc="-180"/>
              <a:t> </a:t>
            </a:r>
            <a:r>
              <a:rPr dirty="0" sz="3500" spc="-30"/>
              <a:t>THINKING</a:t>
            </a:r>
            <a:r>
              <a:rPr dirty="0" sz="3500" spc="-200"/>
              <a:t> </a:t>
            </a:r>
            <a:r>
              <a:rPr dirty="0" sz="3500" spc="-25"/>
              <a:t>AND </a:t>
            </a:r>
            <a:r>
              <a:rPr dirty="0" sz="3500" spc="-10"/>
              <a:t>INNOVATION</a:t>
            </a:r>
            <a:endParaRPr sz="3500"/>
          </a:p>
        </p:txBody>
      </p:sp>
      <p:sp>
        <p:nvSpPr>
          <p:cNvPr id="3" name="object 3" descr=""/>
          <p:cNvSpPr txBox="1"/>
          <p:nvPr/>
        </p:nvSpPr>
        <p:spPr>
          <a:xfrm>
            <a:off x="615775" y="2239460"/>
            <a:ext cx="429831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PRESENTED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1039494">
              <a:lnSpc>
                <a:spcPct val="100000"/>
              </a:lnSpc>
            </a:pPr>
            <a:r>
              <a:rPr dirty="0" sz="1800" spc="-35">
                <a:latin typeface="Georgia"/>
                <a:cs typeface="Georgia"/>
              </a:rPr>
              <a:t>B.S.K.Samanvitha(23KD1A0214) </a:t>
            </a:r>
            <a:r>
              <a:rPr dirty="0" sz="1800" spc="-10">
                <a:latin typeface="Georgia"/>
                <a:cs typeface="Georgia"/>
              </a:rPr>
              <a:t>B.Likitha(23KD1A0206) G.Sai(23KD1A0243)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Georgia"/>
                <a:cs typeface="Georgia"/>
              </a:rPr>
              <a:t>CH.Mohan</a:t>
            </a:r>
            <a:r>
              <a:rPr dirty="0" sz="1800" spc="17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sampath</a:t>
            </a:r>
            <a:r>
              <a:rPr dirty="0" sz="1800" spc="175">
                <a:latin typeface="Georgia"/>
                <a:cs typeface="Georgia"/>
              </a:rPr>
              <a:t> </a:t>
            </a:r>
            <a:r>
              <a:rPr dirty="0" sz="1800" spc="-30">
                <a:latin typeface="Georgia"/>
                <a:cs typeface="Georgia"/>
              </a:rPr>
              <a:t>Reddy(23KD1A0226) </a:t>
            </a:r>
            <a:r>
              <a:rPr dirty="0" sz="1800" spc="-10">
                <a:latin typeface="Georgia"/>
                <a:cs typeface="Georgia"/>
              </a:rPr>
              <a:t>CH.chaitanya(23KD1A0228)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651437" y="678075"/>
            <a:ext cx="3081020" cy="4184650"/>
            <a:chOff x="5651437" y="678075"/>
            <a:chExt cx="3081020" cy="4184650"/>
          </a:xfrm>
        </p:grpSpPr>
        <p:sp>
          <p:nvSpPr>
            <p:cNvPr id="5" name="object 5" descr=""/>
            <p:cNvSpPr/>
            <p:nvPr/>
          </p:nvSpPr>
          <p:spPr>
            <a:xfrm>
              <a:off x="5656200" y="1571174"/>
              <a:ext cx="2844800" cy="2464435"/>
            </a:xfrm>
            <a:custGeom>
              <a:avLst/>
              <a:gdLst/>
              <a:ahLst/>
              <a:cxnLst/>
              <a:rect l="l" t="t" r="r" b="b"/>
              <a:pathLst>
                <a:path w="2844800" h="2464435">
                  <a:moveTo>
                    <a:pt x="2844599" y="2464199"/>
                  </a:moveTo>
                  <a:lnTo>
                    <a:pt x="0" y="2464199"/>
                  </a:lnTo>
                  <a:lnTo>
                    <a:pt x="0" y="0"/>
                  </a:lnTo>
                  <a:lnTo>
                    <a:pt x="2844599" y="0"/>
                  </a:lnTo>
                  <a:lnTo>
                    <a:pt x="2844599" y="24641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56200" y="1571174"/>
              <a:ext cx="2844800" cy="2464435"/>
            </a:xfrm>
            <a:custGeom>
              <a:avLst/>
              <a:gdLst/>
              <a:ahLst/>
              <a:cxnLst/>
              <a:rect l="l" t="t" r="r" b="b"/>
              <a:pathLst>
                <a:path w="2844800" h="2464435">
                  <a:moveTo>
                    <a:pt x="0" y="0"/>
                  </a:moveTo>
                  <a:lnTo>
                    <a:pt x="2844599" y="0"/>
                  </a:lnTo>
                  <a:lnTo>
                    <a:pt x="2844599" y="2464199"/>
                  </a:lnTo>
                  <a:lnTo>
                    <a:pt x="0" y="246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6200" y="678075"/>
              <a:ext cx="3076174" cy="4184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60" y="520734"/>
            <a:ext cx="34817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EXPERIENCE</a:t>
            </a:r>
            <a:r>
              <a:rPr dirty="0" sz="3000" spc="-50"/>
              <a:t> </a:t>
            </a:r>
            <a:r>
              <a:rPr dirty="0" sz="3000" spc="-25"/>
              <a:t>MAP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640674" y="1191390"/>
            <a:ext cx="5354320" cy="345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1st</a:t>
            </a:r>
            <a:r>
              <a:rPr dirty="0" sz="1500">
                <a:latin typeface="Times New Roman"/>
                <a:cs typeface="Times New Roman"/>
              </a:rPr>
              <a:t>: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Visitor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at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door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(presses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doorbell)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Times New Roman"/>
                <a:cs typeface="Times New Roman"/>
              </a:rPr>
              <a:t>2nd</a:t>
            </a:r>
            <a:r>
              <a:rPr dirty="0" sz="1500">
                <a:latin typeface="Times New Roman"/>
                <a:cs typeface="Times New Roman"/>
              </a:rPr>
              <a:t>: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Notification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sent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instantly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to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owner's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phone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200000"/>
              </a:lnSpc>
            </a:pPr>
            <a:r>
              <a:rPr dirty="0" sz="1500" b="1">
                <a:latin typeface="Times New Roman"/>
                <a:cs typeface="Times New Roman"/>
              </a:rPr>
              <a:t>3rd: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Owner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checks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live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video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feed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using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Blynk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app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(ESP32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CAM) </a:t>
            </a:r>
            <a:r>
              <a:rPr dirty="0" sz="1500" b="1">
                <a:latin typeface="Times New Roman"/>
                <a:cs typeface="Times New Roman"/>
              </a:rPr>
              <a:t>4th: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Owner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decides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to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unlock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or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not</a:t>
            </a:r>
            <a:endParaRPr sz="1500">
              <a:latin typeface="Times New Roman"/>
              <a:cs typeface="Times New Roman"/>
            </a:endParaRPr>
          </a:p>
          <a:p>
            <a:pPr marL="12700" marR="1734185">
              <a:lnSpc>
                <a:spcPct val="200000"/>
              </a:lnSpc>
            </a:pPr>
            <a:r>
              <a:rPr dirty="0" sz="1500">
                <a:latin typeface="Times New Roman"/>
                <a:cs typeface="Times New Roman"/>
              </a:rPr>
              <a:t>5</a:t>
            </a:r>
            <a:r>
              <a:rPr dirty="0" sz="1500" b="1">
                <a:latin typeface="Times New Roman"/>
                <a:cs typeface="Times New Roman"/>
              </a:rPr>
              <a:t>th</a:t>
            </a:r>
            <a:r>
              <a:rPr dirty="0" sz="1500">
                <a:latin typeface="Times New Roman"/>
                <a:cs typeface="Times New Roman"/>
              </a:rPr>
              <a:t>: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If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allowed,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solenoid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lock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opens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remotely </a:t>
            </a:r>
            <a:r>
              <a:rPr dirty="0" sz="1500" b="1">
                <a:latin typeface="Times New Roman"/>
                <a:cs typeface="Times New Roman"/>
              </a:rPr>
              <a:t>6th: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Visitor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enters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safely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or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waits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outside</a:t>
            </a:r>
            <a:endParaRPr sz="1500">
              <a:latin typeface="Times New Roman"/>
              <a:cs typeface="Times New Roman"/>
            </a:endParaRPr>
          </a:p>
          <a:p>
            <a:pPr marL="12700" marR="1322070">
              <a:lnSpc>
                <a:spcPct val="200000"/>
              </a:lnSpc>
            </a:pPr>
            <a:r>
              <a:rPr dirty="0" sz="1500" b="1">
                <a:latin typeface="Times New Roman"/>
                <a:cs typeface="Times New Roman"/>
              </a:rPr>
              <a:t>7th: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Buzzer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sounds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for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special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alerts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(if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any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issue) </a:t>
            </a:r>
            <a:r>
              <a:rPr dirty="0" sz="1500" b="1">
                <a:latin typeface="Times New Roman"/>
                <a:cs typeface="Times New Roman"/>
              </a:rPr>
              <a:t>8th: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Owner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feels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secure,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even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if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away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from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home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 descr=""/>
            <p:cNvSpPr/>
            <p:nvPr/>
          </p:nvSpPr>
          <p:spPr>
            <a:xfrm>
              <a:off x="0" y="386999"/>
              <a:ext cx="9144000" cy="4756785"/>
            </a:xfrm>
            <a:custGeom>
              <a:avLst/>
              <a:gdLst/>
              <a:ahLst/>
              <a:cxnLst/>
              <a:rect l="l" t="t" r="r" b="b"/>
              <a:pathLst>
                <a:path w="9144000" h="4756785">
                  <a:moveTo>
                    <a:pt x="0" y="4756500"/>
                  </a:moveTo>
                  <a:lnTo>
                    <a:pt x="9143999" y="4756500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756500"/>
                  </a:lnTo>
                  <a:close/>
                </a:path>
              </a:pathLst>
            </a:custGeom>
            <a:solidFill>
              <a:srgbClr val="FFFD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144000" cy="387350"/>
            </a:xfrm>
            <a:custGeom>
              <a:avLst/>
              <a:gdLst/>
              <a:ahLst/>
              <a:cxnLst/>
              <a:rect l="l" t="t" r="r" b="b"/>
              <a:pathLst>
                <a:path w="9144000" h="387350">
                  <a:moveTo>
                    <a:pt x="9143639" y="386999"/>
                  </a:moveTo>
                  <a:lnTo>
                    <a:pt x="0" y="386999"/>
                  </a:lnTo>
                  <a:lnTo>
                    <a:pt x="0" y="0"/>
                  </a:lnTo>
                  <a:lnTo>
                    <a:pt x="9143639" y="0"/>
                  </a:lnTo>
                  <a:lnTo>
                    <a:pt x="9143639" y="386999"/>
                  </a:lnTo>
                  <a:close/>
                </a:path>
              </a:pathLst>
            </a:custGeom>
            <a:solidFill>
              <a:srgbClr val="A0D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126007"/>
              <a:ext cx="8521700" cy="4017010"/>
            </a:xfrm>
            <a:custGeom>
              <a:avLst/>
              <a:gdLst/>
              <a:ahLst/>
              <a:cxnLst/>
              <a:rect l="l" t="t" r="r" b="b"/>
              <a:pathLst>
                <a:path w="8521700" h="4017010">
                  <a:moveTo>
                    <a:pt x="713155" y="3756139"/>
                  </a:moveTo>
                  <a:lnTo>
                    <a:pt x="356577" y="3495319"/>
                  </a:lnTo>
                  <a:lnTo>
                    <a:pt x="0" y="3756139"/>
                  </a:lnTo>
                  <a:lnTo>
                    <a:pt x="356577" y="4016959"/>
                  </a:lnTo>
                  <a:lnTo>
                    <a:pt x="713155" y="3756139"/>
                  </a:lnTo>
                  <a:close/>
                </a:path>
                <a:path w="8521700" h="4017010">
                  <a:moveTo>
                    <a:pt x="8521624" y="0"/>
                  </a:moveTo>
                  <a:lnTo>
                    <a:pt x="5491023" y="0"/>
                  </a:lnTo>
                  <a:lnTo>
                    <a:pt x="5491023" y="3058198"/>
                  </a:lnTo>
                  <a:lnTo>
                    <a:pt x="8521624" y="3058198"/>
                  </a:lnTo>
                  <a:lnTo>
                    <a:pt x="8521624" y="0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91024" y="1126000"/>
              <a:ext cx="3030855" cy="3058795"/>
            </a:xfrm>
            <a:custGeom>
              <a:avLst/>
              <a:gdLst/>
              <a:ahLst/>
              <a:cxnLst/>
              <a:rect l="l" t="t" r="r" b="b"/>
              <a:pathLst>
                <a:path w="3030854" h="3058795">
                  <a:moveTo>
                    <a:pt x="0" y="0"/>
                  </a:moveTo>
                  <a:lnTo>
                    <a:pt x="3030599" y="0"/>
                  </a:lnTo>
                  <a:lnTo>
                    <a:pt x="3030599" y="3058199"/>
                  </a:lnTo>
                  <a:lnTo>
                    <a:pt x="0" y="3058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928"/>
              <a:ext cx="9143999" cy="4747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450" y="389885"/>
            <a:ext cx="28632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85"/>
              <a:t>EMPATHY</a:t>
            </a:r>
            <a:r>
              <a:rPr dirty="0" sz="3000" spc="-60"/>
              <a:t> </a:t>
            </a:r>
            <a:r>
              <a:rPr dirty="0" sz="3000" spc="-25"/>
              <a:t>MAP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700450" y="834699"/>
            <a:ext cx="5658485" cy="3978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THINKS</a:t>
            </a:r>
            <a:endParaRPr sz="2000">
              <a:latin typeface="Times New Roman"/>
              <a:cs typeface="Times New Roman"/>
            </a:endParaRPr>
          </a:p>
          <a:p>
            <a:pPr marL="469265" indent="-351155">
              <a:lnSpc>
                <a:spcPct val="100000"/>
              </a:lnSpc>
              <a:spcBef>
                <a:spcPts val="157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"Is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safe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open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visitor?"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MT"/>
              <a:buChar char="●"/>
            </a:pPr>
            <a:endParaRPr sz="1600">
              <a:latin typeface="Times New Roman"/>
              <a:cs typeface="Times New Roman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"What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home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someone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important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comes?"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MT"/>
              <a:buChar char="●"/>
            </a:pPr>
            <a:endParaRPr sz="1600">
              <a:latin typeface="Times New Roman"/>
              <a:cs typeface="Times New Roman"/>
            </a:endParaRPr>
          </a:p>
          <a:p>
            <a:pPr marL="469265" indent="-335915">
              <a:lnSpc>
                <a:spcPct val="100000"/>
              </a:lnSpc>
              <a:buSzPct val="87500"/>
              <a:buFont typeface="Arial MT"/>
              <a:buChar char="●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"I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easy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monitor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visitors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remotely.</a:t>
            </a:r>
            <a:r>
              <a:rPr dirty="0" sz="1400" spc="-10">
                <a:latin typeface="Times New Roman"/>
                <a:cs typeface="Times New Roman"/>
              </a:rPr>
              <a:t>"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000" spc="-20" b="1">
                <a:latin typeface="Arial"/>
                <a:cs typeface="Arial"/>
              </a:rPr>
              <a:t>SAYS</a:t>
            </a:r>
            <a:endParaRPr sz="20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575"/>
              </a:spcBef>
              <a:buChar char="●"/>
              <a:tabLst>
                <a:tab pos="469265" algn="l"/>
              </a:tabLst>
            </a:pPr>
            <a:r>
              <a:rPr dirty="0" sz="1600">
                <a:latin typeface="Arial MT"/>
                <a:cs typeface="Arial MT"/>
              </a:rPr>
              <a:t>"I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wish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there."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MT"/>
              <a:buChar char="●"/>
            </a:pP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600">
                <a:latin typeface="Arial MT"/>
                <a:cs typeface="Arial MT"/>
              </a:rPr>
              <a:t>"I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avoid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opening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unnecessarily."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MT"/>
              <a:buChar char="●"/>
            </a:pP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600">
                <a:latin typeface="Arial MT"/>
                <a:cs typeface="Arial MT"/>
              </a:rPr>
              <a:t>"It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would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remotely."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670875" y="1278925"/>
            <a:ext cx="3226435" cy="3091180"/>
            <a:chOff x="5670875" y="1278925"/>
            <a:chExt cx="3226435" cy="3091180"/>
          </a:xfrm>
        </p:grpSpPr>
        <p:sp>
          <p:nvSpPr>
            <p:cNvPr id="5" name="object 5" descr=""/>
            <p:cNvSpPr/>
            <p:nvPr/>
          </p:nvSpPr>
          <p:spPr>
            <a:xfrm>
              <a:off x="5769049" y="1348425"/>
              <a:ext cx="3016885" cy="3016885"/>
            </a:xfrm>
            <a:custGeom>
              <a:avLst/>
              <a:gdLst/>
              <a:ahLst/>
              <a:cxnLst/>
              <a:rect l="l" t="t" r="r" b="b"/>
              <a:pathLst>
                <a:path w="3016884" h="3016885">
                  <a:moveTo>
                    <a:pt x="3016499" y="3016499"/>
                  </a:moveTo>
                  <a:lnTo>
                    <a:pt x="0" y="3016499"/>
                  </a:lnTo>
                  <a:lnTo>
                    <a:pt x="0" y="0"/>
                  </a:lnTo>
                  <a:lnTo>
                    <a:pt x="3016499" y="0"/>
                  </a:lnTo>
                  <a:lnTo>
                    <a:pt x="3016499" y="30164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875" y="1278925"/>
              <a:ext cx="3225999" cy="30907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282" rIns="0" bIns="0" rtlCol="0" vert="horz">
            <a:spAutoFit/>
          </a:bodyPr>
          <a:lstStyle/>
          <a:p>
            <a:pPr marL="464820">
              <a:lnSpc>
                <a:spcPct val="100000"/>
              </a:lnSpc>
              <a:spcBef>
                <a:spcPts val="100"/>
              </a:spcBef>
            </a:pPr>
            <a:r>
              <a:rPr dirty="0" sz="1900" spc="-20">
                <a:latin typeface="Arial"/>
                <a:cs typeface="Arial"/>
              </a:rPr>
              <a:t>DOES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0450" y="906993"/>
            <a:ext cx="5728970" cy="356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35877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700">
                <a:latin typeface="Times New Roman"/>
                <a:cs typeface="Times New Roman"/>
              </a:rPr>
              <a:t>Rushes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check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door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physically.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Font typeface="Arial MT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469265" indent="-35877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dirty="0" sz="1700" spc="-10">
                <a:latin typeface="Times New Roman"/>
                <a:cs typeface="Times New Roman"/>
              </a:rPr>
              <a:t>Sometimes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ignores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doorbell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when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busy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unsure.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Font typeface="Arial MT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469265" indent="-35877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700">
                <a:latin typeface="Times New Roman"/>
                <a:cs typeface="Times New Roman"/>
              </a:rPr>
              <a:t>Asks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neighbors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keep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eye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their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house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when</a:t>
            </a:r>
            <a:r>
              <a:rPr dirty="0" sz="1700" spc="-10">
                <a:latin typeface="Times New Roman"/>
                <a:cs typeface="Times New Roman"/>
              </a:rPr>
              <a:t> away.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000" spc="-10" b="1">
                <a:latin typeface="Times New Roman"/>
                <a:cs typeface="Times New Roman"/>
              </a:rPr>
              <a:t>FEELS</a:t>
            </a:r>
            <a:endParaRPr sz="2000">
              <a:latin typeface="Times New Roman"/>
              <a:cs typeface="Times New Roman"/>
            </a:endParaRPr>
          </a:p>
          <a:p>
            <a:pPr marL="469265" indent="-351155">
              <a:lnSpc>
                <a:spcPct val="100000"/>
              </a:lnSpc>
              <a:spcBef>
                <a:spcPts val="1580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1600" spc="-20">
                <a:latin typeface="Times New Roman"/>
                <a:cs typeface="Times New Roman"/>
              </a:rPr>
              <a:t>Worried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about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safety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theft.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MT"/>
              <a:buChar char="●"/>
            </a:pPr>
            <a:endParaRPr sz="1600">
              <a:latin typeface="Times New Roman"/>
              <a:cs typeface="Times New Roman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Frustrated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missing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important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visitors.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MT"/>
              <a:buChar char="●"/>
            </a:pPr>
            <a:endParaRPr sz="1600">
              <a:latin typeface="Times New Roman"/>
              <a:cs typeface="Times New Roman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Relieved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seeing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familiar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person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before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opening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door.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42060" y="179"/>
            <a:ext cx="401955" cy="5143500"/>
          </a:xfrm>
          <a:custGeom>
            <a:avLst/>
            <a:gdLst/>
            <a:ahLst/>
            <a:cxnLst/>
            <a:rect l="l" t="t" r="r" b="b"/>
            <a:pathLst>
              <a:path w="401954" h="5143500">
                <a:moveTo>
                  <a:pt x="0" y="5143319"/>
                </a:moveTo>
                <a:lnTo>
                  <a:pt x="0" y="0"/>
                </a:lnTo>
                <a:lnTo>
                  <a:pt x="401940" y="0"/>
                </a:lnTo>
                <a:lnTo>
                  <a:pt x="401940" y="5143319"/>
                </a:lnTo>
                <a:lnTo>
                  <a:pt x="0" y="5143319"/>
                </a:lnTo>
                <a:close/>
              </a:path>
            </a:pathLst>
          </a:custGeom>
          <a:solidFill>
            <a:srgbClr val="A0D3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713740" cy="521970"/>
          </a:xfrm>
          <a:custGeom>
            <a:avLst/>
            <a:gdLst/>
            <a:ahLst/>
            <a:cxnLst/>
            <a:rect l="l" t="t" r="r" b="b"/>
            <a:pathLst>
              <a:path w="713740" h="521970">
                <a:moveTo>
                  <a:pt x="356579" y="521639"/>
                </a:moveTo>
                <a:lnTo>
                  <a:pt x="0" y="260819"/>
                </a:lnTo>
                <a:lnTo>
                  <a:pt x="356579" y="0"/>
                </a:lnTo>
                <a:lnTo>
                  <a:pt x="713159" y="260819"/>
                </a:lnTo>
                <a:lnTo>
                  <a:pt x="356579" y="521639"/>
                </a:lnTo>
                <a:close/>
              </a:path>
            </a:pathLst>
          </a:custGeom>
          <a:solidFill>
            <a:srgbClr val="FF8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621" rIns="0" bIns="0" rtlCol="0" vert="horz">
            <a:spAutoFit/>
          </a:bodyPr>
          <a:lstStyle/>
          <a:p>
            <a:pPr marL="3436620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solidFill>
                  <a:srgbClr val="172C44"/>
                </a:solidFill>
              </a:rPr>
              <a:t>PAIN</a:t>
            </a:r>
            <a:r>
              <a:rPr dirty="0" sz="2000" spc="-95">
                <a:solidFill>
                  <a:srgbClr val="172C44"/>
                </a:solidFill>
              </a:rPr>
              <a:t> </a:t>
            </a:r>
            <a:r>
              <a:rPr dirty="0" sz="2000" spc="-10">
                <a:solidFill>
                  <a:srgbClr val="172C44"/>
                </a:solidFill>
              </a:rPr>
              <a:t>POINTS</a:t>
            </a:r>
            <a:endParaRPr sz="2000"/>
          </a:p>
        </p:txBody>
      </p:sp>
      <p:sp>
        <p:nvSpPr>
          <p:cNvPr id="6" name="object 6" descr=""/>
          <p:cNvSpPr txBox="1"/>
          <p:nvPr/>
        </p:nvSpPr>
        <p:spPr>
          <a:xfrm>
            <a:off x="1548887" y="1019755"/>
            <a:ext cx="5873115" cy="3294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Times New Roman"/>
                <a:cs typeface="Times New Roman"/>
              </a:rPr>
              <a:t>Unable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identify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visitors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without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opening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door.</a:t>
            </a:r>
            <a:endParaRPr sz="15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62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Times New Roman"/>
                <a:cs typeface="Times New Roman"/>
              </a:rPr>
              <a:t>Risk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allowing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strangers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unknowingly.</a:t>
            </a:r>
            <a:endParaRPr sz="15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62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Times New Roman"/>
                <a:cs typeface="Times New Roman"/>
              </a:rPr>
              <a:t>Missing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important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deliveries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guests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when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not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at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home.</a:t>
            </a:r>
            <a:endParaRPr sz="15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62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Times New Roman"/>
                <a:cs typeface="Times New Roman"/>
              </a:rPr>
              <a:t>No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real-</a:t>
            </a:r>
            <a:r>
              <a:rPr dirty="0" sz="1500">
                <a:latin typeface="Times New Roman"/>
                <a:cs typeface="Times New Roman"/>
              </a:rPr>
              <a:t>time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notifications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monitoring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options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traditional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doorbells.</a:t>
            </a:r>
            <a:endParaRPr sz="15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62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Times New Roman"/>
                <a:cs typeface="Times New Roman"/>
              </a:rPr>
              <a:t>Feeling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unsafe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anxious,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especially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when</a:t>
            </a:r>
            <a:r>
              <a:rPr dirty="0" sz="1500" spc="-10">
                <a:latin typeface="Times New Roman"/>
                <a:cs typeface="Times New Roman"/>
              </a:rPr>
              <a:t> alone.</a:t>
            </a:r>
            <a:endParaRPr sz="15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62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Times New Roman"/>
                <a:cs typeface="Times New Roman"/>
              </a:rPr>
              <a:t>No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remote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control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unlock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door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securely.</a:t>
            </a:r>
            <a:endParaRPr sz="15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62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Times New Roman"/>
                <a:cs typeface="Times New Roman"/>
              </a:rPr>
              <a:t>Difficulty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managing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visitors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during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travel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office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hours.</a:t>
            </a:r>
            <a:endParaRPr sz="15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1620"/>
              </a:spcBef>
              <a:buFont typeface="Arial MT"/>
              <a:buChar char="●"/>
              <a:tabLst>
                <a:tab pos="356235" algn="l"/>
              </a:tabLst>
            </a:pPr>
            <a:r>
              <a:rPr dirty="0" sz="1500">
                <a:latin typeface="Times New Roman"/>
                <a:cs typeface="Times New Roman"/>
              </a:rPr>
              <a:t>Lack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affordable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0">
                <a:latin typeface="Times New Roman"/>
                <a:cs typeface="Times New Roman"/>
              </a:rPr>
              <a:t> easy-to-</a:t>
            </a:r>
            <a:r>
              <a:rPr dirty="0" sz="1500">
                <a:latin typeface="Times New Roman"/>
                <a:cs typeface="Times New Roman"/>
              </a:rPr>
              <a:t>use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smart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door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security</a:t>
            </a:r>
            <a:r>
              <a:rPr dirty="0" sz="1500" spc="-10">
                <a:latin typeface="Times New Roman"/>
                <a:cs typeface="Times New Roman"/>
              </a:rPr>
              <a:t> solutions.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1F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737599"/>
            <a:ext cx="9144000" cy="405765"/>
          </a:xfrm>
          <a:custGeom>
            <a:avLst/>
            <a:gdLst/>
            <a:ahLst/>
            <a:cxnLst/>
            <a:rect l="l" t="t" r="r" b="b"/>
            <a:pathLst>
              <a:path w="9144000" h="405764">
                <a:moveTo>
                  <a:pt x="9143639" y="405719"/>
                </a:moveTo>
                <a:lnTo>
                  <a:pt x="0" y="405719"/>
                </a:lnTo>
                <a:lnTo>
                  <a:pt x="0" y="0"/>
                </a:lnTo>
                <a:lnTo>
                  <a:pt x="9143639" y="0"/>
                </a:lnTo>
                <a:lnTo>
                  <a:pt x="9143639" y="405719"/>
                </a:lnTo>
                <a:close/>
              </a:path>
            </a:pathLst>
          </a:custGeom>
          <a:solidFill>
            <a:srgbClr val="A0D3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396400" y="0"/>
            <a:ext cx="3747770" cy="4737735"/>
            <a:chOff x="5396400" y="0"/>
            <a:chExt cx="3747770" cy="4737735"/>
          </a:xfrm>
        </p:grpSpPr>
        <p:sp>
          <p:nvSpPr>
            <p:cNvPr id="5" name="object 5" descr=""/>
            <p:cNvSpPr/>
            <p:nvPr/>
          </p:nvSpPr>
          <p:spPr>
            <a:xfrm>
              <a:off x="5396400" y="0"/>
              <a:ext cx="713740" cy="521970"/>
            </a:xfrm>
            <a:custGeom>
              <a:avLst/>
              <a:gdLst/>
              <a:ahLst/>
              <a:cxnLst/>
              <a:rect l="l" t="t" r="r" b="b"/>
              <a:pathLst>
                <a:path w="713739" h="521970">
                  <a:moveTo>
                    <a:pt x="356579" y="521639"/>
                  </a:moveTo>
                  <a:lnTo>
                    <a:pt x="0" y="260819"/>
                  </a:lnTo>
                  <a:lnTo>
                    <a:pt x="356579" y="0"/>
                  </a:lnTo>
                  <a:lnTo>
                    <a:pt x="713159" y="260819"/>
                  </a:lnTo>
                  <a:lnTo>
                    <a:pt x="356579" y="52163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9320" y="0"/>
              <a:ext cx="3064319" cy="473723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Needs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07152" y="874392"/>
            <a:ext cx="5113020" cy="3538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935" marR="373380" indent="-356870">
              <a:lnSpc>
                <a:spcPct val="116399"/>
              </a:lnSpc>
              <a:spcBef>
                <a:spcPts val="95"/>
              </a:spcBef>
              <a:buFont typeface="Arial MT"/>
              <a:buChar char="●"/>
              <a:tabLst>
                <a:tab pos="368935" algn="l"/>
              </a:tabLst>
            </a:pPr>
            <a:r>
              <a:rPr dirty="0" sz="1650">
                <a:latin typeface="Times New Roman"/>
                <a:cs typeface="Times New Roman"/>
              </a:rPr>
              <a:t>Need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safe</a:t>
            </a:r>
            <a:r>
              <a:rPr dirty="0" sz="1650" spc="10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way</a:t>
            </a:r>
            <a:r>
              <a:rPr dirty="0" sz="1650" spc="25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to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verify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who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is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at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the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door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before opening.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  <a:buFont typeface="Arial MT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68935" indent="-356235">
              <a:lnSpc>
                <a:spcPct val="100000"/>
              </a:lnSpc>
              <a:buFont typeface="Arial MT"/>
              <a:buChar char="●"/>
              <a:tabLst>
                <a:tab pos="368935" algn="l"/>
              </a:tabLst>
            </a:pPr>
            <a:r>
              <a:rPr dirty="0" sz="1650">
                <a:latin typeface="Times New Roman"/>
                <a:cs typeface="Times New Roman"/>
              </a:rPr>
              <a:t>Need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 spc="-20" b="1">
                <a:latin typeface="Times New Roman"/>
                <a:cs typeface="Times New Roman"/>
              </a:rPr>
              <a:t>real-</a:t>
            </a:r>
            <a:r>
              <a:rPr dirty="0" sz="1650" b="1">
                <a:latin typeface="Times New Roman"/>
                <a:cs typeface="Times New Roman"/>
              </a:rPr>
              <a:t>time</a:t>
            </a:r>
            <a:r>
              <a:rPr dirty="0" sz="1650" spc="15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alerts</a:t>
            </a:r>
            <a:r>
              <a:rPr dirty="0" sz="1650" spc="30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when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someone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rings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the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bell.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  <a:buFont typeface="Arial MT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68935" indent="-35623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68935" algn="l"/>
              </a:tabLst>
            </a:pPr>
            <a:r>
              <a:rPr dirty="0" sz="1650">
                <a:latin typeface="Times New Roman"/>
                <a:cs typeface="Times New Roman"/>
              </a:rPr>
              <a:t>Need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an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easy-to-use</a:t>
            </a:r>
            <a:r>
              <a:rPr dirty="0" sz="1650" spc="10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system</a:t>
            </a:r>
            <a:r>
              <a:rPr dirty="0" sz="1650" spc="30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that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anyone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can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operate.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  <a:buFont typeface="Arial MT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68935" indent="-356235">
              <a:lnSpc>
                <a:spcPct val="100000"/>
              </a:lnSpc>
              <a:buFont typeface="Arial MT"/>
              <a:buChar char="●"/>
              <a:tabLst>
                <a:tab pos="368935" algn="l"/>
              </a:tabLst>
            </a:pPr>
            <a:r>
              <a:rPr dirty="0" sz="1650">
                <a:latin typeface="Times New Roman"/>
                <a:cs typeface="Times New Roman"/>
              </a:rPr>
              <a:t>Need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remote door</a:t>
            </a:r>
            <a:r>
              <a:rPr dirty="0" sz="1650" spc="-25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control</a:t>
            </a:r>
            <a:r>
              <a:rPr dirty="0" sz="1650" spc="25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option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(lock/unlock).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  <a:buFont typeface="Arial MT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68935" indent="-356235">
              <a:lnSpc>
                <a:spcPct val="100000"/>
              </a:lnSpc>
              <a:buFont typeface="Arial MT"/>
              <a:buChar char="●"/>
              <a:tabLst>
                <a:tab pos="368935" algn="l"/>
              </a:tabLst>
            </a:pPr>
            <a:r>
              <a:rPr dirty="0" sz="1650">
                <a:latin typeface="Times New Roman"/>
                <a:cs typeface="Times New Roman"/>
              </a:rPr>
              <a:t>Need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clear</a:t>
            </a:r>
            <a:r>
              <a:rPr dirty="0" sz="1650" spc="-20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visitor</a:t>
            </a:r>
            <a:r>
              <a:rPr dirty="0" sz="1650" spc="-15" b="1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images</a:t>
            </a:r>
            <a:r>
              <a:rPr dirty="0" sz="1650" spc="30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for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better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decision-</a:t>
            </a:r>
            <a:r>
              <a:rPr dirty="0" sz="1650" spc="-10">
                <a:latin typeface="Times New Roman"/>
                <a:cs typeface="Times New Roman"/>
              </a:rPr>
              <a:t>making.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5"/>
              </a:spcBef>
              <a:buFont typeface="Arial MT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368935" indent="-356235">
              <a:lnSpc>
                <a:spcPct val="100000"/>
              </a:lnSpc>
              <a:buFont typeface="Arial MT"/>
              <a:buChar char="●"/>
              <a:tabLst>
                <a:tab pos="368935" algn="l"/>
              </a:tabLst>
            </a:pPr>
            <a:r>
              <a:rPr dirty="0" sz="1650">
                <a:latin typeface="Times New Roman"/>
                <a:cs typeface="Times New Roman"/>
              </a:rPr>
              <a:t>Need an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affordable</a:t>
            </a:r>
            <a:r>
              <a:rPr dirty="0" sz="1650" spc="15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and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b="1">
                <a:latin typeface="Times New Roman"/>
                <a:cs typeface="Times New Roman"/>
              </a:rPr>
              <a:t>reliable</a:t>
            </a:r>
            <a:r>
              <a:rPr dirty="0" sz="1650" spc="5" b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smart security </a:t>
            </a:r>
            <a:r>
              <a:rPr dirty="0" sz="1650" spc="-10">
                <a:latin typeface="Times New Roman"/>
                <a:cs typeface="Times New Roman"/>
              </a:rPr>
              <a:t>system.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737599"/>
            <a:ext cx="9144000" cy="405765"/>
          </a:xfrm>
          <a:custGeom>
            <a:avLst/>
            <a:gdLst/>
            <a:ahLst/>
            <a:cxnLst/>
            <a:rect l="l" t="t" r="r" b="b"/>
            <a:pathLst>
              <a:path w="9144000" h="405764">
                <a:moveTo>
                  <a:pt x="9143639" y="405719"/>
                </a:moveTo>
                <a:lnTo>
                  <a:pt x="0" y="405719"/>
                </a:lnTo>
                <a:lnTo>
                  <a:pt x="0" y="0"/>
                </a:lnTo>
                <a:lnTo>
                  <a:pt x="9143639" y="0"/>
                </a:lnTo>
                <a:lnTo>
                  <a:pt x="9143639" y="405719"/>
                </a:lnTo>
                <a:close/>
              </a:path>
            </a:pathLst>
          </a:custGeom>
          <a:solidFill>
            <a:srgbClr val="A0D3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430839" y="0"/>
            <a:ext cx="713740" cy="521970"/>
          </a:xfrm>
          <a:custGeom>
            <a:avLst/>
            <a:gdLst/>
            <a:ahLst/>
            <a:cxnLst/>
            <a:rect l="l" t="t" r="r" b="b"/>
            <a:pathLst>
              <a:path w="713740" h="521970">
                <a:moveTo>
                  <a:pt x="356579" y="521639"/>
                </a:moveTo>
                <a:lnTo>
                  <a:pt x="0" y="260819"/>
                </a:lnTo>
                <a:lnTo>
                  <a:pt x="356579" y="0"/>
                </a:lnTo>
                <a:lnTo>
                  <a:pt x="713159" y="260819"/>
                </a:lnTo>
                <a:lnTo>
                  <a:pt x="356579" y="521639"/>
                </a:lnTo>
                <a:close/>
              </a:path>
            </a:pathLst>
          </a:custGeom>
          <a:solidFill>
            <a:srgbClr val="FF8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7149" y="401785"/>
            <a:ext cx="2029460" cy="462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10"/>
              <a:t>Expectations</a:t>
            </a:r>
            <a:endParaRPr sz="285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0045" marR="5080" indent="-34798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60045" algn="l"/>
              </a:tabLst>
            </a:pPr>
            <a:r>
              <a:rPr dirty="0" b="0">
                <a:latin typeface="Times New Roman"/>
                <a:cs typeface="Times New Roman"/>
              </a:rPr>
              <a:t>Expect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to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/>
              <a:t>monitor</a:t>
            </a:r>
            <a:r>
              <a:rPr dirty="0" spc="-45"/>
              <a:t> </a:t>
            </a:r>
            <a:r>
              <a:rPr dirty="0"/>
              <a:t>visitors</a:t>
            </a:r>
            <a:r>
              <a:rPr dirty="0" spc="-30"/>
              <a:t> </a:t>
            </a:r>
            <a:r>
              <a:rPr dirty="0"/>
              <a:t>from</a:t>
            </a:r>
            <a:r>
              <a:rPr dirty="0" spc="-20"/>
              <a:t> </a:t>
            </a:r>
            <a:r>
              <a:rPr dirty="0" spc="-10"/>
              <a:t>anywhere </a:t>
            </a:r>
            <a:r>
              <a:rPr dirty="0" b="0">
                <a:latin typeface="Times New Roman"/>
                <a:cs typeface="Times New Roman"/>
              </a:rPr>
              <a:t>using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2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mobile </a:t>
            </a:r>
            <a:r>
              <a:rPr dirty="0" spc="-20" b="0">
                <a:latin typeface="Times New Roman"/>
                <a:cs typeface="Times New Roman"/>
              </a:rPr>
              <a:t>app.</a:t>
            </a:r>
          </a:p>
          <a:p>
            <a:pPr>
              <a:lnSpc>
                <a:spcPct val="100000"/>
              </a:lnSpc>
              <a:spcBef>
                <a:spcPts val="635"/>
              </a:spcBef>
              <a:buFont typeface="Arial MT"/>
              <a:buChar char="●"/>
            </a:pPr>
          </a:p>
          <a:p>
            <a:pPr marL="360045" indent="-347345">
              <a:lnSpc>
                <a:spcPct val="100000"/>
              </a:lnSpc>
              <a:buFont typeface="Arial MT"/>
              <a:buChar char="●"/>
              <a:tabLst>
                <a:tab pos="360045" algn="l"/>
              </a:tabLst>
            </a:pPr>
            <a:r>
              <a:rPr dirty="0" b="0">
                <a:latin typeface="Times New Roman"/>
                <a:cs typeface="Times New Roman"/>
              </a:rPr>
              <a:t>Expect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/>
              <a:t>fast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accurate</a:t>
            </a:r>
            <a:r>
              <a:rPr dirty="0" spc="-35"/>
              <a:t> </a:t>
            </a:r>
            <a:r>
              <a:rPr dirty="0"/>
              <a:t>notifications</a:t>
            </a:r>
            <a:r>
              <a:rPr dirty="0" spc="-30"/>
              <a:t> </a:t>
            </a:r>
            <a:r>
              <a:rPr dirty="0" b="0">
                <a:latin typeface="Times New Roman"/>
                <a:cs typeface="Times New Roman"/>
              </a:rPr>
              <a:t>without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delay.</a:t>
            </a:r>
          </a:p>
          <a:p>
            <a:pPr marL="389255">
              <a:lnSpc>
                <a:spcPct val="100000"/>
              </a:lnSpc>
              <a:spcBef>
                <a:spcPts val="70"/>
              </a:spcBef>
            </a:pPr>
            <a:r>
              <a:rPr dirty="0" sz="1200" spc="-50" b="0">
                <a:solidFill>
                  <a:srgbClr val="172C44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60045" indent="-347345">
              <a:lnSpc>
                <a:spcPct val="100000"/>
              </a:lnSpc>
              <a:spcBef>
                <a:spcPts val="905"/>
              </a:spcBef>
              <a:buFont typeface="Arial MT"/>
              <a:buChar char="●"/>
              <a:tabLst>
                <a:tab pos="360045" algn="l"/>
              </a:tabLst>
            </a:pPr>
            <a:r>
              <a:rPr dirty="0" b="0">
                <a:latin typeface="Times New Roman"/>
                <a:cs typeface="Times New Roman"/>
              </a:rPr>
              <a:t>Expect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system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to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be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/>
              <a:t>secure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20"/>
              <a:t>tamper-</a:t>
            </a:r>
            <a:r>
              <a:rPr dirty="0" spc="-10"/>
              <a:t>proof</a:t>
            </a:r>
            <a:r>
              <a:rPr dirty="0" spc="-10" b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635"/>
              </a:spcBef>
              <a:buFont typeface="Arial MT"/>
              <a:buChar char="●"/>
            </a:pPr>
          </a:p>
          <a:p>
            <a:pPr marL="360045" indent="-34734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60045" algn="l"/>
              </a:tabLst>
            </a:pPr>
            <a:r>
              <a:rPr dirty="0" b="0">
                <a:latin typeface="Times New Roman"/>
                <a:cs typeface="Times New Roman"/>
              </a:rPr>
              <a:t>Expect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device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to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be </a:t>
            </a:r>
            <a:r>
              <a:rPr dirty="0"/>
              <a:t>easy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install</a:t>
            </a:r>
            <a:r>
              <a:rPr dirty="0" spc="-10"/>
              <a:t> </a:t>
            </a:r>
            <a:r>
              <a:rPr dirty="0" b="0">
                <a:latin typeface="Times New Roman"/>
                <a:cs typeface="Times New Roman"/>
              </a:rPr>
              <a:t>and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spc="-15"/>
              <a:t>user-</a:t>
            </a:r>
            <a:r>
              <a:rPr dirty="0" spc="-10"/>
              <a:t>friendly</a:t>
            </a:r>
            <a:r>
              <a:rPr dirty="0" spc="-10" b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630"/>
              </a:spcBef>
              <a:buFont typeface="Arial MT"/>
              <a:buChar char="●"/>
            </a:pPr>
          </a:p>
          <a:p>
            <a:pPr marL="360045" indent="-34734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60045" algn="l"/>
              </a:tabLst>
            </a:pPr>
            <a:r>
              <a:rPr dirty="0" b="0">
                <a:latin typeface="Times New Roman"/>
                <a:cs typeface="Times New Roman"/>
              </a:rPr>
              <a:t>Expect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/>
              <a:t>integration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45"/>
              <a:t> </a:t>
            </a:r>
            <a:r>
              <a:rPr dirty="0" spc="-20"/>
              <a:t>Wi-</a:t>
            </a:r>
            <a:r>
              <a:rPr dirty="0"/>
              <a:t>Fi</a:t>
            </a:r>
            <a:r>
              <a:rPr dirty="0" spc="-25"/>
              <a:t> </a:t>
            </a:r>
            <a:r>
              <a:rPr dirty="0" b="0">
                <a:latin typeface="Times New Roman"/>
                <a:cs typeface="Times New Roman"/>
              </a:rPr>
              <a:t>for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seamless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operation.</a:t>
            </a:r>
          </a:p>
          <a:p>
            <a:pPr>
              <a:lnSpc>
                <a:spcPct val="100000"/>
              </a:lnSpc>
              <a:spcBef>
                <a:spcPts val="635"/>
              </a:spcBef>
              <a:buFont typeface="Arial MT"/>
              <a:buChar char="●"/>
            </a:pPr>
          </a:p>
          <a:p>
            <a:pPr marL="360045" indent="-347345">
              <a:lnSpc>
                <a:spcPct val="100000"/>
              </a:lnSpc>
              <a:buFont typeface="Arial MT"/>
              <a:buChar char="●"/>
              <a:tabLst>
                <a:tab pos="360045" algn="l"/>
              </a:tabLst>
            </a:pPr>
            <a:r>
              <a:rPr dirty="0" b="0">
                <a:latin typeface="Times New Roman"/>
                <a:cs typeface="Times New Roman"/>
              </a:rPr>
              <a:t>Expect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/>
              <a:t>minimal</a:t>
            </a:r>
            <a:r>
              <a:rPr dirty="0" spc="-30"/>
              <a:t> </a:t>
            </a:r>
            <a:r>
              <a:rPr dirty="0"/>
              <a:t>maintenance</a:t>
            </a:r>
            <a:r>
              <a:rPr dirty="0" spc="-10"/>
              <a:t> </a:t>
            </a:r>
            <a:r>
              <a:rPr dirty="0" b="0">
                <a:latin typeface="Times New Roman"/>
                <a:cs typeface="Times New Roman"/>
              </a:rPr>
              <a:t>after</a:t>
            </a:r>
            <a:r>
              <a:rPr dirty="0" spc="-2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installation.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64319" cy="47372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42060" y="179"/>
            <a:ext cx="401955" cy="5143500"/>
          </a:xfrm>
          <a:custGeom>
            <a:avLst/>
            <a:gdLst/>
            <a:ahLst/>
            <a:cxnLst/>
            <a:rect l="l" t="t" r="r" b="b"/>
            <a:pathLst>
              <a:path w="401954" h="5143500">
                <a:moveTo>
                  <a:pt x="0" y="5143319"/>
                </a:moveTo>
                <a:lnTo>
                  <a:pt x="0" y="0"/>
                </a:lnTo>
                <a:lnTo>
                  <a:pt x="401940" y="0"/>
                </a:lnTo>
                <a:lnTo>
                  <a:pt x="401940" y="5143319"/>
                </a:lnTo>
                <a:lnTo>
                  <a:pt x="0" y="5143319"/>
                </a:lnTo>
                <a:close/>
              </a:path>
            </a:pathLst>
          </a:custGeom>
          <a:solidFill>
            <a:srgbClr val="A0D3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0"/>
            <a:ext cx="713740" cy="521970"/>
          </a:xfrm>
          <a:custGeom>
            <a:avLst/>
            <a:gdLst/>
            <a:ahLst/>
            <a:cxnLst/>
            <a:rect l="l" t="t" r="r" b="b"/>
            <a:pathLst>
              <a:path w="713740" h="521970">
                <a:moveTo>
                  <a:pt x="356579" y="521639"/>
                </a:moveTo>
                <a:lnTo>
                  <a:pt x="0" y="260819"/>
                </a:lnTo>
                <a:lnTo>
                  <a:pt x="356579" y="0"/>
                </a:lnTo>
                <a:lnTo>
                  <a:pt x="713159" y="260819"/>
                </a:lnTo>
                <a:lnTo>
                  <a:pt x="356579" y="521639"/>
                </a:lnTo>
                <a:close/>
              </a:path>
            </a:pathLst>
          </a:custGeom>
          <a:solidFill>
            <a:srgbClr val="FF8E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618775" y="3527352"/>
            <a:ext cx="39522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Times New Roman"/>
                <a:cs typeface="Times New Roman"/>
              </a:rPr>
              <a:t>ESP32-</a:t>
            </a:r>
            <a:r>
              <a:rPr dirty="0" sz="1600" b="1">
                <a:latin typeface="Times New Roman"/>
                <a:cs typeface="Times New Roman"/>
              </a:rPr>
              <a:t>CAM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with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Wi-</a:t>
            </a:r>
            <a:r>
              <a:rPr dirty="0" sz="1600" b="1">
                <a:latin typeface="Times New Roman"/>
                <a:cs typeface="Times New Roman"/>
              </a:rPr>
              <a:t>Fi</a:t>
            </a:r>
            <a:r>
              <a:rPr dirty="0" sz="1600" spc="-10" b="1">
                <a:latin typeface="Times New Roman"/>
                <a:cs typeface="Times New Roman"/>
              </a:rPr>
              <a:t> Module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Captures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live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images/video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visitors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sends </a:t>
            </a:r>
            <a:r>
              <a:rPr dirty="0" sz="1600">
                <a:latin typeface="Times New Roman"/>
                <a:cs typeface="Times New Roman"/>
              </a:rPr>
              <a:t>them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mobile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through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Wi-</a:t>
            </a:r>
            <a:r>
              <a:rPr dirty="0" sz="1600" spc="-25">
                <a:latin typeface="Times New Roman"/>
                <a:cs typeface="Times New Roman"/>
              </a:rPr>
              <a:t>Fi.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737" y="875775"/>
            <a:ext cx="2706524" cy="213228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03975" y="3373421"/>
            <a:ext cx="365188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Arduino </a:t>
            </a:r>
            <a:r>
              <a:rPr dirty="0" sz="1600" spc="-25" b="1">
                <a:latin typeface="Times New Roman"/>
                <a:cs typeface="Times New Roman"/>
              </a:rPr>
              <a:t>Uno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Acts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main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controller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manage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inputs </a:t>
            </a:r>
            <a:r>
              <a:rPr dirty="0" sz="1600">
                <a:latin typeface="Times New Roman"/>
                <a:cs typeface="Times New Roman"/>
              </a:rPr>
              <a:t>(push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button)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outputs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(solenoid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lock, buzzer).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7537" y="1065637"/>
            <a:ext cx="2636924" cy="20258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94550" y="215281"/>
            <a:ext cx="193421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latin typeface="Arial"/>
                <a:cs typeface="Arial"/>
              </a:rPr>
              <a:t>COMPONENTS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3700" y="3428489"/>
            <a:ext cx="4284345" cy="802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latin typeface="Times New Roman"/>
                <a:cs typeface="Times New Roman"/>
              </a:rPr>
              <a:t>Solenoid</a:t>
            </a:r>
            <a:r>
              <a:rPr dirty="0" sz="1700" spc="-105" b="1">
                <a:latin typeface="Times New Roman"/>
                <a:cs typeface="Times New Roman"/>
              </a:rPr>
              <a:t> </a:t>
            </a:r>
            <a:r>
              <a:rPr dirty="0" sz="1700" spc="-20" b="1">
                <a:latin typeface="Times New Roman"/>
                <a:cs typeface="Times New Roman"/>
              </a:rPr>
              <a:t>Lock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Provides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electronic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locking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system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that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be </a:t>
            </a:r>
            <a:r>
              <a:rPr dirty="0" sz="1700">
                <a:latin typeface="Times New Roman"/>
                <a:cs typeface="Times New Roman"/>
              </a:rPr>
              <a:t>remotely controlled for door </a:t>
            </a:r>
            <a:r>
              <a:rPr dirty="0" sz="1700" spc="-10">
                <a:latin typeface="Times New Roman"/>
                <a:cs typeface="Times New Roman"/>
              </a:rPr>
              <a:t>access.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737" y="820175"/>
            <a:ext cx="2970524" cy="22103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4337" y="882150"/>
            <a:ext cx="2483924" cy="21001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869900" y="3359014"/>
            <a:ext cx="2369820" cy="106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latin typeface="Times New Roman"/>
                <a:cs typeface="Times New Roman"/>
              </a:rPr>
              <a:t>Push</a:t>
            </a:r>
            <a:r>
              <a:rPr dirty="0" sz="1700" spc="-6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Button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Used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by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visitors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ring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the </a:t>
            </a:r>
            <a:r>
              <a:rPr dirty="0" sz="1700">
                <a:latin typeface="Times New Roman"/>
                <a:cs typeface="Times New Roman"/>
              </a:rPr>
              <a:t>smart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doorbell,</a:t>
            </a:r>
            <a:r>
              <a:rPr dirty="0" sz="1700" spc="-10">
                <a:latin typeface="Times New Roman"/>
                <a:cs typeface="Times New Roman"/>
              </a:rPr>
              <a:t> triggering notifications.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3650" y="719500"/>
            <a:ext cx="2270125" cy="2133600"/>
            <a:chOff x="333650" y="719500"/>
            <a:chExt cx="2270125" cy="2133600"/>
          </a:xfrm>
        </p:grpSpPr>
        <p:sp>
          <p:nvSpPr>
            <p:cNvPr id="3" name="object 3" descr=""/>
            <p:cNvSpPr/>
            <p:nvPr/>
          </p:nvSpPr>
          <p:spPr>
            <a:xfrm>
              <a:off x="625549" y="959200"/>
              <a:ext cx="1919605" cy="1654810"/>
            </a:xfrm>
            <a:custGeom>
              <a:avLst/>
              <a:gdLst/>
              <a:ahLst/>
              <a:cxnLst/>
              <a:rect l="l" t="t" r="r" b="b"/>
              <a:pathLst>
                <a:path w="1919605" h="1654810">
                  <a:moveTo>
                    <a:pt x="1919099" y="1654199"/>
                  </a:moveTo>
                  <a:lnTo>
                    <a:pt x="0" y="1654199"/>
                  </a:lnTo>
                  <a:lnTo>
                    <a:pt x="0" y="0"/>
                  </a:lnTo>
                  <a:lnTo>
                    <a:pt x="1919099" y="0"/>
                  </a:lnTo>
                  <a:lnTo>
                    <a:pt x="1919099" y="16541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25549" y="959200"/>
              <a:ext cx="1919605" cy="1654810"/>
            </a:xfrm>
            <a:custGeom>
              <a:avLst/>
              <a:gdLst/>
              <a:ahLst/>
              <a:cxnLst/>
              <a:rect l="l" t="t" r="r" b="b"/>
              <a:pathLst>
                <a:path w="1919605" h="1654810">
                  <a:moveTo>
                    <a:pt x="0" y="0"/>
                  </a:moveTo>
                  <a:lnTo>
                    <a:pt x="1919099" y="0"/>
                  </a:lnTo>
                  <a:lnTo>
                    <a:pt x="1919099" y="1654199"/>
                  </a:lnTo>
                  <a:lnTo>
                    <a:pt x="0" y="165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650" y="719500"/>
              <a:ext cx="2269500" cy="213359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01249" y="2846972"/>
            <a:ext cx="2493010" cy="118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 b="1">
                <a:latin typeface="Times New Roman"/>
                <a:cs typeface="Times New Roman"/>
              </a:rPr>
              <a:t>Jumper</a:t>
            </a:r>
            <a:r>
              <a:rPr dirty="0" sz="1900" spc="-100" b="1">
                <a:latin typeface="Times New Roman"/>
                <a:cs typeface="Times New Roman"/>
              </a:rPr>
              <a:t> </a:t>
            </a:r>
            <a:r>
              <a:rPr dirty="0" sz="1900" spc="-20" b="1">
                <a:latin typeface="Times New Roman"/>
                <a:cs typeface="Times New Roman"/>
              </a:rPr>
              <a:t>Wires</a:t>
            </a: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900">
                <a:latin typeface="Times New Roman"/>
                <a:cs typeface="Times New Roman"/>
              </a:rPr>
              <a:t>Connect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all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electronic </a:t>
            </a:r>
            <a:r>
              <a:rPr dirty="0" sz="1900">
                <a:latin typeface="Times New Roman"/>
                <a:cs typeface="Times New Roman"/>
              </a:rPr>
              <a:t>components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easily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and </a:t>
            </a:r>
            <a:r>
              <a:rPr dirty="0" sz="1900" spc="-10">
                <a:latin typeface="Times New Roman"/>
                <a:cs typeface="Times New Roman"/>
              </a:rPr>
              <a:t>reliably.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205451" y="584937"/>
            <a:ext cx="2286000" cy="2143125"/>
            <a:chOff x="3205451" y="584937"/>
            <a:chExt cx="2286000" cy="2143125"/>
          </a:xfrm>
        </p:grpSpPr>
        <p:sp>
          <p:nvSpPr>
            <p:cNvPr id="8" name="object 8" descr=""/>
            <p:cNvSpPr/>
            <p:nvPr/>
          </p:nvSpPr>
          <p:spPr>
            <a:xfrm>
              <a:off x="3836775" y="986999"/>
              <a:ext cx="1649730" cy="1654810"/>
            </a:xfrm>
            <a:custGeom>
              <a:avLst/>
              <a:gdLst/>
              <a:ahLst/>
              <a:cxnLst/>
              <a:rect l="l" t="t" r="r" b="b"/>
              <a:pathLst>
                <a:path w="1649729" h="1654810">
                  <a:moveTo>
                    <a:pt x="1649699" y="1654199"/>
                  </a:moveTo>
                  <a:lnTo>
                    <a:pt x="0" y="1654199"/>
                  </a:lnTo>
                  <a:lnTo>
                    <a:pt x="0" y="0"/>
                  </a:lnTo>
                  <a:lnTo>
                    <a:pt x="1649699" y="0"/>
                  </a:lnTo>
                  <a:lnTo>
                    <a:pt x="1649699" y="16541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36775" y="986999"/>
              <a:ext cx="1649730" cy="1654810"/>
            </a:xfrm>
            <a:custGeom>
              <a:avLst/>
              <a:gdLst/>
              <a:ahLst/>
              <a:cxnLst/>
              <a:rect l="l" t="t" r="r" b="b"/>
              <a:pathLst>
                <a:path w="1649729" h="1654810">
                  <a:moveTo>
                    <a:pt x="0" y="0"/>
                  </a:moveTo>
                  <a:lnTo>
                    <a:pt x="1649699" y="0"/>
                  </a:lnTo>
                  <a:lnTo>
                    <a:pt x="1649699" y="1654199"/>
                  </a:lnTo>
                  <a:lnTo>
                    <a:pt x="0" y="165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5451" y="584937"/>
              <a:ext cx="2280999" cy="214312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770774" y="2847988"/>
            <a:ext cx="2253615" cy="106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>
                <a:latin typeface="Times New Roman"/>
                <a:cs typeface="Times New Roman"/>
              </a:rPr>
              <a:t>Buzzer</a:t>
            </a:r>
            <a:endParaRPr sz="1700">
              <a:latin typeface="Times New Roman"/>
              <a:cs typeface="Times New Roman"/>
            </a:endParaRPr>
          </a:p>
          <a:p>
            <a:pPr marL="12700" marR="5080" indent="53975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Produces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audible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alert </a:t>
            </a:r>
            <a:r>
              <a:rPr dirty="0" sz="1700">
                <a:latin typeface="Times New Roman"/>
                <a:cs typeface="Times New Roman"/>
              </a:rPr>
              <a:t>whenever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doorbell </a:t>
            </a:r>
            <a:r>
              <a:rPr dirty="0" sz="1700">
                <a:latin typeface="Times New Roman"/>
                <a:cs typeface="Times New Roman"/>
              </a:rPr>
              <a:t>button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pressed.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710600" y="880212"/>
            <a:ext cx="2952750" cy="1552575"/>
            <a:chOff x="5710600" y="880212"/>
            <a:chExt cx="2952750" cy="1552575"/>
          </a:xfrm>
        </p:grpSpPr>
        <p:sp>
          <p:nvSpPr>
            <p:cNvPr id="13" name="object 13" descr=""/>
            <p:cNvSpPr/>
            <p:nvPr/>
          </p:nvSpPr>
          <p:spPr>
            <a:xfrm>
              <a:off x="6380725" y="935750"/>
              <a:ext cx="2224405" cy="1442085"/>
            </a:xfrm>
            <a:custGeom>
              <a:avLst/>
              <a:gdLst/>
              <a:ahLst/>
              <a:cxnLst/>
              <a:rect l="l" t="t" r="r" b="b"/>
              <a:pathLst>
                <a:path w="2224404" h="1442085">
                  <a:moveTo>
                    <a:pt x="2224199" y="1441499"/>
                  </a:moveTo>
                  <a:lnTo>
                    <a:pt x="0" y="1441499"/>
                  </a:lnTo>
                  <a:lnTo>
                    <a:pt x="0" y="0"/>
                  </a:lnTo>
                  <a:lnTo>
                    <a:pt x="2224199" y="0"/>
                  </a:lnTo>
                  <a:lnTo>
                    <a:pt x="2224199" y="14414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80725" y="935750"/>
              <a:ext cx="2224405" cy="1442085"/>
            </a:xfrm>
            <a:custGeom>
              <a:avLst/>
              <a:gdLst/>
              <a:ahLst/>
              <a:cxnLst/>
              <a:rect l="l" t="t" r="r" b="b"/>
              <a:pathLst>
                <a:path w="2224404" h="1442085">
                  <a:moveTo>
                    <a:pt x="0" y="0"/>
                  </a:moveTo>
                  <a:lnTo>
                    <a:pt x="2224199" y="0"/>
                  </a:lnTo>
                  <a:lnTo>
                    <a:pt x="2224199" y="1441499"/>
                  </a:lnTo>
                  <a:lnTo>
                    <a:pt x="0" y="1441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0600" y="880212"/>
              <a:ext cx="2952749" cy="1552574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6453750" y="2946289"/>
            <a:ext cx="2127250" cy="157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0" b="1">
                <a:latin typeface="Times New Roman"/>
                <a:cs typeface="Times New Roman"/>
              </a:rPr>
              <a:t>Blynk</a:t>
            </a:r>
            <a:r>
              <a:rPr dirty="0" sz="1700" spc="-60" b="1">
                <a:latin typeface="Times New Roman"/>
                <a:cs typeface="Times New Roman"/>
              </a:rPr>
              <a:t> </a:t>
            </a:r>
            <a:r>
              <a:rPr dirty="0" sz="1700" spc="-25" b="1">
                <a:latin typeface="Times New Roman"/>
                <a:cs typeface="Times New Roman"/>
              </a:rPr>
              <a:t>App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Mobile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app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interface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for </a:t>
            </a:r>
            <a:r>
              <a:rPr dirty="0" sz="1700">
                <a:latin typeface="Times New Roman"/>
                <a:cs typeface="Times New Roman"/>
              </a:rPr>
              <a:t>users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receive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alerts, </a:t>
            </a:r>
            <a:r>
              <a:rPr dirty="0" sz="1700">
                <a:latin typeface="Times New Roman"/>
                <a:cs typeface="Times New Roman"/>
              </a:rPr>
              <a:t>view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visitors,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and </a:t>
            </a:r>
            <a:r>
              <a:rPr dirty="0" sz="1700">
                <a:latin typeface="Times New Roman"/>
                <a:cs typeface="Times New Roman"/>
              </a:rPr>
              <a:t>control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door </a:t>
            </a:r>
            <a:r>
              <a:rPr dirty="0" sz="1700" spc="-10">
                <a:latin typeface="Times New Roman"/>
                <a:cs typeface="Times New Roman"/>
              </a:rPr>
              <a:t>remotely.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10" y="589603"/>
            <a:ext cx="438975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SMART</a:t>
            </a:r>
            <a:r>
              <a:rPr dirty="0" spc="-9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 spc="-10"/>
              <a:t>BELL</a:t>
            </a:r>
            <a:r>
              <a:rPr dirty="0" spc="-200"/>
              <a:t> </a:t>
            </a:r>
            <a:r>
              <a:rPr dirty="0" spc="-20"/>
              <a:t>WITH </a:t>
            </a:r>
            <a:r>
              <a:rPr dirty="0"/>
              <a:t>VISTOR</a:t>
            </a:r>
            <a:r>
              <a:rPr dirty="0" spc="-80"/>
              <a:t> </a:t>
            </a:r>
            <a:r>
              <a:rPr dirty="0" spc="-10"/>
              <a:t>NOTIFICATION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8599" y="2455590"/>
            <a:ext cx="34036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UNDER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GUIDENCE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OF: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156210">
              <a:lnSpc>
                <a:spcPct val="100000"/>
              </a:lnSpc>
            </a:pPr>
            <a:r>
              <a:rPr dirty="0" sz="2000" spc="-10">
                <a:latin typeface="Arial MT"/>
                <a:cs typeface="Arial MT"/>
              </a:rPr>
              <a:t>Mr.Ram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Vara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Prasad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,(Ph.D) </a:t>
            </a:r>
            <a:r>
              <a:rPr dirty="0" sz="2000">
                <a:latin typeface="Arial MT"/>
                <a:cs typeface="Arial MT"/>
              </a:rPr>
              <a:t>Assistant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professor, </a:t>
            </a:r>
            <a:r>
              <a:rPr dirty="0" sz="2000">
                <a:latin typeface="Arial MT"/>
                <a:cs typeface="Arial MT"/>
              </a:rPr>
              <a:t>Department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EEE,</a:t>
            </a:r>
            <a:r>
              <a:rPr dirty="0" sz="2000" spc="5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LIET(A).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037949" y="389250"/>
            <a:ext cx="3986529" cy="4489450"/>
            <a:chOff x="5037949" y="389250"/>
            <a:chExt cx="3986529" cy="4489450"/>
          </a:xfrm>
        </p:grpSpPr>
        <p:sp>
          <p:nvSpPr>
            <p:cNvPr id="5" name="object 5" descr=""/>
            <p:cNvSpPr/>
            <p:nvPr/>
          </p:nvSpPr>
          <p:spPr>
            <a:xfrm>
              <a:off x="5821574" y="1058474"/>
              <a:ext cx="2696210" cy="3060065"/>
            </a:xfrm>
            <a:custGeom>
              <a:avLst/>
              <a:gdLst/>
              <a:ahLst/>
              <a:cxnLst/>
              <a:rect l="l" t="t" r="r" b="b"/>
              <a:pathLst>
                <a:path w="2696209" h="3060065">
                  <a:moveTo>
                    <a:pt x="2695799" y="3059699"/>
                  </a:moveTo>
                  <a:lnTo>
                    <a:pt x="0" y="3059699"/>
                  </a:lnTo>
                  <a:lnTo>
                    <a:pt x="0" y="0"/>
                  </a:lnTo>
                  <a:lnTo>
                    <a:pt x="2695799" y="0"/>
                  </a:lnTo>
                  <a:lnTo>
                    <a:pt x="2695799" y="30596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21574" y="1058474"/>
              <a:ext cx="2696210" cy="3060065"/>
            </a:xfrm>
            <a:custGeom>
              <a:avLst/>
              <a:gdLst/>
              <a:ahLst/>
              <a:cxnLst/>
              <a:rect l="l" t="t" r="r" b="b"/>
              <a:pathLst>
                <a:path w="2696209" h="3060065">
                  <a:moveTo>
                    <a:pt x="0" y="0"/>
                  </a:moveTo>
                  <a:lnTo>
                    <a:pt x="2695799" y="0"/>
                  </a:lnTo>
                  <a:lnTo>
                    <a:pt x="2695799" y="3059699"/>
                  </a:lnTo>
                  <a:lnTo>
                    <a:pt x="0" y="305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7949" y="389250"/>
              <a:ext cx="3985924" cy="4489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0" y="0"/>
            <a:ext cx="9038100" cy="49090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9144000" cy="387350"/>
          </a:xfrm>
          <a:custGeom>
            <a:avLst/>
            <a:gdLst/>
            <a:ahLst/>
            <a:cxnLst/>
            <a:rect l="l" t="t" r="r" b="b"/>
            <a:pathLst>
              <a:path w="9144000" h="387350">
                <a:moveTo>
                  <a:pt x="9143639" y="386999"/>
                </a:moveTo>
                <a:lnTo>
                  <a:pt x="0" y="386999"/>
                </a:lnTo>
                <a:lnTo>
                  <a:pt x="0" y="0"/>
                </a:lnTo>
                <a:lnTo>
                  <a:pt x="9143639" y="0"/>
                </a:lnTo>
                <a:lnTo>
                  <a:pt x="9143639" y="386999"/>
                </a:lnTo>
                <a:close/>
              </a:path>
            </a:pathLst>
          </a:custGeom>
          <a:solidFill>
            <a:srgbClr val="A0D3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621319"/>
            <a:ext cx="713740" cy="521970"/>
          </a:xfrm>
          <a:custGeom>
            <a:avLst/>
            <a:gdLst/>
            <a:ahLst/>
            <a:cxnLst/>
            <a:rect l="l" t="t" r="r" b="b"/>
            <a:pathLst>
              <a:path w="713740" h="521970">
                <a:moveTo>
                  <a:pt x="356579" y="521639"/>
                </a:moveTo>
                <a:lnTo>
                  <a:pt x="0" y="260819"/>
                </a:lnTo>
                <a:lnTo>
                  <a:pt x="356579" y="0"/>
                </a:lnTo>
                <a:lnTo>
                  <a:pt x="713159" y="260819"/>
                </a:lnTo>
                <a:lnTo>
                  <a:pt x="356579" y="521639"/>
                </a:lnTo>
                <a:close/>
              </a:path>
            </a:pathLst>
          </a:custGeom>
          <a:solidFill>
            <a:srgbClr val="FF8E6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9320" y="387360"/>
            <a:ext cx="3064319" cy="47559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275" y="566344"/>
            <a:ext cx="314896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434" b="0">
                <a:solidFill>
                  <a:srgbClr val="172C44"/>
                </a:solidFill>
                <a:latin typeface="Trebuchet MS"/>
                <a:cs typeface="Trebuchet MS"/>
              </a:rPr>
              <a:t>CONCLUSION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97749" y="1380374"/>
            <a:ext cx="5203825" cy="3499485"/>
          </a:xfrm>
          <a:custGeom>
            <a:avLst/>
            <a:gdLst/>
            <a:ahLst/>
            <a:cxnLst/>
            <a:rect l="l" t="t" r="r" b="b"/>
            <a:pathLst>
              <a:path w="5203825" h="3499485">
                <a:moveTo>
                  <a:pt x="5203199" y="3498899"/>
                </a:moveTo>
                <a:lnTo>
                  <a:pt x="0" y="3498899"/>
                </a:lnTo>
                <a:lnTo>
                  <a:pt x="0" y="0"/>
                </a:lnTo>
                <a:lnTo>
                  <a:pt x="5203199" y="0"/>
                </a:lnTo>
                <a:lnTo>
                  <a:pt x="5203199" y="3498899"/>
                </a:lnTo>
                <a:close/>
              </a:path>
            </a:pathLst>
          </a:custGeom>
          <a:solidFill>
            <a:srgbClr val="E1F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70774" y="1716975"/>
            <a:ext cx="5056505" cy="27051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171450">
              <a:lnSpc>
                <a:spcPts val="2100"/>
              </a:lnSpc>
              <a:spcBef>
                <a:spcPts val="260"/>
              </a:spcBef>
            </a:pPr>
            <a:r>
              <a:rPr dirty="0" sz="1850">
                <a:latin typeface="Times New Roman"/>
                <a:cs typeface="Times New Roman"/>
              </a:rPr>
              <a:t>Our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Smart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Doorbell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project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redefines</a:t>
            </a:r>
            <a:r>
              <a:rPr dirty="0" sz="1850" spc="-8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home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security </a:t>
            </a:r>
            <a:r>
              <a:rPr dirty="0" sz="1850">
                <a:latin typeface="Times New Roman"/>
                <a:cs typeface="Times New Roman"/>
              </a:rPr>
              <a:t>by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combining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real-</a:t>
            </a:r>
            <a:r>
              <a:rPr dirty="0" sz="1850">
                <a:latin typeface="Times New Roman"/>
                <a:cs typeface="Times New Roman"/>
              </a:rPr>
              <a:t>time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visitor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monitoring,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remote </a:t>
            </a:r>
            <a:r>
              <a:rPr dirty="0" sz="1850">
                <a:latin typeface="Times New Roman"/>
                <a:cs typeface="Times New Roman"/>
              </a:rPr>
              <a:t>access,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instant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notifications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through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an </a:t>
            </a:r>
            <a:r>
              <a:rPr dirty="0" sz="1850" spc="-10">
                <a:latin typeface="Times New Roman"/>
                <a:cs typeface="Times New Roman"/>
              </a:rPr>
              <a:t>affordable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-20">
                <a:latin typeface="Times New Roman"/>
                <a:cs typeface="Times New Roman"/>
              </a:rPr>
              <a:t> easy-to-</a:t>
            </a:r>
            <a:r>
              <a:rPr dirty="0" sz="1850">
                <a:latin typeface="Times New Roman"/>
                <a:cs typeface="Times New Roman"/>
              </a:rPr>
              <a:t>use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system.</a:t>
            </a:r>
            <a:endParaRPr sz="1850">
              <a:latin typeface="Times New Roman"/>
              <a:cs typeface="Times New Roman"/>
            </a:endParaRPr>
          </a:p>
          <a:p>
            <a:pPr marL="71120">
              <a:lnSpc>
                <a:spcPts val="1985"/>
              </a:lnSpc>
            </a:pPr>
            <a:r>
              <a:rPr dirty="0" sz="1850" spc="-10">
                <a:latin typeface="Times New Roman"/>
                <a:cs typeface="Times New Roman"/>
              </a:rPr>
              <a:t>Using</a:t>
            </a:r>
            <a:r>
              <a:rPr dirty="0" sz="1850" spc="-11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Arduino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Uno,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ESP32-</a:t>
            </a:r>
            <a:r>
              <a:rPr dirty="0" sz="1850">
                <a:latin typeface="Times New Roman"/>
                <a:cs typeface="Times New Roman"/>
              </a:rPr>
              <a:t>CAM,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solenoid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lock,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ts val="2100"/>
              </a:lnSpc>
              <a:spcBef>
                <a:spcPts val="110"/>
              </a:spcBef>
            </a:pP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the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Blynk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app,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we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provide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smart,</a:t>
            </a:r>
            <a:r>
              <a:rPr dirty="0" sz="1850" spc="-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safe,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Times New Roman"/>
                <a:cs typeface="Times New Roman"/>
              </a:rPr>
              <a:t>and </a:t>
            </a:r>
            <a:r>
              <a:rPr dirty="0" sz="1850" spc="-10">
                <a:latin typeface="Times New Roman"/>
                <a:cs typeface="Times New Roman"/>
              </a:rPr>
              <a:t>convenient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way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to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manage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visitors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from</a:t>
            </a:r>
            <a:r>
              <a:rPr dirty="0" sz="1850" spc="-5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anywhere. </a:t>
            </a:r>
            <a:r>
              <a:rPr dirty="0" sz="1850">
                <a:latin typeface="Times New Roman"/>
                <a:cs typeface="Times New Roman"/>
              </a:rPr>
              <a:t>This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solution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overcomes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the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limitations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of</a:t>
            </a:r>
            <a:r>
              <a:rPr dirty="0" sz="1850" spc="-3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traditional </a:t>
            </a:r>
            <a:r>
              <a:rPr dirty="0" sz="1850">
                <a:latin typeface="Times New Roman"/>
                <a:cs typeface="Times New Roman"/>
              </a:rPr>
              <a:t>doorbells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-7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offers</a:t>
            </a:r>
            <a:r>
              <a:rPr dirty="0" sz="1850" spc="-7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users</a:t>
            </a:r>
            <a:r>
              <a:rPr dirty="0" sz="1850" spc="-7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greater</a:t>
            </a:r>
            <a:r>
              <a:rPr dirty="0" sz="1850" spc="-7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control,</a:t>
            </a:r>
            <a:r>
              <a:rPr dirty="0" sz="1850" spc="-8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confidence, </a:t>
            </a:r>
            <a:r>
              <a:rPr dirty="0" sz="1850">
                <a:latin typeface="Times New Roman"/>
                <a:cs typeface="Times New Roman"/>
              </a:rPr>
              <a:t>and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peace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of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mind.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1F6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737599"/>
            <a:ext cx="9144000" cy="405765"/>
          </a:xfrm>
          <a:custGeom>
            <a:avLst/>
            <a:gdLst/>
            <a:ahLst/>
            <a:cxnLst/>
            <a:rect l="l" t="t" r="r" b="b"/>
            <a:pathLst>
              <a:path w="9144000" h="405764">
                <a:moveTo>
                  <a:pt x="9143639" y="405719"/>
                </a:moveTo>
                <a:lnTo>
                  <a:pt x="0" y="405719"/>
                </a:lnTo>
                <a:lnTo>
                  <a:pt x="0" y="0"/>
                </a:lnTo>
                <a:lnTo>
                  <a:pt x="9143639" y="0"/>
                </a:lnTo>
                <a:lnTo>
                  <a:pt x="9143639" y="405719"/>
                </a:lnTo>
                <a:close/>
              </a:path>
            </a:pathLst>
          </a:custGeom>
          <a:solidFill>
            <a:srgbClr val="A0D3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9080" cy="5143500"/>
            <a:chOff x="0" y="0"/>
            <a:chExt cx="9149080" cy="5143500"/>
          </a:xfrm>
        </p:grpSpPr>
        <p:sp>
          <p:nvSpPr>
            <p:cNvPr id="5" name="object 5" descr=""/>
            <p:cNvSpPr/>
            <p:nvPr/>
          </p:nvSpPr>
          <p:spPr>
            <a:xfrm>
              <a:off x="5396400" y="0"/>
              <a:ext cx="713740" cy="521970"/>
            </a:xfrm>
            <a:custGeom>
              <a:avLst/>
              <a:gdLst/>
              <a:ahLst/>
              <a:cxnLst/>
              <a:rect l="l" t="t" r="r" b="b"/>
              <a:pathLst>
                <a:path w="713739" h="521970">
                  <a:moveTo>
                    <a:pt x="356579" y="521639"/>
                  </a:moveTo>
                  <a:lnTo>
                    <a:pt x="0" y="260819"/>
                  </a:lnTo>
                  <a:lnTo>
                    <a:pt x="356579" y="0"/>
                  </a:lnTo>
                  <a:lnTo>
                    <a:pt x="713159" y="260819"/>
                  </a:lnTo>
                  <a:lnTo>
                    <a:pt x="356579" y="52163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8862" cy="5143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300" y="763892"/>
            <a:ext cx="2413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0">
                <a:latin typeface="Times New Roman"/>
                <a:cs typeface="Times New Roman"/>
              </a:rPr>
              <a:t>CONTENTS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17300" y="1632195"/>
            <a:ext cx="5257165" cy="284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100"/>
              </a:spcBef>
            </a:pPr>
            <a:r>
              <a:rPr dirty="0" sz="2000" spc="105">
                <a:latin typeface="Georgia"/>
                <a:cs typeface="Georgia"/>
              </a:rPr>
              <a:t>INTRODUCTION</a:t>
            </a:r>
            <a:r>
              <a:rPr dirty="0" sz="2000" spc="50">
                <a:latin typeface="Georgia"/>
                <a:cs typeface="Georgia"/>
              </a:rPr>
              <a:t> </a:t>
            </a:r>
            <a:r>
              <a:rPr dirty="0" sz="2000" spc="125">
                <a:latin typeface="Georgia"/>
                <a:cs typeface="Georgia"/>
              </a:rPr>
              <a:t>TO</a:t>
            </a:r>
            <a:r>
              <a:rPr dirty="0" sz="2000" spc="55">
                <a:latin typeface="Georgia"/>
                <a:cs typeface="Georgia"/>
              </a:rPr>
              <a:t> </a:t>
            </a:r>
            <a:r>
              <a:rPr dirty="0" sz="2000" spc="90">
                <a:latin typeface="Georgia"/>
                <a:cs typeface="Georgia"/>
              </a:rPr>
              <a:t>DESIGN</a:t>
            </a:r>
            <a:r>
              <a:rPr dirty="0" sz="2000" spc="55">
                <a:latin typeface="Georgia"/>
                <a:cs typeface="Georgia"/>
              </a:rPr>
              <a:t> </a:t>
            </a:r>
            <a:r>
              <a:rPr dirty="0" sz="2000" spc="80">
                <a:latin typeface="Georgia"/>
                <a:cs typeface="Georgia"/>
              </a:rPr>
              <a:t>THINKING PROBLEM</a:t>
            </a:r>
            <a:r>
              <a:rPr dirty="0" sz="2000" spc="50">
                <a:latin typeface="Georgia"/>
                <a:cs typeface="Georgia"/>
              </a:rPr>
              <a:t> </a:t>
            </a:r>
            <a:r>
              <a:rPr dirty="0" sz="2000" spc="80">
                <a:latin typeface="Georgia"/>
                <a:cs typeface="Georgia"/>
              </a:rPr>
              <a:t>STATEMENT</a:t>
            </a:r>
            <a:endParaRPr sz="2000">
              <a:latin typeface="Georgia"/>
              <a:cs typeface="Georgia"/>
            </a:endParaRPr>
          </a:p>
          <a:p>
            <a:pPr marL="12700" marR="3389629">
              <a:lnSpc>
                <a:spcPct val="131700"/>
              </a:lnSpc>
            </a:pPr>
            <a:r>
              <a:rPr dirty="0" sz="2000" spc="70">
                <a:latin typeface="Georgia"/>
                <a:cs typeface="Georgia"/>
              </a:rPr>
              <a:t>EMPATHY </a:t>
            </a:r>
            <a:r>
              <a:rPr dirty="0" sz="2000" spc="50">
                <a:latin typeface="Georgia"/>
                <a:cs typeface="Georgia"/>
              </a:rPr>
              <a:t>DEFINE IDEATE </a:t>
            </a:r>
            <a:r>
              <a:rPr dirty="0" sz="2000" spc="95">
                <a:latin typeface="Georgia"/>
                <a:cs typeface="Georgia"/>
              </a:rPr>
              <a:t>PROTOTYPE </a:t>
            </a:r>
            <a:r>
              <a:rPr dirty="0" sz="2000" spc="110">
                <a:latin typeface="Georgia"/>
                <a:cs typeface="Georgia"/>
              </a:rPr>
              <a:t>CONCLUSION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872225" y="2144949"/>
            <a:ext cx="3728085" cy="2611120"/>
            <a:chOff x="4872225" y="2144949"/>
            <a:chExt cx="3728085" cy="2611120"/>
          </a:xfrm>
        </p:grpSpPr>
        <p:sp>
          <p:nvSpPr>
            <p:cNvPr id="5" name="object 5" descr=""/>
            <p:cNvSpPr/>
            <p:nvPr/>
          </p:nvSpPr>
          <p:spPr>
            <a:xfrm>
              <a:off x="4878874" y="2398099"/>
              <a:ext cx="3605529" cy="2216150"/>
            </a:xfrm>
            <a:custGeom>
              <a:avLst/>
              <a:gdLst/>
              <a:ahLst/>
              <a:cxnLst/>
              <a:rect l="l" t="t" r="r" b="b"/>
              <a:pathLst>
                <a:path w="3605529" h="2216150">
                  <a:moveTo>
                    <a:pt x="3605399" y="2216099"/>
                  </a:moveTo>
                  <a:lnTo>
                    <a:pt x="0" y="2216099"/>
                  </a:lnTo>
                  <a:lnTo>
                    <a:pt x="0" y="0"/>
                  </a:lnTo>
                  <a:lnTo>
                    <a:pt x="3605399" y="0"/>
                  </a:lnTo>
                  <a:lnTo>
                    <a:pt x="3605399" y="22160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78874" y="2398099"/>
              <a:ext cx="3605529" cy="2216150"/>
            </a:xfrm>
            <a:custGeom>
              <a:avLst/>
              <a:gdLst/>
              <a:ahLst/>
              <a:cxnLst/>
              <a:rect l="l" t="t" r="r" b="b"/>
              <a:pathLst>
                <a:path w="3605529" h="2216150">
                  <a:moveTo>
                    <a:pt x="0" y="0"/>
                  </a:moveTo>
                  <a:lnTo>
                    <a:pt x="3605399" y="0"/>
                  </a:lnTo>
                  <a:lnTo>
                    <a:pt x="3605399" y="2216099"/>
                  </a:lnTo>
                  <a:lnTo>
                    <a:pt x="0" y="2216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225" y="2144949"/>
              <a:ext cx="3727849" cy="2610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449" y="694295"/>
            <a:ext cx="4403090" cy="726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300" spc="-45"/>
              <a:t>WHAT</a:t>
            </a:r>
            <a:r>
              <a:rPr dirty="0" sz="2300" spc="-85"/>
              <a:t> </a:t>
            </a:r>
            <a:r>
              <a:rPr dirty="0" sz="2300"/>
              <a:t>IS</a:t>
            </a:r>
            <a:r>
              <a:rPr dirty="0" sz="2300" spc="-50"/>
              <a:t> </a:t>
            </a:r>
            <a:r>
              <a:rPr dirty="0" sz="2300" spc="-10"/>
              <a:t>MEANT</a:t>
            </a:r>
            <a:r>
              <a:rPr dirty="0" sz="2300" spc="-85"/>
              <a:t> </a:t>
            </a:r>
            <a:r>
              <a:rPr dirty="0" sz="2300"/>
              <a:t>BY</a:t>
            </a:r>
            <a:r>
              <a:rPr dirty="0" sz="2300" spc="-125"/>
              <a:t> </a:t>
            </a:r>
            <a:r>
              <a:rPr dirty="0" sz="2300" spc="-10"/>
              <a:t>DESIGN </a:t>
            </a:r>
            <a:r>
              <a:rPr dirty="0" sz="2300" spc="-25"/>
              <a:t>THINKING</a:t>
            </a:r>
            <a:r>
              <a:rPr dirty="0" sz="2300" spc="-130"/>
              <a:t> </a:t>
            </a:r>
            <a:r>
              <a:rPr dirty="0" sz="2300"/>
              <a:t>AND</a:t>
            </a:r>
            <a:r>
              <a:rPr dirty="0" sz="2300" spc="-55"/>
              <a:t> </a:t>
            </a:r>
            <a:r>
              <a:rPr dirty="0" sz="2300" spc="-60"/>
              <a:t>INNOVATION</a:t>
            </a:r>
            <a:r>
              <a:rPr dirty="0" sz="2300" spc="-30"/>
              <a:t> </a:t>
            </a:r>
            <a:r>
              <a:rPr dirty="0" sz="2300" spc="-50"/>
              <a:t>?</a:t>
            </a:r>
            <a:endParaRPr sz="2300"/>
          </a:p>
        </p:txBody>
      </p:sp>
      <p:sp>
        <p:nvSpPr>
          <p:cNvPr id="3" name="object 3" descr=""/>
          <p:cNvSpPr txBox="1"/>
          <p:nvPr/>
        </p:nvSpPr>
        <p:spPr>
          <a:xfrm>
            <a:off x="483449" y="1688295"/>
            <a:ext cx="4781550" cy="2233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800" spc="135">
                <a:latin typeface="Cambria"/>
                <a:cs typeface="Cambria"/>
              </a:rPr>
              <a:t>Design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155">
                <a:latin typeface="Cambria"/>
                <a:cs typeface="Cambria"/>
              </a:rPr>
              <a:t>Thinking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85">
                <a:latin typeface="Cambria"/>
                <a:cs typeface="Cambria"/>
              </a:rPr>
              <a:t>is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85">
                <a:latin typeface="Cambria"/>
                <a:cs typeface="Cambria"/>
              </a:rPr>
              <a:t>a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105">
                <a:latin typeface="Cambria"/>
                <a:cs typeface="Cambria"/>
              </a:rPr>
              <a:t>user-</a:t>
            </a:r>
            <a:r>
              <a:rPr dirty="0" sz="1800" spc="85">
                <a:latin typeface="Cambria"/>
                <a:cs typeface="Cambria"/>
              </a:rPr>
              <a:t>centric,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50">
                <a:latin typeface="Cambria"/>
                <a:cs typeface="Cambria"/>
              </a:rPr>
              <a:t>iterative </a:t>
            </a:r>
            <a:r>
              <a:rPr dirty="0" sz="1800" spc="110">
                <a:latin typeface="Cambria"/>
                <a:cs typeface="Cambria"/>
              </a:rPr>
              <a:t>problem-solving</a:t>
            </a:r>
            <a:r>
              <a:rPr dirty="0" sz="1800" spc="35">
                <a:latin typeface="Cambria"/>
                <a:cs typeface="Cambria"/>
              </a:rPr>
              <a:t> </a:t>
            </a:r>
            <a:r>
              <a:rPr dirty="0" sz="1800" spc="95">
                <a:latin typeface="Cambria"/>
                <a:cs typeface="Cambria"/>
              </a:rPr>
              <a:t>approach</a:t>
            </a:r>
            <a:r>
              <a:rPr dirty="0" sz="1800" spc="35">
                <a:latin typeface="Cambria"/>
                <a:cs typeface="Cambria"/>
              </a:rPr>
              <a:t> </a:t>
            </a:r>
            <a:r>
              <a:rPr dirty="0" sz="1800" spc="105">
                <a:latin typeface="Cambria"/>
                <a:cs typeface="Cambria"/>
              </a:rPr>
              <a:t>that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105">
                <a:latin typeface="Cambria"/>
                <a:cs typeface="Cambria"/>
              </a:rPr>
              <a:t>emphasizes </a:t>
            </a:r>
            <a:r>
              <a:rPr dirty="0" sz="1800" spc="90">
                <a:latin typeface="Cambria"/>
                <a:cs typeface="Cambria"/>
              </a:rPr>
              <a:t>empathy,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60">
                <a:latin typeface="Cambria"/>
                <a:cs typeface="Cambria"/>
              </a:rPr>
              <a:t>creativity,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110">
                <a:latin typeface="Cambria"/>
                <a:cs typeface="Cambria"/>
              </a:rPr>
              <a:t>and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100">
                <a:latin typeface="Cambria"/>
                <a:cs typeface="Cambria"/>
              </a:rPr>
              <a:t>experimentation.</a:t>
            </a:r>
            <a:endParaRPr sz="1800">
              <a:latin typeface="Cambria"/>
              <a:cs typeface="Cambria"/>
            </a:endParaRPr>
          </a:p>
          <a:p>
            <a:pPr marL="12700" marR="206375" indent="53975">
              <a:lnSpc>
                <a:spcPct val="114999"/>
              </a:lnSpc>
            </a:pPr>
            <a:r>
              <a:rPr dirty="0" sz="1800" spc="50">
                <a:latin typeface="Cambria"/>
                <a:cs typeface="Cambria"/>
              </a:rPr>
              <a:t>It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85">
                <a:latin typeface="Cambria"/>
                <a:cs typeface="Cambria"/>
              </a:rPr>
              <a:t>involves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110">
                <a:latin typeface="Cambria"/>
                <a:cs typeface="Cambria"/>
              </a:rPr>
              <a:t>understanding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80">
                <a:latin typeface="Cambria"/>
                <a:cs typeface="Cambria"/>
              </a:rPr>
              <a:t>user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90">
                <a:latin typeface="Cambria"/>
                <a:cs typeface="Cambria"/>
              </a:rPr>
              <a:t>needs, </a:t>
            </a:r>
            <a:r>
              <a:rPr dirty="0" sz="1800" spc="110">
                <a:latin typeface="Cambria"/>
                <a:cs typeface="Cambria"/>
              </a:rPr>
              <a:t>redefining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90">
                <a:latin typeface="Cambria"/>
                <a:cs typeface="Cambria"/>
              </a:rPr>
              <a:t>problems,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110">
                <a:latin typeface="Cambria"/>
                <a:cs typeface="Cambria"/>
              </a:rPr>
              <a:t>and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85">
                <a:latin typeface="Cambria"/>
                <a:cs typeface="Cambria"/>
              </a:rPr>
              <a:t>developing </a:t>
            </a:r>
            <a:r>
              <a:rPr dirty="0" sz="1800" spc="100">
                <a:latin typeface="Cambria"/>
                <a:cs typeface="Cambria"/>
              </a:rPr>
              <a:t>innovative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95">
                <a:latin typeface="Cambria"/>
                <a:cs typeface="Cambria"/>
              </a:rPr>
              <a:t>solutions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 spc="114">
                <a:latin typeface="Cambria"/>
                <a:cs typeface="Cambria"/>
              </a:rPr>
              <a:t>through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90">
                <a:latin typeface="Cambria"/>
                <a:cs typeface="Cambria"/>
              </a:rPr>
              <a:t>prototyping </a:t>
            </a:r>
            <a:r>
              <a:rPr dirty="0" sz="1800" spc="110">
                <a:latin typeface="Cambria"/>
                <a:cs typeface="Cambria"/>
              </a:rPr>
              <a:t>and</a:t>
            </a:r>
            <a:r>
              <a:rPr dirty="0" sz="1800" spc="30">
                <a:latin typeface="Cambria"/>
                <a:cs typeface="Cambria"/>
              </a:rPr>
              <a:t> </a:t>
            </a:r>
            <a:r>
              <a:rPr dirty="0" sz="1800" spc="85">
                <a:latin typeface="Cambria"/>
                <a:cs typeface="Cambria"/>
              </a:rPr>
              <a:t>testing.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540424" y="822162"/>
            <a:ext cx="3395345" cy="3841750"/>
            <a:chOff x="5540424" y="822162"/>
            <a:chExt cx="3395345" cy="3841750"/>
          </a:xfrm>
        </p:grpSpPr>
        <p:sp>
          <p:nvSpPr>
            <p:cNvPr id="5" name="object 5" descr=""/>
            <p:cNvSpPr/>
            <p:nvPr/>
          </p:nvSpPr>
          <p:spPr>
            <a:xfrm>
              <a:off x="6350824" y="826925"/>
              <a:ext cx="2580005" cy="3705225"/>
            </a:xfrm>
            <a:custGeom>
              <a:avLst/>
              <a:gdLst/>
              <a:ahLst/>
              <a:cxnLst/>
              <a:rect l="l" t="t" r="r" b="b"/>
              <a:pathLst>
                <a:path w="2580004" h="3705225">
                  <a:moveTo>
                    <a:pt x="2579999" y="3704699"/>
                  </a:moveTo>
                  <a:lnTo>
                    <a:pt x="0" y="3704699"/>
                  </a:lnTo>
                  <a:lnTo>
                    <a:pt x="0" y="0"/>
                  </a:lnTo>
                  <a:lnTo>
                    <a:pt x="2579999" y="0"/>
                  </a:lnTo>
                  <a:lnTo>
                    <a:pt x="2579999" y="37046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50824" y="826925"/>
              <a:ext cx="2580005" cy="3705225"/>
            </a:xfrm>
            <a:custGeom>
              <a:avLst/>
              <a:gdLst/>
              <a:ahLst/>
              <a:cxnLst/>
              <a:rect l="l" t="t" r="r" b="b"/>
              <a:pathLst>
                <a:path w="2580004" h="3705225">
                  <a:moveTo>
                    <a:pt x="0" y="0"/>
                  </a:moveTo>
                  <a:lnTo>
                    <a:pt x="2579999" y="0"/>
                  </a:lnTo>
                  <a:lnTo>
                    <a:pt x="2579999" y="3704699"/>
                  </a:lnTo>
                  <a:lnTo>
                    <a:pt x="0" y="3704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0424" y="826925"/>
              <a:ext cx="3390400" cy="3836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931" y="2443162"/>
            <a:ext cx="1635918" cy="142160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9125" y="2443162"/>
            <a:ext cx="1635918" cy="142160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15175" y="2443162"/>
            <a:ext cx="1643062" cy="142160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5762" y="1735931"/>
            <a:ext cx="1643062" cy="142160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8956" y="1735931"/>
            <a:ext cx="1643062" cy="142160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72150" y="1735931"/>
            <a:ext cx="1635918" cy="142160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28862" y="2928937"/>
            <a:ext cx="450056" cy="45005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72062" y="2950368"/>
            <a:ext cx="350043" cy="41433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93318" y="2221706"/>
            <a:ext cx="414337" cy="3429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93831" y="2964656"/>
            <a:ext cx="285750" cy="37861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64406" y="2207418"/>
            <a:ext cx="485775" cy="47863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b="0">
                <a:solidFill>
                  <a:srgbClr val="363636"/>
                </a:solidFill>
                <a:latin typeface="Calibri"/>
                <a:cs typeface="Calibri"/>
              </a:rPr>
              <a:t>Design</a:t>
            </a:r>
            <a:r>
              <a:rPr dirty="0" sz="3050" spc="-15" b="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3050" b="0">
                <a:solidFill>
                  <a:srgbClr val="383838"/>
                </a:solidFill>
                <a:latin typeface="Calibri"/>
                <a:cs typeface="Calibri"/>
              </a:rPr>
              <a:t>Thinking</a:t>
            </a:r>
            <a:r>
              <a:rPr dirty="0" sz="3050" spc="80" b="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3050" spc="-10" b="0">
                <a:solidFill>
                  <a:srgbClr val="2B2B2B"/>
                </a:solidFill>
                <a:latin typeface="Calibri"/>
                <a:cs typeface="Calibri"/>
              </a:rPr>
              <a:t>Process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6215" y="3201061"/>
            <a:ext cx="1060450" cy="8801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30"/>
              </a:spcBef>
            </a:pPr>
            <a:r>
              <a:rPr dirty="0" sz="1000" spc="-10">
                <a:solidFill>
                  <a:srgbClr val="282828"/>
                </a:solidFill>
                <a:latin typeface="Calibri"/>
                <a:cs typeface="Calibri"/>
              </a:rPr>
              <a:t>Empathies</a:t>
            </a:r>
            <a:endParaRPr sz="1000">
              <a:latin typeface="Calibri"/>
              <a:cs typeface="Calibri"/>
            </a:endParaRPr>
          </a:p>
          <a:p>
            <a:pPr algn="ctr" marL="12700" marR="5080" indent="-10795">
              <a:lnSpc>
                <a:spcPct val="96500"/>
              </a:lnSpc>
              <a:spcBef>
                <a:spcPts val="275"/>
              </a:spcBef>
            </a:pPr>
            <a:r>
              <a:rPr dirty="0" sz="850" spc="-10" i="1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dirty="0" sz="850" spc="-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spc="-20" i="1">
                <a:solidFill>
                  <a:srgbClr val="3F3F3F"/>
                </a:solidFill>
                <a:latin typeface="Calibri"/>
                <a:cs typeface="Calibri"/>
              </a:rPr>
              <a:t>slide</a:t>
            </a:r>
            <a:r>
              <a:rPr dirty="0" sz="850" spc="-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494949"/>
                </a:solidFill>
                <a:latin typeface="Calibri"/>
                <a:cs typeface="Calibri"/>
              </a:rPr>
              <a:t>is</a:t>
            </a:r>
            <a:r>
              <a:rPr dirty="0" sz="850" spc="-10" i="1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850" spc="-20" i="1">
                <a:solidFill>
                  <a:srgbClr val="363636"/>
                </a:solidFill>
                <a:latin typeface="Calibri"/>
                <a:cs typeface="Calibri"/>
              </a:rPr>
              <a:t>100%</a:t>
            </a:r>
            <a:r>
              <a:rPr dirty="0" sz="850" spc="500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B3B3B"/>
                </a:solidFill>
                <a:latin typeface="Calibri"/>
                <a:cs typeface="Calibri"/>
              </a:rPr>
              <a:t>editable.</a:t>
            </a:r>
            <a:r>
              <a:rPr dirty="0" sz="850" spc="15" i="1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850" spc="-40" i="1">
                <a:solidFill>
                  <a:srgbClr val="383838"/>
                </a:solidFill>
                <a:latin typeface="Calibri"/>
                <a:cs typeface="Calibri"/>
              </a:rPr>
              <a:t>Adj”ustit</a:t>
            </a:r>
            <a:r>
              <a:rPr dirty="0" sz="850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444444"/>
                </a:solidFill>
                <a:latin typeface="Calibri"/>
                <a:cs typeface="Calibri"/>
              </a:rPr>
              <a:t>as</a:t>
            </a:r>
            <a:r>
              <a:rPr dirty="0" sz="850" spc="-40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dirty="0" sz="850" spc="500" i="1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343434"/>
                </a:solidFill>
                <a:latin typeface="Calibri"/>
                <a:cs typeface="Calibri"/>
              </a:rPr>
              <a:t>yourrequirements</a:t>
            </a:r>
            <a:r>
              <a:rPr dirty="0" sz="850" spc="-35" i="1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262626"/>
                </a:solidFill>
                <a:latin typeface="Calibri"/>
                <a:cs typeface="Calibri"/>
              </a:rPr>
              <a:t>and</a:t>
            </a:r>
            <a:r>
              <a:rPr dirty="0" sz="850" spc="500" i="1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A3A3A"/>
                </a:solidFill>
                <a:latin typeface="Calibri"/>
                <a:cs typeface="Calibri"/>
              </a:rPr>
              <a:t>catches</a:t>
            </a:r>
            <a:r>
              <a:rPr dirty="0" sz="850" spc="-35" i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444444"/>
                </a:solidFill>
                <a:latin typeface="Calibri"/>
                <a:cs typeface="Calibri"/>
              </a:rPr>
              <a:t>your</a:t>
            </a:r>
            <a:r>
              <a:rPr dirty="0" sz="850" spc="-25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383838"/>
                </a:solidFill>
                <a:latin typeface="Calibri"/>
                <a:cs typeface="Calibri"/>
              </a:rPr>
              <a:t>viewers</a:t>
            </a:r>
            <a:r>
              <a:rPr dirty="0" sz="850" spc="50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424242"/>
                </a:solidFill>
                <a:latin typeface="Calibri"/>
                <a:cs typeface="Calibri"/>
              </a:rPr>
              <a:t>consideration.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19240" y="1450840"/>
            <a:ext cx="1060450" cy="8801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430"/>
              </a:spcBef>
            </a:pPr>
            <a:r>
              <a:rPr dirty="0" sz="1000" spc="-10">
                <a:solidFill>
                  <a:srgbClr val="262626"/>
                </a:solidFill>
                <a:latin typeface="Calibri"/>
                <a:cs typeface="Calibri"/>
              </a:rPr>
              <a:t>Define</a:t>
            </a:r>
            <a:endParaRPr sz="1000">
              <a:latin typeface="Calibri"/>
              <a:cs typeface="Calibri"/>
            </a:endParaRPr>
          </a:p>
          <a:p>
            <a:pPr algn="ctr" marL="12065" marR="5080" indent="-12065">
              <a:lnSpc>
                <a:spcPct val="96500"/>
              </a:lnSpc>
              <a:spcBef>
                <a:spcPts val="275"/>
              </a:spcBef>
            </a:pPr>
            <a:r>
              <a:rPr dirty="0" sz="850" spc="-10" i="1">
                <a:solidFill>
                  <a:srgbClr val="525252"/>
                </a:solidFill>
                <a:latin typeface="Calibri"/>
                <a:cs typeface="Calibri"/>
              </a:rPr>
              <a:t>This</a:t>
            </a:r>
            <a:r>
              <a:rPr dirty="0" sz="850" spc="-5" i="1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850" spc="-20" i="1">
                <a:solidFill>
                  <a:srgbClr val="3F3F3F"/>
                </a:solidFill>
                <a:latin typeface="Calibri"/>
                <a:cs typeface="Calibri"/>
              </a:rPr>
              <a:t>slide</a:t>
            </a:r>
            <a:r>
              <a:rPr dirty="0" sz="850" spc="-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757575"/>
                </a:solidFill>
                <a:latin typeface="Calibri"/>
                <a:cs typeface="Calibri"/>
              </a:rPr>
              <a:t>is</a:t>
            </a:r>
            <a:r>
              <a:rPr dirty="0" sz="850" spc="-65" i="1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850" spc="-20" i="1">
                <a:solidFill>
                  <a:srgbClr val="313131"/>
                </a:solidFill>
                <a:latin typeface="Calibri"/>
                <a:cs typeface="Calibri"/>
              </a:rPr>
              <a:t>1DD%</a:t>
            </a:r>
            <a:r>
              <a:rPr dirty="0" sz="850" spc="500" i="1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63636"/>
                </a:solidFill>
                <a:latin typeface="Calibri"/>
                <a:cs typeface="Calibri"/>
              </a:rPr>
              <a:t>editable.</a:t>
            </a:r>
            <a:r>
              <a:rPr dirty="0" sz="850" spc="-30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3F3F3F"/>
                </a:solidFill>
                <a:latin typeface="Calibri"/>
                <a:cs typeface="Calibri"/>
              </a:rPr>
              <a:t>Adj”ustitas</a:t>
            </a:r>
            <a:r>
              <a:rPr dirty="0" sz="850" spc="10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666666"/>
                </a:solidFill>
                <a:latin typeface="Calibri"/>
                <a:cs typeface="Calibri"/>
              </a:rPr>
              <a:t>per</a:t>
            </a:r>
            <a:r>
              <a:rPr dirty="0" sz="850" spc="500" i="1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D3D3D"/>
                </a:solidFill>
                <a:latin typeface="Calibri"/>
                <a:cs typeface="Calibri"/>
              </a:rPr>
              <a:t>your.requirements</a:t>
            </a:r>
            <a:r>
              <a:rPr dirty="0" sz="850" spc="-10" i="1">
                <a:solidFill>
                  <a:srgbClr val="383838"/>
                </a:solidFill>
                <a:latin typeface="Calibri"/>
                <a:cs typeface="Calibri"/>
              </a:rPr>
              <a:t>and</a:t>
            </a:r>
            <a:r>
              <a:rPr dirty="0" sz="850" spc="500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F3F3F"/>
                </a:solidFill>
                <a:latin typeface="Calibri"/>
                <a:cs typeface="Calibri"/>
              </a:rPr>
              <a:t>catches</a:t>
            </a:r>
            <a:r>
              <a:rPr dirty="0" sz="850" spc="-3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4D4D4D"/>
                </a:solidFill>
                <a:latin typeface="Calibri"/>
                <a:cs typeface="Calibri"/>
              </a:rPr>
              <a:t>your</a:t>
            </a:r>
            <a:r>
              <a:rPr dirty="0" sz="850" spc="-65" i="1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D3D3D"/>
                </a:solidFill>
                <a:latin typeface="Calibri"/>
                <a:cs typeface="Calibri"/>
              </a:rPr>
              <a:t>viewers</a:t>
            </a:r>
            <a:r>
              <a:rPr dirty="0" sz="850" spc="500" i="1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464646"/>
                </a:solidFill>
                <a:latin typeface="Calibri"/>
                <a:cs typeface="Calibri"/>
              </a:rPr>
              <a:t>consideration.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69409" y="3188891"/>
            <a:ext cx="1060450" cy="8921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1100" spc="-10">
                <a:solidFill>
                  <a:srgbClr val="2F2F2F"/>
                </a:solidFill>
                <a:latin typeface="Calibri"/>
                <a:cs typeface="Calibri"/>
              </a:rPr>
              <a:t>Ideas</a:t>
            </a:r>
            <a:endParaRPr sz="1100">
              <a:latin typeface="Calibri"/>
              <a:cs typeface="Calibri"/>
            </a:endParaRPr>
          </a:p>
          <a:p>
            <a:pPr algn="ctr" marL="12700" marR="5080" indent="-10795">
              <a:lnSpc>
                <a:spcPct val="96500"/>
              </a:lnSpc>
              <a:spcBef>
                <a:spcPts val="259"/>
              </a:spcBef>
            </a:pPr>
            <a:r>
              <a:rPr dirty="0" sz="850" spc="-10" i="1">
                <a:solidFill>
                  <a:srgbClr val="595959"/>
                </a:solidFill>
                <a:latin typeface="Calibri"/>
                <a:cs typeface="Calibri"/>
              </a:rPr>
              <a:t>This</a:t>
            </a:r>
            <a:r>
              <a:rPr dirty="0" sz="850" spc="-5" i="1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850" spc="-20" i="1">
                <a:solidFill>
                  <a:srgbClr val="3F3F3F"/>
                </a:solidFill>
                <a:latin typeface="Calibri"/>
                <a:cs typeface="Calibri"/>
              </a:rPr>
              <a:t>slide</a:t>
            </a:r>
            <a:r>
              <a:rPr dirty="0" sz="850" spc="-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777777"/>
                </a:solidFill>
                <a:latin typeface="Calibri"/>
                <a:cs typeface="Calibri"/>
              </a:rPr>
              <a:t>is</a:t>
            </a:r>
            <a:r>
              <a:rPr dirty="0" sz="850" spc="-65" i="1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dirty="0" sz="850" spc="-20" i="1">
                <a:solidFill>
                  <a:srgbClr val="414141"/>
                </a:solidFill>
                <a:latin typeface="Calibri"/>
                <a:cs typeface="Calibri"/>
              </a:rPr>
              <a:t>100%</a:t>
            </a:r>
            <a:r>
              <a:rPr dirty="0" sz="850" spc="500" i="1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B3B3B"/>
                </a:solidFill>
                <a:latin typeface="Calibri"/>
                <a:cs typeface="Calibri"/>
              </a:rPr>
              <a:t>editable.</a:t>
            </a:r>
            <a:r>
              <a:rPr dirty="0" sz="850" spc="5" i="1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63636"/>
                </a:solidFill>
                <a:latin typeface="Calibri"/>
                <a:cs typeface="Calibri"/>
              </a:rPr>
              <a:t>Adjust</a:t>
            </a:r>
            <a:r>
              <a:rPr dirty="0" sz="850" spc="-45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444444"/>
                </a:solidFill>
                <a:latin typeface="Calibri"/>
                <a:cs typeface="Calibri"/>
              </a:rPr>
              <a:t>it</a:t>
            </a:r>
            <a:r>
              <a:rPr dirty="0" sz="850" spc="-40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383838"/>
                </a:solidFill>
                <a:latin typeface="Calibri"/>
                <a:cs typeface="Calibri"/>
              </a:rPr>
              <a:t>as</a:t>
            </a:r>
            <a:r>
              <a:rPr dirty="0" sz="850" spc="-35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383838"/>
                </a:solidFill>
                <a:latin typeface="Calibri"/>
                <a:cs typeface="Calibri"/>
              </a:rPr>
              <a:t>per</a:t>
            </a:r>
            <a:r>
              <a:rPr dirty="0" sz="850" spc="500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3B3B3B"/>
                </a:solidFill>
                <a:latin typeface="Calibri"/>
                <a:cs typeface="Calibri"/>
              </a:rPr>
              <a:t>yourrequirements</a:t>
            </a:r>
            <a:r>
              <a:rPr dirty="0" sz="850" spc="-35" i="1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313131"/>
                </a:solidFill>
                <a:latin typeface="Calibri"/>
                <a:cs typeface="Calibri"/>
              </a:rPr>
              <a:t>and</a:t>
            </a:r>
            <a:r>
              <a:rPr dirty="0" sz="850" spc="500" i="1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D3D3D"/>
                </a:solidFill>
                <a:latin typeface="Calibri"/>
                <a:cs typeface="Calibri"/>
              </a:rPr>
              <a:t>câtclies</a:t>
            </a:r>
            <a:r>
              <a:rPr dirty="0" sz="850" spc="-5" i="1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4B4B4B"/>
                </a:solidFill>
                <a:latin typeface="Calibri"/>
                <a:cs typeface="Calibri"/>
              </a:rPr>
              <a:t>your</a:t>
            </a:r>
            <a:r>
              <a:rPr dirty="0" sz="850" spc="-40" i="1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83838"/>
                </a:solidFill>
                <a:latin typeface="Calibri"/>
                <a:cs typeface="Calibri"/>
              </a:rPr>
              <a:t>viewers</a:t>
            </a:r>
            <a:r>
              <a:rPr dirty="0" sz="850" spc="500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B3B3B"/>
                </a:solidFill>
                <a:latin typeface="Calibri"/>
                <a:cs typeface="Calibri"/>
              </a:rPr>
              <a:t>consideration.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12434" y="1444688"/>
            <a:ext cx="1060450" cy="8864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425"/>
              </a:spcBef>
            </a:pPr>
            <a:r>
              <a:rPr dirty="0" sz="1050">
                <a:solidFill>
                  <a:srgbClr val="363636"/>
                </a:solidFill>
                <a:latin typeface="Calibri"/>
                <a:cs typeface="Calibri"/>
              </a:rPr>
              <a:t>Add</a:t>
            </a:r>
            <a:r>
              <a:rPr dirty="0" sz="1050" spc="-35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solidFill>
                  <a:srgbClr val="3B3B3B"/>
                </a:solidFill>
                <a:latin typeface="Calibri"/>
                <a:cs typeface="Calibri"/>
              </a:rPr>
              <a:t>Text</a:t>
            </a:r>
            <a:r>
              <a:rPr dirty="0" sz="1050" spc="15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solidFill>
                  <a:srgbClr val="2F2F2F"/>
                </a:solidFill>
                <a:latin typeface="Calibri"/>
                <a:cs typeface="Calibri"/>
              </a:rPr>
              <a:t>Here</a:t>
            </a:r>
            <a:endParaRPr sz="1050">
              <a:latin typeface="Calibri"/>
              <a:cs typeface="Calibri"/>
            </a:endParaRPr>
          </a:p>
          <a:p>
            <a:pPr algn="ctr" marL="12700" marR="5080" indent="-10795">
              <a:lnSpc>
                <a:spcPct val="96500"/>
              </a:lnSpc>
              <a:spcBef>
                <a:spcPts val="270"/>
              </a:spcBef>
            </a:pPr>
            <a:r>
              <a:rPr dirty="0" sz="850" spc="-25" i="1">
                <a:solidFill>
                  <a:srgbClr val="3D3D3D"/>
                </a:solidFill>
                <a:latin typeface="Calibri"/>
                <a:cs typeface="Calibri"/>
              </a:rPr>
              <a:t>This.slide</a:t>
            </a:r>
            <a:r>
              <a:rPr dirty="0" sz="850" spc="25" i="1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424242"/>
                </a:solidFill>
                <a:latin typeface="Calibri"/>
                <a:cs typeface="Calibri"/>
              </a:rPr>
              <a:t>is</a:t>
            </a:r>
            <a:r>
              <a:rPr dirty="0" sz="850" spc="5" i="1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850" spc="-20" i="1">
                <a:solidFill>
                  <a:srgbClr val="363636"/>
                </a:solidFill>
                <a:latin typeface="Calibri"/>
                <a:cs typeface="Calibri"/>
              </a:rPr>
              <a:t>100%</a:t>
            </a:r>
            <a:r>
              <a:rPr dirty="0" sz="850" spc="500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850" spc="-20" i="1">
                <a:solidFill>
                  <a:srgbClr val="2D2D2D"/>
                </a:solidFill>
                <a:latin typeface="Calibri"/>
                <a:cs typeface="Calibri"/>
              </a:rPr>
              <a:t>editable.</a:t>
            </a:r>
            <a:r>
              <a:rPr dirty="0" sz="850" spc="-15" i="1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A3A3A"/>
                </a:solidFill>
                <a:latin typeface="Calibri"/>
                <a:cs typeface="Calibri"/>
              </a:rPr>
              <a:t>Ad)ust</a:t>
            </a:r>
            <a:r>
              <a:rPr dirty="0" sz="850" spc="-30" i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484848"/>
                </a:solidFill>
                <a:latin typeface="Calibri"/>
                <a:cs typeface="Calibri"/>
              </a:rPr>
              <a:t>it </a:t>
            </a:r>
            <a:r>
              <a:rPr dirty="0" sz="850" i="1">
                <a:solidFill>
                  <a:srgbClr val="414141"/>
                </a:solidFill>
                <a:latin typeface="Calibri"/>
                <a:cs typeface="Calibri"/>
              </a:rPr>
              <a:t>as</a:t>
            </a:r>
            <a:r>
              <a:rPr dirty="0" sz="850" spc="-15" i="1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3D3D3D"/>
                </a:solidFill>
                <a:latin typeface="Calibri"/>
                <a:cs typeface="Calibri"/>
              </a:rPr>
              <a:t>per</a:t>
            </a:r>
            <a:r>
              <a:rPr dirty="0" sz="850" spc="500" i="1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383838"/>
                </a:solidFill>
                <a:latin typeface="Calibri"/>
                <a:cs typeface="Calibri"/>
              </a:rPr>
              <a:t>yourrequirements</a:t>
            </a:r>
            <a:r>
              <a:rPr dirty="0" sz="850" spc="-35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dirty="0" sz="850" spc="50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63636"/>
                </a:solidFill>
                <a:latin typeface="Calibri"/>
                <a:cs typeface="Calibri"/>
              </a:rPr>
              <a:t>catches</a:t>
            </a:r>
            <a:r>
              <a:rPr dirty="0" sz="850" spc="-35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414141"/>
                </a:solidFill>
                <a:latin typeface="Calibri"/>
                <a:cs typeface="Calibri"/>
              </a:rPr>
              <a:t>your</a:t>
            </a:r>
            <a:r>
              <a:rPr dirty="0" sz="850" spc="-25" i="1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2F2F2F"/>
                </a:solidFill>
                <a:latin typeface="Calibri"/>
                <a:cs typeface="Calibri"/>
              </a:rPr>
              <a:t>viewers</a:t>
            </a:r>
            <a:r>
              <a:rPr dirty="0" sz="850" spc="5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D3D3D"/>
                </a:solidFill>
                <a:latin typeface="Calibri"/>
                <a:cs typeface="Calibri"/>
              </a:rPr>
              <a:t>consideration.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41024" y="2176859"/>
            <a:ext cx="8191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50" i="1">
                <a:solidFill>
                  <a:srgbClr val="1CA190"/>
                </a:solidFill>
                <a:latin typeface="Calibri"/>
                <a:cs typeface="Calibri"/>
              </a:rPr>
              <a:t>a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62602" y="3191132"/>
            <a:ext cx="1060450" cy="890269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 marR="19685">
              <a:lnSpc>
                <a:spcPct val="100000"/>
              </a:lnSpc>
              <a:spcBef>
                <a:spcPts val="505"/>
              </a:spcBef>
            </a:pPr>
            <a:r>
              <a:rPr dirty="0" sz="1000" spc="-10">
                <a:solidFill>
                  <a:srgbClr val="242424"/>
                </a:solidFill>
                <a:latin typeface="Calibri"/>
                <a:cs typeface="Calibri"/>
              </a:rPr>
              <a:t>Prototype</a:t>
            </a:r>
            <a:endParaRPr sz="1000">
              <a:latin typeface="Calibri"/>
              <a:cs typeface="Calibri"/>
            </a:endParaRPr>
          </a:p>
          <a:p>
            <a:pPr algn="ctr" marL="12065" marR="5080" indent="-8255">
              <a:lnSpc>
                <a:spcPct val="96700"/>
              </a:lnSpc>
              <a:spcBef>
                <a:spcPts val="325"/>
              </a:spcBef>
            </a:pPr>
            <a:r>
              <a:rPr dirty="0" sz="800" i="1">
                <a:solidFill>
                  <a:srgbClr val="4F4F4F"/>
                </a:solidFill>
                <a:latin typeface="Calibri"/>
                <a:cs typeface="Calibri"/>
              </a:rPr>
              <a:t>This</a:t>
            </a:r>
            <a:r>
              <a:rPr dirty="0" sz="800" spc="-10" i="1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800" i="1">
                <a:solidFill>
                  <a:srgbClr val="464646"/>
                </a:solidFill>
                <a:latin typeface="Calibri"/>
                <a:cs typeface="Calibri"/>
              </a:rPr>
              <a:t>slide</a:t>
            </a:r>
            <a:r>
              <a:rPr dirty="0" sz="800" spc="-15" i="1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800" i="1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dirty="0" sz="800" spc="4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00" spc="-20" i="1">
                <a:solidFill>
                  <a:srgbClr val="3F3F3F"/>
                </a:solidFill>
                <a:latin typeface="Calibri"/>
                <a:cs typeface="Calibri"/>
              </a:rPr>
              <a:t>100%</a:t>
            </a:r>
            <a:r>
              <a:rPr dirty="0" sz="800" spc="50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F3F3F"/>
                </a:solidFill>
                <a:latin typeface="Calibri"/>
                <a:cs typeface="Calibri"/>
              </a:rPr>
              <a:t>editable.</a:t>
            </a:r>
            <a:r>
              <a:rPr dirty="0" sz="85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spc="-45" i="1">
                <a:solidFill>
                  <a:srgbClr val="262626"/>
                </a:solidFill>
                <a:latin typeface="Calibri"/>
                <a:cs typeface="Calibri"/>
              </a:rPr>
              <a:t>Ad)”ustit</a:t>
            </a:r>
            <a:r>
              <a:rPr dirty="0" sz="850" spc="5" i="1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444444"/>
                </a:solidFill>
                <a:latin typeface="Calibri"/>
                <a:cs typeface="Calibri"/>
              </a:rPr>
              <a:t>as</a:t>
            </a:r>
            <a:r>
              <a:rPr dirty="0" sz="850" spc="-45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343434"/>
                </a:solidFill>
                <a:latin typeface="Calibri"/>
                <a:cs typeface="Calibri"/>
              </a:rPr>
              <a:t>per</a:t>
            </a:r>
            <a:r>
              <a:rPr dirty="0" sz="850" spc="500" i="1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3F3F3F"/>
                </a:solidFill>
                <a:latin typeface="Calibri"/>
                <a:cs typeface="Calibri"/>
              </a:rPr>
              <a:t>yourrequirements</a:t>
            </a:r>
            <a:r>
              <a:rPr dirty="0" sz="850" spc="-35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850" spc="-25" i="1">
                <a:solidFill>
                  <a:srgbClr val="444444"/>
                </a:solidFill>
                <a:latin typeface="Calibri"/>
                <a:cs typeface="Calibri"/>
              </a:rPr>
              <a:t>and</a:t>
            </a:r>
            <a:r>
              <a:rPr dirty="0" sz="850" spc="500" i="1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2A2A2A"/>
                </a:solidFill>
                <a:latin typeface="Calibri"/>
                <a:cs typeface="Calibri"/>
              </a:rPr>
              <a:t>catches</a:t>
            </a:r>
            <a:r>
              <a:rPr dirty="0" sz="850" spc="-35" i="1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50" i="1">
                <a:solidFill>
                  <a:srgbClr val="2D2D2D"/>
                </a:solidFill>
                <a:latin typeface="Calibri"/>
                <a:cs typeface="Calibri"/>
              </a:rPr>
              <a:t>your</a:t>
            </a:r>
            <a:r>
              <a:rPr dirty="0" sz="850" spc="-25" i="1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3D3D3D"/>
                </a:solidFill>
                <a:latin typeface="Calibri"/>
                <a:cs typeface="Calibri"/>
              </a:rPr>
              <a:t>v/éwers</a:t>
            </a:r>
            <a:r>
              <a:rPr dirty="0" sz="850" spc="50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850" spc="-10" i="1">
                <a:solidFill>
                  <a:srgbClr val="363636"/>
                </a:solidFill>
                <a:latin typeface="Calibri"/>
                <a:cs typeface="Calibri"/>
              </a:rPr>
              <a:t>consideration.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405404" y="1459724"/>
            <a:ext cx="1059180" cy="87249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359"/>
              </a:spcBef>
            </a:pPr>
            <a:r>
              <a:rPr dirty="0" sz="1000" spc="-20">
                <a:solidFill>
                  <a:srgbClr val="2D2D2D"/>
                </a:solidFill>
                <a:latin typeface="Calibri"/>
                <a:cs typeface="Calibri"/>
              </a:rPr>
              <a:t>Test</a:t>
            </a:r>
            <a:endParaRPr sz="1000">
              <a:latin typeface="Calibri"/>
              <a:cs typeface="Calibri"/>
            </a:endParaRPr>
          </a:p>
          <a:p>
            <a:pPr algn="ctr" marL="12700" marR="5080" indent="-5715">
              <a:lnSpc>
                <a:spcPct val="91100"/>
              </a:lnSpc>
              <a:spcBef>
                <a:spcPts val="290"/>
              </a:spcBef>
              <a:tabLst>
                <a:tab pos="653415" algn="l"/>
              </a:tabLst>
            </a:pPr>
            <a:r>
              <a:rPr dirty="0" sz="900" spc="-35" i="1">
                <a:solidFill>
                  <a:srgbClr val="595959"/>
                </a:solidFill>
                <a:latin typeface="Calibri"/>
                <a:cs typeface="Calibri"/>
              </a:rPr>
              <a:t>This</a:t>
            </a:r>
            <a:r>
              <a:rPr dirty="0" sz="900" spc="-30" i="1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900" spc="-35" i="1">
                <a:solidFill>
                  <a:srgbClr val="313131"/>
                </a:solidFill>
                <a:latin typeface="Calibri"/>
                <a:cs typeface="Calibri"/>
              </a:rPr>
              <a:t>slide</a:t>
            </a:r>
            <a:r>
              <a:rPr dirty="0" sz="900" spc="5" i="1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900" spc="-25" i="1">
                <a:solidFill>
                  <a:srgbClr val="747474"/>
                </a:solidFill>
                <a:latin typeface="Calibri"/>
                <a:cs typeface="Calibri"/>
              </a:rPr>
              <a:t>is</a:t>
            </a:r>
            <a:r>
              <a:rPr dirty="0" sz="900" i="1">
                <a:solidFill>
                  <a:srgbClr val="747474"/>
                </a:solidFill>
                <a:latin typeface="Calibri"/>
                <a:cs typeface="Calibri"/>
              </a:rPr>
              <a:t>	</a:t>
            </a:r>
            <a:r>
              <a:rPr dirty="0" sz="900" spc="-50" i="1">
                <a:solidFill>
                  <a:srgbClr val="3D3D3D"/>
                </a:solidFill>
                <a:latin typeface="Calibri"/>
                <a:cs typeface="Calibri"/>
              </a:rPr>
              <a:t>%</a:t>
            </a:r>
            <a:r>
              <a:rPr dirty="0" sz="900" spc="500" i="1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900" spc="-35" i="1">
                <a:solidFill>
                  <a:srgbClr val="363636"/>
                </a:solidFill>
                <a:latin typeface="Calibri"/>
                <a:cs typeface="Calibri"/>
              </a:rPr>
              <a:t>editable.</a:t>
            </a:r>
            <a:r>
              <a:rPr dirty="0" sz="900" spc="-10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900" spc="-35" i="1">
                <a:solidFill>
                  <a:srgbClr val="363636"/>
                </a:solidFill>
                <a:latin typeface="Calibri"/>
                <a:cs typeface="Calibri"/>
              </a:rPr>
              <a:t>Adjust</a:t>
            </a:r>
            <a:r>
              <a:rPr dirty="0" sz="900" spc="-30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900" spc="-10" i="1">
                <a:solidFill>
                  <a:srgbClr val="545454"/>
                </a:solidFill>
                <a:latin typeface="Calibri"/>
                <a:cs typeface="Calibri"/>
              </a:rPr>
              <a:t>it</a:t>
            </a:r>
            <a:r>
              <a:rPr dirty="0" sz="900" spc="-75" i="1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900" spc="-25" i="1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dirty="0" sz="90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900" spc="-25" i="1">
                <a:solidFill>
                  <a:srgbClr val="3F3F3F"/>
                </a:solidFill>
                <a:latin typeface="Calibri"/>
                <a:cs typeface="Calibri"/>
              </a:rPr>
              <a:t>per</a:t>
            </a:r>
            <a:r>
              <a:rPr dirty="0" sz="900" spc="500" i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900" spc="-30" i="1">
                <a:solidFill>
                  <a:srgbClr val="363636"/>
                </a:solidFill>
                <a:latin typeface="Calibri"/>
                <a:cs typeface="Calibri"/>
              </a:rPr>
              <a:t>yourrequirements</a:t>
            </a:r>
            <a:r>
              <a:rPr dirty="0" sz="900" spc="15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900" spc="-25" i="1">
                <a:solidFill>
                  <a:srgbClr val="383838"/>
                </a:solidFill>
                <a:latin typeface="Calibri"/>
                <a:cs typeface="Calibri"/>
              </a:rPr>
              <a:t>and</a:t>
            </a:r>
            <a:r>
              <a:rPr dirty="0" sz="900" spc="500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900" spc="-35" i="1">
                <a:solidFill>
                  <a:srgbClr val="3B3B3B"/>
                </a:solidFill>
                <a:latin typeface="Calibri"/>
                <a:cs typeface="Calibri"/>
              </a:rPr>
              <a:t>catches</a:t>
            </a:r>
            <a:r>
              <a:rPr dirty="0" sz="900" spc="-30" i="1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900" spc="-30" i="1">
                <a:solidFill>
                  <a:srgbClr val="3A3A3A"/>
                </a:solidFill>
                <a:latin typeface="Calibri"/>
                <a:cs typeface="Calibri"/>
              </a:rPr>
              <a:t>your</a:t>
            </a:r>
            <a:r>
              <a:rPr dirty="0" sz="900" spc="-5" i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444444"/>
                </a:solidFill>
                <a:latin typeface="Calibri"/>
                <a:cs typeface="Calibri"/>
              </a:rPr>
              <a:t>viewers</a:t>
            </a:r>
            <a:r>
              <a:rPr dirty="0" sz="900" spc="5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900" spc="-10" i="1">
                <a:solidFill>
                  <a:srgbClr val="383838"/>
                </a:solidFill>
                <a:latin typeface="Calibri"/>
                <a:cs typeface="Calibri"/>
              </a:rPr>
              <a:t>consideration.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100" y="-152020"/>
            <a:ext cx="46335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7200" spc="-50"/>
              <a:t>.</a:t>
            </a:r>
            <a:r>
              <a:rPr dirty="0" sz="7200"/>
              <a:t>	</a:t>
            </a:r>
            <a:r>
              <a:rPr dirty="0" sz="2000" spc="-10" b="0">
                <a:latin typeface="Times New Roman"/>
                <a:cs typeface="Times New Roman"/>
              </a:rPr>
              <a:t>Traditional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doorbells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do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not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offer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spc="-10" b="0">
                <a:latin typeface="Times New Roman"/>
                <a:cs typeface="Times New Roman"/>
              </a:rPr>
              <a:t>remote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28625" y="971675"/>
            <a:ext cx="4912995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430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access,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impossible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know </a:t>
            </a:r>
            <a:r>
              <a:rPr dirty="0" sz="2000">
                <a:latin typeface="Times New Roman"/>
                <a:cs typeface="Times New Roman"/>
              </a:rPr>
              <a:t>who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home.</a:t>
            </a:r>
            <a:endParaRPr sz="2000">
              <a:latin typeface="Times New Roman"/>
              <a:cs typeface="Times New Roman"/>
            </a:endParaRPr>
          </a:p>
          <a:p>
            <a:pPr marL="75565">
              <a:lnSpc>
                <a:spcPts val="8430"/>
              </a:lnSpc>
            </a:pPr>
            <a:r>
              <a:rPr dirty="0" sz="7200" b="1">
                <a:latin typeface="Times New Roman"/>
                <a:cs typeface="Times New Roman"/>
              </a:rPr>
              <a:t>.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homeowner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away,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busy,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04"/>
              </a:spcBef>
            </a:pPr>
            <a:r>
              <a:rPr dirty="0" sz="2000">
                <a:latin typeface="Times New Roman"/>
                <a:cs typeface="Times New Roman"/>
              </a:rPr>
              <a:t>hear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bell,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visitors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unnoticed,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leading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missed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deliveries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guests.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8430"/>
              </a:lnSpc>
              <a:tabLst>
                <a:tab pos="469265" algn="l"/>
              </a:tabLst>
            </a:pPr>
            <a:r>
              <a:rPr dirty="0" sz="7200" spc="-50" b="1">
                <a:latin typeface="Times New Roman"/>
                <a:cs typeface="Times New Roman"/>
              </a:rPr>
              <a:t>.</a:t>
            </a:r>
            <a:r>
              <a:rPr dirty="0" sz="7200" b="1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Conventional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doorbells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  <a:p>
            <a:pPr marL="12700" marR="351790">
              <a:lnSpc>
                <a:spcPct val="100000"/>
              </a:lnSpc>
              <a:spcBef>
                <a:spcPts val="210"/>
              </a:spcBef>
            </a:pPr>
            <a:r>
              <a:rPr dirty="0" sz="2000">
                <a:latin typeface="Times New Roman"/>
                <a:cs typeface="Times New Roman"/>
              </a:rPr>
              <a:t>means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visitors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opening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door,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safety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risks.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8525" y="1163325"/>
            <a:ext cx="3723640" cy="3603625"/>
            <a:chOff x="208525" y="1163325"/>
            <a:chExt cx="3723640" cy="3603625"/>
          </a:xfrm>
        </p:grpSpPr>
        <p:sp>
          <p:nvSpPr>
            <p:cNvPr id="5" name="object 5" descr=""/>
            <p:cNvSpPr/>
            <p:nvPr/>
          </p:nvSpPr>
          <p:spPr>
            <a:xfrm>
              <a:off x="1010749" y="1292824"/>
              <a:ext cx="2364105" cy="2294890"/>
            </a:xfrm>
            <a:custGeom>
              <a:avLst/>
              <a:gdLst/>
              <a:ahLst/>
              <a:cxnLst/>
              <a:rect l="l" t="t" r="r" b="b"/>
              <a:pathLst>
                <a:path w="2364104" h="2294890">
                  <a:moveTo>
                    <a:pt x="1181849" y="2294699"/>
                  </a:moveTo>
                  <a:lnTo>
                    <a:pt x="1133134" y="2293742"/>
                  </a:lnTo>
                  <a:lnTo>
                    <a:pt x="1084919" y="2290896"/>
                  </a:lnTo>
                  <a:lnTo>
                    <a:pt x="1037245" y="2286197"/>
                  </a:lnTo>
                  <a:lnTo>
                    <a:pt x="990147" y="2279683"/>
                  </a:lnTo>
                  <a:lnTo>
                    <a:pt x="943665" y="2271389"/>
                  </a:lnTo>
                  <a:lnTo>
                    <a:pt x="897837" y="2261354"/>
                  </a:lnTo>
                  <a:lnTo>
                    <a:pt x="852701" y="2249615"/>
                  </a:lnTo>
                  <a:lnTo>
                    <a:pt x="808293" y="2236207"/>
                  </a:lnTo>
                  <a:lnTo>
                    <a:pt x="764654" y="2221168"/>
                  </a:lnTo>
                  <a:lnTo>
                    <a:pt x="721820" y="2204535"/>
                  </a:lnTo>
                  <a:lnTo>
                    <a:pt x="679830" y="2186345"/>
                  </a:lnTo>
                  <a:lnTo>
                    <a:pt x="638721" y="2166634"/>
                  </a:lnTo>
                  <a:lnTo>
                    <a:pt x="598533" y="2145440"/>
                  </a:lnTo>
                  <a:lnTo>
                    <a:pt x="559301" y="2122800"/>
                  </a:lnTo>
                  <a:lnTo>
                    <a:pt x="521066" y="2098750"/>
                  </a:lnTo>
                  <a:lnTo>
                    <a:pt x="483864" y="2073327"/>
                  </a:lnTo>
                  <a:lnTo>
                    <a:pt x="447734" y="2046569"/>
                  </a:lnTo>
                  <a:lnTo>
                    <a:pt x="412714" y="2018512"/>
                  </a:lnTo>
                  <a:lnTo>
                    <a:pt x="378842" y="1989193"/>
                  </a:lnTo>
                  <a:lnTo>
                    <a:pt x="346155" y="1958648"/>
                  </a:lnTo>
                  <a:lnTo>
                    <a:pt x="314693" y="1926916"/>
                  </a:lnTo>
                  <a:lnTo>
                    <a:pt x="284492" y="1894033"/>
                  </a:lnTo>
                  <a:lnTo>
                    <a:pt x="255591" y="1860035"/>
                  </a:lnTo>
                  <a:lnTo>
                    <a:pt x="228028" y="1824959"/>
                  </a:lnTo>
                  <a:lnTo>
                    <a:pt x="201841" y="1788844"/>
                  </a:lnTo>
                  <a:lnTo>
                    <a:pt x="177068" y="1751724"/>
                  </a:lnTo>
                  <a:lnTo>
                    <a:pt x="153747" y="1713639"/>
                  </a:lnTo>
                  <a:lnTo>
                    <a:pt x="131915" y="1674623"/>
                  </a:lnTo>
                  <a:lnTo>
                    <a:pt x="111612" y="1634714"/>
                  </a:lnTo>
                  <a:lnTo>
                    <a:pt x="92875" y="1593950"/>
                  </a:lnTo>
                  <a:lnTo>
                    <a:pt x="75742" y="1552366"/>
                  </a:lnTo>
                  <a:lnTo>
                    <a:pt x="60251" y="1510001"/>
                  </a:lnTo>
                  <a:lnTo>
                    <a:pt x="46440" y="1466890"/>
                  </a:lnTo>
                  <a:lnTo>
                    <a:pt x="34347" y="1423071"/>
                  </a:lnTo>
                  <a:lnTo>
                    <a:pt x="24010" y="1378581"/>
                  </a:lnTo>
                  <a:lnTo>
                    <a:pt x="15468" y="1333456"/>
                  </a:lnTo>
                  <a:lnTo>
                    <a:pt x="8758" y="1287733"/>
                  </a:lnTo>
                  <a:lnTo>
                    <a:pt x="3917" y="1241450"/>
                  </a:lnTo>
                  <a:lnTo>
                    <a:pt x="985" y="1194643"/>
                  </a:lnTo>
                  <a:lnTo>
                    <a:pt x="0" y="1147349"/>
                  </a:lnTo>
                  <a:lnTo>
                    <a:pt x="985" y="1100056"/>
                  </a:lnTo>
                  <a:lnTo>
                    <a:pt x="3917" y="1053249"/>
                  </a:lnTo>
                  <a:lnTo>
                    <a:pt x="8758" y="1006966"/>
                  </a:lnTo>
                  <a:lnTo>
                    <a:pt x="15468" y="961243"/>
                  </a:lnTo>
                  <a:lnTo>
                    <a:pt x="24010" y="916118"/>
                  </a:lnTo>
                  <a:lnTo>
                    <a:pt x="34347" y="871628"/>
                  </a:lnTo>
                  <a:lnTo>
                    <a:pt x="46440" y="827809"/>
                  </a:lnTo>
                  <a:lnTo>
                    <a:pt x="60251" y="784698"/>
                  </a:lnTo>
                  <a:lnTo>
                    <a:pt x="75742" y="742333"/>
                  </a:lnTo>
                  <a:lnTo>
                    <a:pt x="92875" y="700749"/>
                  </a:lnTo>
                  <a:lnTo>
                    <a:pt x="111612" y="659985"/>
                  </a:lnTo>
                  <a:lnTo>
                    <a:pt x="131915" y="620076"/>
                  </a:lnTo>
                  <a:lnTo>
                    <a:pt x="153747" y="581060"/>
                  </a:lnTo>
                  <a:lnTo>
                    <a:pt x="177068" y="542974"/>
                  </a:lnTo>
                  <a:lnTo>
                    <a:pt x="201841" y="505855"/>
                  </a:lnTo>
                  <a:lnTo>
                    <a:pt x="228028" y="469740"/>
                  </a:lnTo>
                  <a:lnTo>
                    <a:pt x="255591" y="434664"/>
                  </a:lnTo>
                  <a:lnTo>
                    <a:pt x="284492" y="400666"/>
                  </a:lnTo>
                  <a:lnTo>
                    <a:pt x="314693" y="367783"/>
                  </a:lnTo>
                  <a:lnTo>
                    <a:pt x="346155" y="336051"/>
                  </a:lnTo>
                  <a:lnTo>
                    <a:pt x="378842" y="305506"/>
                  </a:lnTo>
                  <a:lnTo>
                    <a:pt x="412714" y="276187"/>
                  </a:lnTo>
                  <a:lnTo>
                    <a:pt x="447734" y="248130"/>
                  </a:lnTo>
                  <a:lnTo>
                    <a:pt x="483864" y="221372"/>
                  </a:lnTo>
                  <a:lnTo>
                    <a:pt x="521066" y="195949"/>
                  </a:lnTo>
                  <a:lnTo>
                    <a:pt x="559301" y="171899"/>
                  </a:lnTo>
                  <a:lnTo>
                    <a:pt x="598533" y="149259"/>
                  </a:lnTo>
                  <a:lnTo>
                    <a:pt x="638721" y="128065"/>
                  </a:lnTo>
                  <a:lnTo>
                    <a:pt x="679830" y="108354"/>
                  </a:lnTo>
                  <a:lnTo>
                    <a:pt x="721820" y="90164"/>
                  </a:lnTo>
                  <a:lnTo>
                    <a:pt x="764654" y="73531"/>
                  </a:lnTo>
                  <a:lnTo>
                    <a:pt x="808293" y="58492"/>
                  </a:lnTo>
                  <a:lnTo>
                    <a:pt x="852701" y="45084"/>
                  </a:lnTo>
                  <a:lnTo>
                    <a:pt x="897837" y="33345"/>
                  </a:lnTo>
                  <a:lnTo>
                    <a:pt x="943665" y="23310"/>
                  </a:lnTo>
                  <a:lnTo>
                    <a:pt x="990147" y="15016"/>
                  </a:lnTo>
                  <a:lnTo>
                    <a:pt x="1037245" y="8502"/>
                  </a:lnTo>
                  <a:lnTo>
                    <a:pt x="1084919" y="3803"/>
                  </a:lnTo>
                  <a:lnTo>
                    <a:pt x="1133134" y="957"/>
                  </a:lnTo>
                  <a:lnTo>
                    <a:pt x="1181849" y="0"/>
                  </a:lnTo>
                  <a:lnTo>
                    <a:pt x="1229070" y="957"/>
                  </a:lnTo>
                  <a:lnTo>
                    <a:pt x="1230507" y="957"/>
                  </a:lnTo>
                  <a:lnTo>
                    <a:pt x="1280329" y="3987"/>
                  </a:lnTo>
                  <a:lnTo>
                    <a:pt x="1329103" y="8936"/>
                  </a:lnTo>
                  <a:lnTo>
                    <a:pt x="1377491" y="15824"/>
                  </a:lnTo>
                  <a:lnTo>
                    <a:pt x="1425435" y="24629"/>
                  </a:lnTo>
                  <a:lnTo>
                    <a:pt x="1472875" y="35326"/>
                  </a:lnTo>
                  <a:lnTo>
                    <a:pt x="1519755" y="47893"/>
                  </a:lnTo>
                  <a:lnTo>
                    <a:pt x="1566017" y="62306"/>
                  </a:lnTo>
                  <a:lnTo>
                    <a:pt x="1611603" y="78542"/>
                  </a:lnTo>
                  <a:lnTo>
                    <a:pt x="1656454" y="96578"/>
                  </a:lnTo>
                  <a:lnTo>
                    <a:pt x="1700514" y="116390"/>
                  </a:lnTo>
                  <a:lnTo>
                    <a:pt x="1743724" y="137956"/>
                  </a:lnTo>
                  <a:lnTo>
                    <a:pt x="1786027" y="161251"/>
                  </a:lnTo>
                  <a:lnTo>
                    <a:pt x="1827364" y="186253"/>
                  </a:lnTo>
                  <a:lnTo>
                    <a:pt x="1867678" y="212939"/>
                  </a:lnTo>
                  <a:lnTo>
                    <a:pt x="1906910" y="241285"/>
                  </a:lnTo>
                  <a:lnTo>
                    <a:pt x="1945004" y="271267"/>
                  </a:lnTo>
                  <a:lnTo>
                    <a:pt x="1981901" y="302864"/>
                  </a:lnTo>
                  <a:lnTo>
                    <a:pt x="2017544" y="336051"/>
                  </a:lnTo>
                  <a:lnTo>
                    <a:pt x="2053580" y="372611"/>
                  </a:lnTo>
                  <a:lnTo>
                    <a:pt x="2087789" y="410525"/>
                  </a:lnTo>
                  <a:lnTo>
                    <a:pt x="2120143" y="449727"/>
                  </a:lnTo>
                  <a:lnTo>
                    <a:pt x="2150614" y="490150"/>
                  </a:lnTo>
                  <a:lnTo>
                    <a:pt x="2179174" y="531729"/>
                  </a:lnTo>
                  <a:lnTo>
                    <a:pt x="2205794" y="574397"/>
                  </a:lnTo>
                  <a:lnTo>
                    <a:pt x="2230447" y="618089"/>
                  </a:lnTo>
                  <a:lnTo>
                    <a:pt x="2253104" y="662738"/>
                  </a:lnTo>
                  <a:lnTo>
                    <a:pt x="2273737" y="708278"/>
                  </a:lnTo>
                  <a:lnTo>
                    <a:pt x="2292317" y="754643"/>
                  </a:lnTo>
                  <a:lnTo>
                    <a:pt x="2308817" y="801768"/>
                  </a:lnTo>
                  <a:lnTo>
                    <a:pt x="2323209" y="849586"/>
                  </a:lnTo>
                  <a:lnTo>
                    <a:pt x="2335463" y="898030"/>
                  </a:lnTo>
                  <a:lnTo>
                    <a:pt x="2345553" y="947036"/>
                  </a:lnTo>
                  <a:lnTo>
                    <a:pt x="2353450" y="996537"/>
                  </a:lnTo>
                  <a:lnTo>
                    <a:pt x="2359125" y="1046467"/>
                  </a:lnTo>
                  <a:lnTo>
                    <a:pt x="2362551" y="1096760"/>
                  </a:lnTo>
                  <a:lnTo>
                    <a:pt x="2363699" y="1147349"/>
                  </a:lnTo>
                  <a:lnTo>
                    <a:pt x="2362714" y="1194643"/>
                  </a:lnTo>
                  <a:lnTo>
                    <a:pt x="2359782" y="1241450"/>
                  </a:lnTo>
                  <a:lnTo>
                    <a:pt x="2354941" y="1287733"/>
                  </a:lnTo>
                  <a:lnTo>
                    <a:pt x="2348231" y="1333456"/>
                  </a:lnTo>
                  <a:lnTo>
                    <a:pt x="2339688" y="1378581"/>
                  </a:lnTo>
                  <a:lnTo>
                    <a:pt x="2329352" y="1423071"/>
                  </a:lnTo>
                  <a:lnTo>
                    <a:pt x="2317259" y="1466890"/>
                  </a:lnTo>
                  <a:lnTo>
                    <a:pt x="2303448" y="1510001"/>
                  </a:lnTo>
                  <a:lnTo>
                    <a:pt x="2287957" y="1552366"/>
                  </a:lnTo>
                  <a:lnTo>
                    <a:pt x="2270824" y="1593950"/>
                  </a:lnTo>
                  <a:lnTo>
                    <a:pt x="2252087" y="1634714"/>
                  </a:lnTo>
                  <a:lnTo>
                    <a:pt x="2231784" y="1674623"/>
                  </a:lnTo>
                  <a:lnTo>
                    <a:pt x="2209952" y="1713639"/>
                  </a:lnTo>
                  <a:lnTo>
                    <a:pt x="2186631" y="1751724"/>
                  </a:lnTo>
                  <a:lnTo>
                    <a:pt x="2161858" y="1788844"/>
                  </a:lnTo>
                  <a:lnTo>
                    <a:pt x="2135671" y="1824959"/>
                  </a:lnTo>
                  <a:lnTo>
                    <a:pt x="2108108" y="1860035"/>
                  </a:lnTo>
                  <a:lnTo>
                    <a:pt x="2079207" y="1894033"/>
                  </a:lnTo>
                  <a:lnTo>
                    <a:pt x="2049006" y="1926916"/>
                  </a:lnTo>
                  <a:lnTo>
                    <a:pt x="2017544" y="1958648"/>
                  </a:lnTo>
                  <a:lnTo>
                    <a:pt x="1984857" y="1989193"/>
                  </a:lnTo>
                  <a:lnTo>
                    <a:pt x="1950985" y="2018512"/>
                  </a:lnTo>
                  <a:lnTo>
                    <a:pt x="1915965" y="2046569"/>
                  </a:lnTo>
                  <a:lnTo>
                    <a:pt x="1879835" y="2073327"/>
                  </a:lnTo>
                  <a:lnTo>
                    <a:pt x="1842633" y="2098750"/>
                  </a:lnTo>
                  <a:lnTo>
                    <a:pt x="1804398" y="2122800"/>
                  </a:lnTo>
                  <a:lnTo>
                    <a:pt x="1765166" y="2145440"/>
                  </a:lnTo>
                  <a:lnTo>
                    <a:pt x="1724978" y="2166634"/>
                  </a:lnTo>
                  <a:lnTo>
                    <a:pt x="1683869" y="2186345"/>
                  </a:lnTo>
                  <a:lnTo>
                    <a:pt x="1641879" y="2204535"/>
                  </a:lnTo>
                  <a:lnTo>
                    <a:pt x="1599045" y="2221168"/>
                  </a:lnTo>
                  <a:lnTo>
                    <a:pt x="1555406" y="2236207"/>
                  </a:lnTo>
                  <a:lnTo>
                    <a:pt x="1510998" y="2249615"/>
                  </a:lnTo>
                  <a:lnTo>
                    <a:pt x="1465862" y="2261354"/>
                  </a:lnTo>
                  <a:lnTo>
                    <a:pt x="1420033" y="2271389"/>
                  </a:lnTo>
                  <a:lnTo>
                    <a:pt x="1373552" y="2279683"/>
                  </a:lnTo>
                  <a:lnTo>
                    <a:pt x="1326454" y="2286197"/>
                  </a:lnTo>
                  <a:lnTo>
                    <a:pt x="1278780" y="2290896"/>
                  </a:lnTo>
                  <a:lnTo>
                    <a:pt x="1230565" y="2293742"/>
                  </a:lnTo>
                  <a:lnTo>
                    <a:pt x="1181849" y="22946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10749" y="1292824"/>
              <a:ext cx="2364105" cy="2294890"/>
            </a:xfrm>
            <a:custGeom>
              <a:avLst/>
              <a:gdLst/>
              <a:ahLst/>
              <a:cxnLst/>
              <a:rect l="l" t="t" r="r" b="b"/>
              <a:pathLst>
                <a:path w="2364104" h="2294890">
                  <a:moveTo>
                    <a:pt x="0" y="1147349"/>
                  </a:moveTo>
                  <a:lnTo>
                    <a:pt x="985" y="1100056"/>
                  </a:lnTo>
                  <a:lnTo>
                    <a:pt x="3917" y="1053249"/>
                  </a:lnTo>
                  <a:lnTo>
                    <a:pt x="8758" y="1006966"/>
                  </a:lnTo>
                  <a:lnTo>
                    <a:pt x="15468" y="961243"/>
                  </a:lnTo>
                  <a:lnTo>
                    <a:pt x="24010" y="916118"/>
                  </a:lnTo>
                  <a:lnTo>
                    <a:pt x="34347" y="871628"/>
                  </a:lnTo>
                  <a:lnTo>
                    <a:pt x="46440" y="827809"/>
                  </a:lnTo>
                  <a:lnTo>
                    <a:pt x="60251" y="784698"/>
                  </a:lnTo>
                  <a:lnTo>
                    <a:pt x="75742" y="742333"/>
                  </a:lnTo>
                  <a:lnTo>
                    <a:pt x="92875" y="700749"/>
                  </a:lnTo>
                  <a:lnTo>
                    <a:pt x="111612" y="659985"/>
                  </a:lnTo>
                  <a:lnTo>
                    <a:pt x="131915" y="620076"/>
                  </a:lnTo>
                  <a:lnTo>
                    <a:pt x="153747" y="581060"/>
                  </a:lnTo>
                  <a:lnTo>
                    <a:pt x="177068" y="542974"/>
                  </a:lnTo>
                  <a:lnTo>
                    <a:pt x="201841" y="505855"/>
                  </a:lnTo>
                  <a:lnTo>
                    <a:pt x="228028" y="469740"/>
                  </a:lnTo>
                  <a:lnTo>
                    <a:pt x="255591" y="434664"/>
                  </a:lnTo>
                  <a:lnTo>
                    <a:pt x="284492" y="400666"/>
                  </a:lnTo>
                  <a:lnTo>
                    <a:pt x="314693" y="367783"/>
                  </a:lnTo>
                  <a:lnTo>
                    <a:pt x="346155" y="336051"/>
                  </a:lnTo>
                  <a:lnTo>
                    <a:pt x="378842" y="305506"/>
                  </a:lnTo>
                  <a:lnTo>
                    <a:pt x="412714" y="276187"/>
                  </a:lnTo>
                  <a:lnTo>
                    <a:pt x="447734" y="248130"/>
                  </a:lnTo>
                  <a:lnTo>
                    <a:pt x="483864" y="221372"/>
                  </a:lnTo>
                  <a:lnTo>
                    <a:pt x="521066" y="195949"/>
                  </a:lnTo>
                  <a:lnTo>
                    <a:pt x="559301" y="171899"/>
                  </a:lnTo>
                  <a:lnTo>
                    <a:pt x="598533" y="149259"/>
                  </a:lnTo>
                  <a:lnTo>
                    <a:pt x="638721" y="128065"/>
                  </a:lnTo>
                  <a:lnTo>
                    <a:pt x="679830" y="108354"/>
                  </a:lnTo>
                  <a:lnTo>
                    <a:pt x="721820" y="90164"/>
                  </a:lnTo>
                  <a:lnTo>
                    <a:pt x="764654" y="73531"/>
                  </a:lnTo>
                  <a:lnTo>
                    <a:pt x="808293" y="58492"/>
                  </a:lnTo>
                  <a:lnTo>
                    <a:pt x="852701" y="45084"/>
                  </a:lnTo>
                  <a:lnTo>
                    <a:pt x="897837" y="33345"/>
                  </a:lnTo>
                  <a:lnTo>
                    <a:pt x="943665" y="23310"/>
                  </a:lnTo>
                  <a:lnTo>
                    <a:pt x="990147" y="15016"/>
                  </a:lnTo>
                  <a:lnTo>
                    <a:pt x="1037245" y="8502"/>
                  </a:lnTo>
                  <a:lnTo>
                    <a:pt x="1084919" y="3803"/>
                  </a:lnTo>
                  <a:lnTo>
                    <a:pt x="1133134" y="957"/>
                  </a:lnTo>
                  <a:lnTo>
                    <a:pt x="1181849" y="0"/>
                  </a:lnTo>
                  <a:lnTo>
                    <a:pt x="1231225" y="1000"/>
                  </a:lnTo>
                  <a:lnTo>
                    <a:pt x="1280329" y="3987"/>
                  </a:lnTo>
                  <a:lnTo>
                    <a:pt x="1329103" y="8936"/>
                  </a:lnTo>
                  <a:lnTo>
                    <a:pt x="1377491" y="15824"/>
                  </a:lnTo>
                  <a:lnTo>
                    <a:pt x="1425435" y="24629"/>
                  </a:lnTo>
                  <a:lnTo>
                    <a:pt x="1472875" y="35326"/>
                  </a:lnTo>
                  <a:lnTo>
                    <a:pt x="1519755" y="47893"/>
                  </a:lnTo>
                  <a:lnTo>
                    <a:pt x="1566017" y="62306"/>
                  </a:lnTo>
                  <a:lnTo>
                    <a:pt x="1611603" y="78542"/>
                  </a:lnTo>
                  <a:lnTo>
                    <a:pt x="1656454" y="96578"/>
                  </a:lnTo>
                  <a:lnTo>
                    <a:pt x="1700514" y="116390"/>
                  </a:lnTo>
                  <a:lnTo>
                    <a:pt x="1743724" y="137956"/>
                  </a:lnTo>
                  <a:lnTo>
                    <a:pt x="1786027" y="161251"/>
                  </a:lnTo>
                  <a:lnTo>
                    <a:pt x="1827364" y="186253"/>
                  </a:lnTo>
                  <a:lnTo>
                    <a:pt x="1867678" y="212939"/>
                  </a:lnTo>
                  <a:lnTo>
                    <a:pt x="1906910" y="241285"/>
                  </a:lnTo>
                  <a:lnTo>
                    <a:pt x="1945004" y="271267"/>
                  </a:lnTo>
                  <a:lnTo>
                    <a:pt x="1981901" y="302864"/>
                  </a:lnTo>
                  <a:lnTo>
                    <a:pt x="2017544" y="336051"/>
                  </a:lnTo>
                  <a:lnTo>
                    <a:pt x="2053580" y="372611"/>
                  </a:lnTo>
                  <a:lnTo>
                    <a:pt x="2087789" y="410525"/>
                  </a:lnTo>
                  <a:lnTo>
                    <a:pt x="2120143" y="449727"/>
                  </a:lnTo>
                  <a:lnTo>
                    <a:pt x="2150614" y="490150"/>
                  </a:lnTo>
                  <a:lnTo>
                    <a:pt x="2179174" y="531729"/>
                  </a:lnTo>
                  <a:lnTo>
                    <a:pt x="2205794" y="574397"/>
                  </a:lnTo>
                  <a:lnTo>
                    <a:pt x="2230447" y="618089"/>
                  </a:lnTo>
                  <a:lnTo>
                    <a:pt x="2253104" y="662738"/>
                  </a:lnTo>
                  <a:lnTo>
                    <a:pt x="2273737" y="708278"/>
                  </a:lnTo>
                  <a:lnTo>
                    <a:pt x="2292317" y="754643"/>
                  </a:lnTo>
                  <a:lnTo>
                    <a:pt x="2308817" y="801768"/>
                  </a:lnTo>
                  <a:lnTo>
                    <a:pt x="2323209" y="849586"/>
                  </a:lnTo>
                  <a:lnTo>
                    <a:pt x="2335463" y="898030"/>
                  </a:lnTo>
                  <a:lnTo>
                    <a:pt x="2345553" y="947036"/>
                  </a:lnTo>
                  <a:lnTo>
                    <a:pt x="2353450" y="996537"/>
                  </a:lnTo>
                  <a:lnTo>
                    <a:pt x="2359125" y="1046467"/>
                  </a:lnTo>
                  <a:lnTo>
                    <a:pt x="2362551" y="1096760"/>
                  </a:lnTo>
                  <a:lnTo>
                    <a:pt x="2363699" y="1147349"/>
                  </a:lnTo>
                  <a:lnTo>
                    <a:pt x="2362714" y="1194643"/>
                  </a:lnTo>
                  <a:lnTo>
                    <a:pt x="2359782" y="1241450"/>
                  </a:lnTo>
                  <a:lnTo>
                    <a:pt x="2354941" y="1287733"/>
                  </a:lnTo>
                  <a:lnTo>
                    <a:pt x="2348231" y="1333456"/>
                  </a:lnTo>
                  <a:lnTo>
                    <a:pt x="2339689" y="1378581"/>
                  </a:lnTo>
                  <a:lnTo>
                    <a:pt x="2329352" y="1423071"/>
                  </a:lnTo>
                  <a:lnTo>
                    <a:pt x="2317259" y="1466890"/>
                  </a:lnTo>
                  <a:lnTo>
                    <a:pt x="2303448" y="1510001"/>
                  </a:lnTo>
                  <a:lnTo>
                    <a:pt x="2287957" y="1552366"/>
                  </a:lnTo>
                  <a:lnTo>
                    <a:pt x="2270824" y="1593950"/>
                  </a:lnTo>
                  <a:lnTo>
                    <a:pt x="2252087" y="1634714"/>
                  </a:lnTo>
                  <a:lnTo>
                    <a:pt x="2231784" y="1674623"/>
                  </a:lnTo>
                  <a:lnTo>
                    <a:pt x="2209952" y="1713639"/>
                  </a:lnTo>
                  <a:lnTo>
                    <a:pt x="2186631" y="1751724"/>
                  </a:lnTo>
                  <a:lnTo>
                    <a:pt x="2161858" y="1788844"/>
                  </a:lnTo>
                  <a:lnTo>
                    <a:pt x="2135671" y="1824959"/>
                  </a:lnTo>
                  <a:lnTo>
                    <a:pt x="2108108" y="1860035"/>
                  </a:lnTo>
                  <a:lnTo>
                    <a:pt x="2079207" y="1894033"/>
                  </a:lnTo>
                  <a:lnTo>
                    <a:pt x="2049006" y="1926916"/>
                  </a:lnTo>
                  <a:lnTo>
                    <a:pt x="2017544" y="1958648"/>
                  </a:lnTo>
                  <a:lnTo>
                    <a:pt x="1984857" y="1989193"/>
                  </a:lnTo>
                  <a:lnTo>
                    <a:pt x="1950985" y="2018512"/>
                  </a:lnTo>
                  <a:lnTo>
                    <a:pt x="1915965" y="2046569"/>
                  </a:lnTo>
                  <a:lnTo>
                    <a:pt x="1879835" y="2073327"/>
                  </a:lnTo>
                  <a:lnTo>
                    <a:pt x="1842633" y="2098750"/>
                  </a:lnTo>
                  <a:lnTo>
                    <a:pt x="1804398" y="2122800"/>
                  </a:lnTo>
                  <a:lnTo>
                    <a:pt x="1765166" y="2145440"/>
                  </a:lnTo>
                  <a:lnTo>
                    <a:pt x="1724978" y="2166634"/>
                  </a:lnTo>
                  <a:lnTo>
                    <a:pt x="1683869" y="2186345"/>
                  </a:lnTo>
                  <a:lnTo>
                    <a:pt x="1641879" y="2204535"/>
                  </a:lnTo>
                  <a:lnTo>
                    <a:pt x="1599045" y="2221168"/>
                  </a:lnTo>
                  <a:lnTo>
                    <a:pt x="1555406" y="2236207"/>
                  </a:lnTo>
                  <a:lnTo>
                    <a:pt x="1510998" y="2249615"/>
                  </a:lnTo>
                  <a:lnTo>
                    <a:pt x="1465862" y="2261354"/>
                  </a:lnTo>
                  <a:lnTo>
                    <a:pt x="1420033" y="2271389"/>
                  </a:lnTo>
                  <a:lnTo>
                    <a:pt x="1373552" y="2279683"/>
                  </a:lnTo>
                  <a:lnTo>
                    <a:pt x="1326454" y="2286197"/>
                  </a:lnTo>
                  <a:lnTo>
                    <a:pt x="1278780" y="2290896"/>
                  </a:lnTo>
                  <a:lnTo>
                    <a:pt x="1230565" y="2293742"/>
                  </a:lnTo>
                  <a:lnTo>
                    <a:pt x="1181849" y="2294699"/>
                  </a:lnTo>
                  <a:lnTo>
                    <a:pt x="1133134" y="2293742"/>
                  </a:lnTo>
                  <a:lnTo>
                    <a:pt x="1084919" y="2290896"/>
                  </a:lnTo>
                  <a:lnTo>
                    <a:pt x="1037245" y="2286197"/>
                  </a:lnTo>
                  <a:lnTo>
                    <a:pt x="990147" y="2279683"/>
                  </a:lnTo>
                  <a:lnTo>
                    <a:pt x="943665" y="2271389"/>
                  </a:lnTo>
                  <a:lnTo>
                    <a:pt x="897837" y="2261354"/>
                  </a:lnTo>
                  <a:lnTo>
                    <a:pt x="852701" y="2249615"/>
                  </a:lnTo>
                  <a:lnTo>
                    <a:pt x="808293" y="2236207"/>
                  </a:lnTo>
                  <a:lnTo>
                    <a:pt x="764654" y="2221168"/>
                  </a:lnTo>
                  <a:lnTo>
                    <a:pt x="721820" y="2204535"/>
                  </a:lnTo>
                  <a:lnTo>
                    <a:pt x="679830" y="2186345"/>
                  </a:lnTo>
                  <a:lnTo>
                    <a:pt x="638721" y="2166634"/>
                  </a:lnTo>
                  <a:lnTo>
                    <a:pt x="598533" y="2145440"/>
                  </a:lnTo>
                  <a:lnTo>
                    <a:pt x="559301" y="2122800"/>
                  </a:lnTo>
                  <a:lnTo>
                    <a:pt x="521066" y="2098750"/>
                  </a:lnTo>
                  <a:lnTo>
                    <a:pt x="483864" y="2073327"/>
                  </a:lnTo>
                  <a:lnTo>
                    <a:pt x="447734" y="2046569"/>
                  </a:lnTo>
                  <a:lnTo>
                    <a:pt x="412714" y="2018512"/>
                  </a:lnTo>
                  <a:lnTo>
                    <a:pt x="378842" y="1989193"/>
                  </a:lnTo>
                  <a:lnTo>
                    <a:pt x="346155" y="1958648"/>
                  </a:lnTo>
                  <a:lnTo>
                    <a:pt x="314693" y="1926916"/>
                  </a:lnTo>
                  <a:lnTo>
                    <a:pt x="284492" y="1894033"/>
                  </a:lnTo>
                  <a:lnTo>
                    <a:pt x="255591" y="1860035"/>
                  </a:lnTo>
                  <a:lnTo>
                    <a:pt x="228028" y="1824959"/>
                  </a:lnTo>
                  <a:lnTo>
                    <a:pt x="201841" y="1788844"/>
                  </a:lnTo>
                  <a:lnTo>
                    <a:pt x="177068" y="1751724"/>
                  </a:lnTo>
                  <a:lnTo>
                    <a:pt x="153747" y="1713639"/>
                  </a:lnTo>
                  <a:lnTo>
                    <a:pt x="131915" y="1674623"/>
                  </a:lnTo>
                  <a:lnTo>
                    <a:pt x="111612" y="1634714"/>
                  </a:lnTo>
                  <a:lnTo>
                    <a:pt x="92875" y="1593950"/>
                  </a:lnTo>
                  <a:lnTo>
                    <a:pt x="75742" y="1552366"/>
                  </a:lnTo>
                  <a:lnTo>
                    <a:pt x="60251" y="1510001"/>
                  </a:lnTo>
                  <a:lnTo>
                    <a:pt x="46440" y="1466890"/>
                  </a:lnTo>
                  <a:lnTo>
                    <a:pt x="34347" y="1423071"/>
                  </a:lnTo>
                  <a:lnTo>
                    <a:pt x="24010" y="1378581"/>
                  </a:lnTo>
                  <a:lnTo>
                    <a:pt x="15468" y="1333456"/>
                  </a:lnTo>
                  <a:lnTo>
                    <a:pt x="8758" y="1287733"/>
                  </a:lnTo>
                  <a:lnTo>
                    <a:pt x="3917" y="1241450"/>
                  </a:lnTo>
                  <a:lnTo>
                    <a:pt x="985" y="1194643"/>
                  </a:lnTo>
                  <a:lnTo>
                    <a:pt x="0" y="1147349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525" y="1163325"/>
              <a:ext cx="3723325" cy="3603251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545675" y="591115"/>
            <a:ext cx="29273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Times New Roman"/>
                <a:cs typeface="Times New Roman"/>
              </a:rPr>
              <a:t>PROBLEM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775" y="-231055"/>
            <a:ext cx="37699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7200" spc="-50"/>
              <a:t>.</a:t>
            </a:r>
            <a:r>
              <a:rPr dirty="0" sz="7200"/>
              <a:t>	</a:t>
            </a:r>
            <a:r>
              <a:rPr dirty="0" sz="2100" b="0">
                <a:latin typeface="Times New Roman"/>
                <a:cs typeface="Times New Roman"/>
              </a:rPr>
              <a:t>Users</a:t>
            </a:r>
            <a:r>
              <a:rPr dirty="0" sz="2100" spc="-50" b="0">
                <a:latin typeface="Times New Roman"/>
                <a:cs typeface="Times New Roman"/>
              </a:rPr>
              <a:t> </a:t>
            </a:r>
            <a:r>
              <a:rPr dirty="0" sz="2100" b="0">
                <a:latin typeface="Times New Roman"/>
                <a:cs typeface="Times New Roman"/>
              </a:rPr>
              <a:t>are</a:t>
            </a:r>
            <a:r>
              <a:rPr dirty="0" sz="2100" spc="-45" b="0">
                <a:latin typeface="Times New Roman"/>
                <a:cs typeface="Times New Roman"/>
              </a:rPr>
              <a:t> </a:t>
            </a:r>
            <a:r>
              <a:rPr dirty="0" sz="2100" b="0">
                <a:latin typeface="Times New Roman"/>
                <a:cs typeface="Times New Roman"/>
              </a:rPr>
              <a:t>not</a:t>
            </a:r>
            <a:r>
              <a:rPr dirty="0" sz="2100" spc="-45" b="0">
                <a:latin typeface="Times New Roman"/>
                <a:cs typeface="Times New Roman"/>
              </a:rPr>
              <a:t> </a:t>
            </a:r>
            <a:r>
              <a:rPr dirty="0" sz="2100" b="0">
                <a:latin typeface="Times New Roman"/>
                <a:cs typeface="Times New Roman"/>
              </a:rPr>
              <a:t>instantly</a:t>
            </a:r>
            <a:r>
              <a:rPr dirty="0" sz="2100" spc="-45" b="0">
                <a:latin typeface="Times New Roman"/>
                <a:cs typeface="Times New Roman"/>
              </a:rPr>
              <a:t> </a:t>
            </a:r>
            <a:r>
              <a:rPr dirty="0" sz="2100" spc="-10" b="0">
                <a:latin typeface="Times New Roman"/>
                <a:cs typeface="Times New Roman"/>
              </a:rPr>
              <a:t>notified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6775" y="892132"/>
            <a:ext cx="4354830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0375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imes New Roman"/>
                <a:cs typeface="Times New Roman"/>
              </a:rPr>
              <a:t>when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someone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rings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doorbell, </a:t>
            </a:r>
            <a:r>
              <a:rPr dirty="0" sz="2100">
                <a:latin typeface="Times New Roman"/>
                <a:cs typeface="Times New Roman"/>
              </a:rPr>
              <a:t>limiting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timely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responses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actions.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8435"/>
              </a:lnSpc>
              <a:tabLst>
                <a:tab pos="469265" algn="l"/>
              </a:tabLst>
            </a:pPr>
            <a:r>
              <a:rPr dirty="0" sz="7200" spc="-50" b="1">
                <a:latin typeface="Times New Roman"/>
                <a:cs typeface="Times New Roman"/>
              </a:rPr>
              <a:t>.</a:t>
            </a:r>
            <a:r>
              <a:rPr dirty="0" sz="7200" b="1">
                <a:latin typeface="Times New Roman"/>
                <a:cs typeface="Times New Roman"/>
              </a:rPr>
              <a:t>	</a:t>
            </a:r>
            <a:r>
              <a:rPr dirty="0" sz="2100">
                <a:latin typeface="Times New Roman"/>
                <a:cs typeface="Times New Roman"/>
              </a:rPr>
              <a:t>In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areas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with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safety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issues,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not</a:t>
            </a:r>
            <a:endParaRPr sz="2100">
              <a:latin typeface="Times New Roman"/>
              <a:cs typeface="Times New Roman"/>
            </a:endParaRPr>
          </a:p>
          <a:p>
            <a:pPr marL="12700" marR="86360">
              <a:lnSpc>
                <a:spcPct val="100000"/>
              </a:lnSpc>
              <a:spcBef>
                <a:spcPts val="204"/>
              </a:spcBef>
            </a:pPr>
            <a:r>
              <a:rPr dirty="0" sz="2100">
                <a:latin typeface="Times New Roman"/>
                <a:cs typeface="Times New Roman"/>
              </a:rPr>
              <a:t>knowing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who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at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door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increases </a:t>
            </a:r>
            <a:r>
              <a:rPr dirty="0" sz="2100">
                <a:latin typeface="Times New Roman"/>
                <a:cs typeface="Times New Roman"/>
              </a:rPr>
              <a:t>vulnerability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theft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unwanted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entry.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8435"/>
              </a:lnSpc>
            </a:pPr>
            <a:r>
              <a:rPr dirty="0" sz="7200" b="1">
                <a:latin typeface="Times New Roman"/>
                <a:cs typeface="Times New Roman"/>
              </a:rPr>
              <a:t>.</a:t>
            </a:r>
            <a:r>
              <a:rPr dirty="0" sz="7200" spc="-1275" b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Most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standard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systems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do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not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support</a:t>
            </a:r>
            <a:endParaRPr sz="2100">
              <a:latin typeface="Times New Roman"/>
              <a:cs typeface="Times New Roman"/>
            </a:endParaRPr>
          </a:p>
          <a:p>
            <a:pPr marL="12700" marR="128905">
              <a:lnSpc>
                <a:spcPct val="100000"/>
              </a:lnSpc>
              <a:spcBef>
                <a:spcPts val="200"/>
              </a:spcBef>
            </a:pPr>
            <a:r>
              <a:rPr dirty="0" sz="2100">
                <a:latin typeface="Times New Roman"/>
                <a:cs typeface="Times New Roman"/>
              </a:rPr>
              <a:t>voice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video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communication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between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visitor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and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homeowner.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213000" y="418075"/>
            <a:ext cx="3931285" cy="4338320"/>
            <a:chOff x="5213000" y="418075"/>
            <a:chExt cx="3931285" cy="4338320"/>
          </a:xfrm>
        </p:grpSpPr>
        <p:sp>
          <p:nvSpPr>
            <p:cNvPr id="5" name="object 5" descr=""/>
            <p:cNvSpPr/>
            <p:nvPr/>
          </p:nvSpPr>
          <p:spPr>
            <a:xfrm>
              <a:off x="5643949" y="1125999"/>
              <a:ext cx="3100070" cy="3016885"/>
            </a:xfrm>
            <a:custGeom>
              <a:avLst/>
              <a:gdLst/>
              <a:ahLst/>
              <a:cxnLst/>
              <a:rect l="l" t="t" r="r" b="b"/>
              <a:pathLst>
                <a:path w="3100070" h="3016885">
                  <a:moveTo>
                    <a:pt x="1549949" y="3016499"/>
                  </a:moveTo>
                  <a:lnTo>
                    <a:pt x="1500748" y="3015754"/>
                  </a:lnTo>
                  <a:lnTo>
                    <a:pt x="1451928" y="3013532"/>
                  </a:lnTo>
                  <a:lnTo>
                    <a:pt x="1403514" y="3009856"/>
                  </a:lnTo>
                  <a:lnTo>
                    <a:pt x="1355527" y="3004748"/>
                  </a:lnTo>
                  <a:lnTo>
                    <a:pt x="1307991" y="2998230"/>
                  </a:lnTo>
                  <a:lnTo>
                    <a:pt x="1260928" y="2990324"/>
                  </a:lnTo>
                  <a:lnTo>
                    <a:pt x="1214360" y="2981052"/>
                  </a:lnTo>
                  <a:lnTo>
                    <a:pt x="1168311" y="2970436"/>
                  </a:lnTo>
                  <a:lnTo>
                    <a:pt x="1122804" y="2958499"/>
                  </a:lnTo>
                  <a:lnTo>
                    <a:pt x="1077860" y="2945262"/>
                  </a:lnTo>
                  <a:lnTo>
                    <a:pt x="1033503" y="2930747"/>
                  </a:lnTo>
                  <a:lnTo>
                    <a:pt x="989755" y="2914977"/>
                  </a:lnTo>
                  <a:lnTo>
                    <a:pt x="946639" y="2897974"/>
                  </a:lnTo>
                  <a:lnTo>
                    <a:pt x="904178" y="2879759"/>
                  </a:lnTo>
                  <a:lnTo>
                    <a:pt x="862394" y="2860355"/>
                  </a:lnTo>
                  <a:lnTo>
                    <a:pt x="821310" y="2839784"/>
                  </a:lnTo>
                  <a:lnTo>
                    <a:pt x="780949" y="2818068"/>
                  </a:lnTo>
                  <a:lnTo>
                    <a:pt x="741334" y="2795230"/>
                  </a:lnTo>
                  <a:lnTo>
                    <a:pt x="702486" y="2771290"/>
                  </a:lnTo>
                  <a:lnTo>
                    <a:pt x="664430" y="2746271"/>
                  </a:lnTo>
                  <a:lnTo>
                    <a:pt x="627187" y="2720196"/>
                  </a:lnTo>
                  <a:lnTo>
                    <a:pt x="590780" y="2693086"/>
                  </a:lnTo>
                  <a:lnTo>
                    <a:pt x="555232" y="2664964"/>
                  </a:lnTo>
                  <a:lnTo>
                    <a:pt x="520566" y="2635852"/>
                  </a:lnTo>
                  <a:lnTo>
                    <a:pt x="486804" y="2605771"/>
                  </a:lnTo>
                  <a:lnTo>
                    <a:pt x="453969" y="2574743"/>
                  </a:lnTo>
                  <a:lnTo>
                    <a:pt x="422084" y="2542792"/>
                  </a:lnTo>
                  <a:lnTo>
                    <a:pt x="391172" y="2509938"/>
                  </a:lnTo>
                  <a:lnTo>
                    <a:pt x="361254" y="2476205"/>
                  </a:lnTo>
                  <a:lnTo>
                    <a:pt x="332354" y="2441613"/>
                  </a:lnTo>
                  <a:lnTo>
                    <a:pt x="304495" y="2406186"/>
                  </a:lnTo>
                  <a:lnTo>
                    <a:pt x="277699" y="2369945"/>
                  </a:lnTo>
                  <a:lnTo>
                    <a:pt x="251989" y="2332913"/>
                  </a:lnTo>
                  <a:lnTo>
                    <a:pt x="227387" y="2295110"/>
                  </a:lnTo>
                  <a:lnTo>
                    <a:pt x="203917" y="2256561"/>
                  </a:lnTo>
                  <a:lnTo>
                    <a:pt x="181600" y="2217285"/>
                  </a:lnTo>
                  <a:lnTo>
                    <a:pt x="160461" y="2177307"/>
                  </a:lnTo>
                  <a:lnTo>
                    <a:pt x="140520" y="2136647"/>
                  </a:lnTo>
                  <a:lnTo>
                    <a:pt x="121802" y="2095328"/>
                  </a:lnTo>
                  <a:lnTo>
                    <a:pt x="104329" y="2053373"/>
                  </a:lnTo>
                  <a:lnTo>
                    <a:pt x="88123" y="2010802"/>
                  </a:lnTo>
                  <a:lnTo>
                    <a:pt x="73207" y="1967638"/>
                  </a:lnTo>
                  <a:lnTo>
                    <a:pt x="59604" y="1923903"/>
                  </a:lnTo>
                  <a:lnTo>
                    <a:pt x="47336" y="1879620"/>
                  </a:lnTo>
                  <a:lnTo>
                    <a:pt x="36427" y="1834810"/>
                  </a:lnTo>
                  <a:lnTo>
                    <a:pt x="26899" y="1789496"/>
                  </a:lnTo>
                  <a:lnTo>
                    <a:pt x="18774" y="1743699"/>
                  </a:lnTo>
                  <a:lnTo>
                    <a:pt x="12076" y="1697441"/>
                  </a:lnTo>
                  <a:lnTo>
                    <a:pt x="6826" y="1650745"/>
                  </a:lnTo>
                  <a:lnTo>
                    <a:pt x="3049" y="1603634"/>
                  </a:lnTo>
                  <a:lnTo>
                    <a:pt x="766" y="1556128"/>
                  </a:lnTo>
                  <a:lnTo>
                    <a:pt x="0" y="1508249"/>
                  </a:lnTo>
                  <a:lnTo>
                    <a:pt x="766" y="1460371"/>
                  </a:lnTo>
                  <a:lnTo>
                    <a:pt x="3049" y="1412865"/>
                  </a:lnTo>
                  <a:lnTo>
                    <a:pt x="6826" y="1365754"/>
                  </a:lnTo>
                  <a:lnTo>
                    <a:pt x="12076" y="1319058"/>
                  </a:lnTo>
                  <a:lnTo>
                    <a:pt x="18774" y="1272800"/>
                  </a:lnTo>
                  <a:lnTo>
                    <a:pt x="26899" y="1227003"/>
                  </a:lnTo>
                  <a:lnTo>
                    <a:pt x="36427" y="1181689"/>
                  </a:lnTo>
                  <a:lnTo>
                    <a:pt x="47336" y="1136879"/>
                  </a:lnTo>
                  <a:lnTo>
                    <a:pt x="59604" y="1092596"/>
                  </a:lnTo>
                  <a:lnTo>
                    <a:pt x="73207" y="1048861"/>
                  </a:lnTo>
                  <a:lnTo>
                    <a:pt x="88123" y="1005697"/>
                  </a:lnTo>
                  <a:lnTo>
                    <a:pt x="104329" y="963126"/>
                  </a:lnTo>
                  <a:lnTo>
                    <a:pt x="121802" y="921171"/>
                  </a:lnTo>
                  <a:lnTo>
                    <a:pt x="140520" y="879852"/>
                  </a:lnTo>
                  <a:lnTo>
                    <a:pt x="160461" y="839192"/>
                  </a:lnTo>
                  <a:lnTo>
                    <a:pt x="181600" y="799214"/>
                  </a:lnTo>
                  <a:lnTo>
                    <a:pt x="203917" y="759938"/>
                  </a:lnTo>
                  <a:lnTo>
                    <a:pt x="227387" y="721389"/>
                  </a:lnTo>
                  <a:lnTo>
                    <a:pt x="251989" y="683587"/>
                  </a:lnTo>
                  <a:lnTo>
                    <a:pt x="277699" y="646554"/>
                  </a:lnTo>
                  <a:lnTo>
                    <a:pt x="304495" y="610313"/>
                  </a:lnTo>
                  <a:lnTo>
                    <a:pt x="332354" y="574886"/>
                  </a:lnTo>
                  <a:lnTo>
                    <a:pt x="361254" y="540294"/>
                  </a:lnTo>
                  <a:lnTo>
                    <a:pt x="391172" y="506561"/>
                  </a:lnTo>
                  <a:lnTo>
                    <a:pt x="422084" y="473707"/>
                  </a:lnTo>
                  <a:lnTo>
                    <a:pt x="453969" y="441756"/>
                  </a:lnTo>
                  <a:lnTo>
                    <a:pt x="486804" y="410728"/>
                  </a:lnTo>
                  <a:lnTo>
                    <a:pt x="520566" y="380647"/>
                  </a:lnTo>
                  <a:lnTo>
                    <a:pt x="555232" y="351535"/>
                  </a:lnTo>
                  <a:lnTo>
                    <a:pt x="590780" y="323413"/>
                  </a:lnTo>
                  <a:lnTo>
                    <a:pt x="627187" y="296303"/>
                  </a:lnTo>
                  <a:lnTo>
                    <a:pt x="664430" y="270228"/>
                  </a:lnTo>
                  <a:lnTo>
                    <a:pt x="702486" y="245209"/>
                  </a:lnTo>
                  <a:lnTo>
                    <a:pt x="741334" y="221269"/>
                  </a:lnTo>
                  <a:lnTo>
                    <a:pt x="780949" y="198431"/>
                  </a:lnTo>
                  <a:lnTo>
                    <a:pt x="821310" y="176715"/>
                  </a:lnTo>
                  <a:lnTo>
                    <a:pt x="862394" y="156144"/>
                  </a:lnTo>
                  <a:lnTo>
                    <a:pt x="904178" y="136740"/>
                  </a:lnTo>
                  <a:lnTo>
                    <a:pt x="946639" y="118525"/>
                  </a:lnTo>
                  <a:lnTo>
                    <a:pt x="989755" y="101522"/>
                  </a:lnTo>
                  <a:lnTo>
                    <a:pt x="1033503" y="85752"/>
                  </a:lnTo>
                  <a:lnTo>
                    <a:pt x="1077860" y="71237"/>
                  </a:lnTo>
                  <a:lnTo>
                    <a:pt x="1122804" y="58000"/>
                  </a:lnTo>
                  <a:lnTo>
                    <a:pt x="1168311" y="46063"/>
                  </a:lnTo>
                  <a:lnTo>
                    <a:pt x="1214360" y="35447"/>
                  </a:lnTo>
                  <a:lnTo>
                    <a:pt x="1260928" y="26175"/>
                  </a:lnTo>
                  <a:lnTo>
                    <a:pt x="1307991" y="18269"/>
                  </a:lnTo>
                  <a:lnTo>
                    <a:pt x="1355527" y="11751"/>
                  </a:lnTo>
                  <a:lnTo>
                    <a:pt x="1403514" y="6643"/>
                  </a:lnTo>
                  <a:lnTo>
                    <a:pt x="1451928" y="2967"/>
                  </a:lnTo>
                  <a:lnTo>
                    <a:pt x="1500748" y="745"/>
                  </a:lnTo>
                  <a:lnTo>
                    <a:pt x="1549949" y="0"/>
                  </a:lnTo>
                  <a:lnTo>
                    <a:pt x="1596292" y="745"/>
                  </a:lnTo>
                  <a:lnTo>
                    <a:pt x="1599590" y="745"/>
                  </a:lnTo>
                  <a:lnTo>
                    <a:pt x="1652317" y="3290"/>
                  </a:lnTo>
                  <a:lnTo>
                    <a:pt x="1703143" y="7380"/>
                  </a:lnTo>
                  <a:lnTo>
                    <a:pt x="1753681" y="13080"/>
                  </a:lnTo>
                  <a:lnTo>
                    <a:pt x="1803893" y="20374"/>
                  </a:lnTo>
                  <a:lnTo>
                    <a:pt x="1853742" y="29248"/>
                  </a:lnTo>
                  <a:lnTo>
                    <a:pt x="1903189" y="39686"/>
                  </a:lnTo>
                  <a:lnTo>
                    <a:pt x="1952197" y="51673"/>
                  </a:lnTo>
                  <a:lnTo>
                    <a:pt x="2000729" y="65194"/>
                  </a:lnTo>
                  <a:lnTo>
                    <a:pt x="2048747" y="80234"/>
                  </a:lnTo>
                  <a:lnTo>
                    <a:pt x="2096213" y="96777"/>
                  </a:lnTo>
                  <a:lnTo>
                    <a:pt x="2143090" y="114808"/>
                  </a:lnTo>
                  <a:lnTo>
                    <a:pt x="2189339" y="134313"/>
                  </a:lnTo>
                  <a:lnTo>
                    <a:pt x="2234924" y="155276"/>
                  </a:lnTo>
                  <a:lnTo>
                    <a:pt x="2279806" y="177681"/>
                  </a:lnTo>
                  <a:lnTo>
                    <a:pt x="2323948" y="201514"/>
                  </a:lnTo>
                  <a:lnTo>
                    <a:pt x="2367313" y="226760"/>
                  </a:lnTo>
                  <a:lnTo>
                    <a:pt x="2409862" y="253403"/>
                  </a:lnTo>
                  <a:lnTo>
                    <a:pt x="2451559" y="281428"/>
                  </a:lnTo>
                  <a:lnTo>
                    <a:pt x="2492365" y="310821"/>
                  </a:lnTo>
                  <a:lnTo>
                    <a:pt x="2532243" y="341565"/>
                  </a:lnTo>
                  <a:lnTo>
                    <a:pt x="2571154" y="373645"/>
                  </a:lnTo>
                  <a:lnTo>
                    <a:pt x="2609063" y="407047"/>
                  </a:lnTo>
                  <a:lnTo>
                    <a:pt x="2645930" y="441756"/>
                  </a:lnTo>
                  <a:lnTo>
                    <a:pt x="2681598" y="477631"/>
                  </a:lnTo>
                  <a:lnTo>
                    <a:pt x="2715924" y="514519"/>
                  </a:lnTo>
                  <a:lnTo>
                    <a:pt x="2748891" y="552384"/>
                  </a:lnTo>
                  <a:lnTo>
                    <a:pt x="2780485" y="591189"/>
                  </a:lnTo>
                  <a:lnTo>
                    <a:pt x="2810690" y="630897"/>
                  </a:lnTo>
                  <a:lnTo>
                    <a:pt x="2839490" y="671472"/>
                  </a:lnTo>
                  <a:lnTo>
                    <a:pt x="2866870" y="712876"/>
                  </a:lnTo>
                  <a:lnTo>
                    <a:pt x="2892813" y="755074"/>
                  </a:lnTo>
                  <a:lnTo>
                    <a:pt x="2917305" y="798029"/>
                  </a:lnTo>
                  <a:lnTo>
                    <a:pt x="2940330" y="841704"/>
                  </a:lnTo>
                  <a:lnTo>
                    <a:pt x="2961873" y="886062"/>
                  </a:lnTo>
                  <a:lnTo>
                    <a:pt x="2981917" y="931067"/>
                  </a:lnTo>
                  <a:lnTo>
                    <a:pt x="3000447" y="976683"/>
                  </a:lnTo>
                  <a:lnTo>
                    <a:pt x="3017447" y="1022872"/>
                  </a:lnTo>
                  <a:lnTo>
                    <a:pt x="3032903" y="1069597"/>
                  </a:lnTo>
                  <a:lnTo>
                    <a:pt x="3046797" y="1116824"/>
                  </a:lnTo>
                  <a:lnTo>
                    <a:pt x="3059116" y="1164514"/>
                  </a:lnTo>
                  <a:lnTo>
                    <a:pt x="3069842" y="1212630"/>
                  </a:lnTo>
                  <a:lnTo>
                    <a:pt x="3078962" y="1261138"/>
                  </a:lnTo>
                  <a:lnTo>
                    <a:pt x="3086458" y="1309999"/>
                  </a:lnTo>
                  <a:lnTo>
                    <a:pt x="3092315" y="1359178"/>
                  </a:lnTo>
                  <a:lnTo>
                    <a:pt x="3096518" y="1408636"/>
                  </a:lnTo>
                  <a:lnTo>
                    <a:pt x="3099052" y="1458339"/>
                  </a:lnTo>
                  <a:lnTo>
                    <a:pt x="3099899" y="1508249"/>
                  </a:lnTo>
                  <a:lnTo>
                    <a:pt x="3099133" y="1556128"/>
                  </a:lnTo>
                  <a:lnTo>
                    <a:pt x="3096850" y="1603634"/>
                  </a:lnTo>
                  <a:lnTo>
                    <a:pt x="3093073" y="1650745"/>
                  </a:lnTo>
                  <a:lnTo>
                    <a:pt x="3087823" y="1697441"/>
                  </a:lnTo>
                  <a:lnTo>
                    <a:pt x="3081125" y="1743699"/>
                  </a:lnTo>
                  <a:lnTo>
                    <a:pt x="3073000" y="1789496"/>
                  </a:lnTo>
                  <a:lnTo>
                    <a:pt x="3063472" y="1834810"/>
                  </a:lnTo>
                  <a:lnTo>
                    <a:pt x="3052563" y="1879620"/>
                  </a:lnTo>
                  <a:lnTo>
                    <a:pt x="3040295" y="1923903"/>
                  </a:lnTo>
                  <a:lnTo>
                    <a:pt x="3026692" y="1967638"/>
                  </a:lnTo>
                  <a:lnTo>
                    <a:pt x="3011776" y="2010802"/>
                  </a:lnTo>
                  <a:lnTo>
                    <a:pt x="2995570" y="2053373"/>
                  </a:lnTo>
                  <a:lnTo>
                    <a:pt x="2978097" y="2095328"/>
                  </a:lnTo>
                  <a:lnTo>
                    <a:pt x="2959379" y="2136647"/>
                  </a:lnTo>
                  <a:lnTo>
                    <a:pt x="2939438" y="2177307"/>
                  </a:lnTo>
                  <a:lnTo>
                    <a:pt x="2918299" y="2217285"/>
                  </a:lnTo>
                  <a:lnTo>
                    <a:pt x="2895982" y="2256561"/>
                  </a:lnTo>
                  <a:lnTo>
                    <a:pt x="2872512" y="2295110"/>
                  </a:lnTo>
                  <a:lnTo>
                    <a:pt x="2847910" y="2332913"/>
                  </a:lnTo>
                  <a:lnTo>
                    <a:pt x="2822200" y="2369945"/>
                  </a:lnTo>
                  <a:lnTo>
                    <a:pt x="2795404" y="2406186"/>
                  </a:lnTo>
                  <a:lnTo>
                    <a:pt x="2767545" y="2441613"/>
                  </a:lnTo>
                  <a:lnTo>
                    <a:pt x="2738645" y="2476205"/>
                  </a:lnTo>
                  <a:lnTo>
                    <a:pt x="2708728" y="2509938"/>
                  </a:lnTo>
                  <a:lnTo>
                    <a:pt x="2677815" y="2542792"/>
                  </a:lnTo>
                  <a:lnTo>
                    <a:pt x="2645930" y="2574743"/>
                  </a:lnTo>
                  <a:lnTo>
                    <a:pt x="2613095" y="2605771"/>
                  </a:lnTo>
                  <a:lnTo>
                    <a:pt x="2579333" y="2635852"/>
                  </a:lnTo>
                  <a:lnTo>
                    <a:pt x="2544667" y="2664964"/>
                  </a:lnTo>
                  <a:lnTo>
                    <a:pt x="2509119" y="2693086"/>
                  </a:lnTo>
                  <a:lnTo>
                    <a:pt x="2472712" y="2720196"/>
                  </a:lnTo>
                  <a:lnTo>
                    <a:pt x="2435469" y="2746271"/>
                  </a:lnTo>
                  <a:lnTo>
                    <a:pt x="2397413" y="2771290"/>
                  </a:lnTo>
                  <a:lnTo>
                    <a:pt x="2358565" y="2795230"/>
                  </a:lnTo>
                  <a:lnTo>
                    <a:pt x="2318950" y="2818068"/>
                  </a:lnTo>
                  <a:lnTo>
                    <a:pt x="2278589" y="2839784"/>
                  </a:lnTo>
                  <a:lnTo>
                    <a:pt x="2237505" y="2860355"/>
                  </a:lnTo>
                  <a:lnTo>
                    <a:pt x="2195721" y="2879759"/>
                  </a:lnTo>
                  <a:lnTo>
                    <a:pt x="2153260" y="2897974"/>
                  </a:lnTo>
                  <a:lnTo>
                    <a:pt x="2110144" y="2914977"/>
                  </a:lnTo>
                  <a:lnTo>
                    <a:pt x="2066396" y="2930747"/>
                  </a:lnTo>
                  <a:lnTo>
                    <a:pt x="2022039" y="2945262"/>
                  </a:lnTo>
                  <a:lnTo>
                    <a:pt x="1977095" y="2958499"/>
                  </a:lnTo>
                  <a:lnTo>
                    <a:pt x="1931588" y="2970436"/>
                  </a:lnTo>
                  <a:lnTo>
                    <a:pt x="1885539" y="2981052"/>
                  </a:lnTo>
                  <a:lnTo>
                    <a:pt x="1838971" y="2990324"/>
                  </a:lnTo>
                  <a:lnTo>
                    <a:pt x="1791908" y="2998230"/>
                  </a:lnTo>
                  <a:lnTo>
                    <a:pt x="1744372" y="3004748"/>
                  </a:lnTo>
                  <a:lnTo>
                    <a:pt x="1696385" y="3009856"/>
                  </a:lnTo>
                  <a:lnTo>
                    <a:pt x="1647971" y="3013532"/>
                  </a:lnTo>
                  <a:lnTo>
                    <a:pt x="1599151" y="3015754"/>
                  </a:lnTo>
                  <a:lnTo>
                    <a:pt x="1549949" y="30164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43949" y="1126000"/>
              <a:ext cx="3100070" cy="3016885"/>
            </a:xfrm>
            <a:custGeom>
              <a:avLst/>
              <a:gdLst/>
              <a:ahLst/>
              <a:cxnLst/>
              <a:rect l="l" t="t" r="r" b="b"/>
              <a:pathLst>
                <a:path w="3100070" h="3016885">
                  <a:moveTo>
                    <a:pt x="0" y="1508249"/>
                  </a:moveTo>
                  <a:lnTo>
                    <a:pt x="766" y="1460371"/>
                  </a:lnTo>
                  <a:lnTo>
                    <a:pt x="3049" y="1412865"/>
                  </a:lnTo>
                  <a:lnTo>
                    <a:pt x="6826" y="1365754"/>
                  </a:lnTo>
                  <a:lnTo>
                    <a:pt x="12076" y="1319058"/>
                  </a:lnTo>
                  <a:lnTo>
                    <a:pt x="18774" y="1272800"/>
                  </a:lnTo>
                  <a:lnTo>
                    <a:pt x="26899" y="1227003"/>
                  </a:lnTo>
                  <a:lnTo>
                    <a:pt x="36427" y="1181689"/>
                  </a:lnTo>
                  <a:lnTo>
                    <a:pt x="47336" y="1136879"/>
                  </a:lnTo>
                  <a:lnTo>
                    <a:pt x="59604" y="1092596"/>
                  </a:lnTo>
                  <a:lnTo>
                    <a:pt x="73207" y="1048861"/>
                  </a:lnTo>
                  <a:lnTo>
                    <a:pt x="88123" y="1005697"/>
                  </a:lnTo>
                  <a:lnTo>
                    <a:pt x="104329" y="963126"/>
                  </a:lnTo>
                  <a:lnTo>
                    <a:pt x="121802" y="921171"/>
                  </a:lnTo>
                  <a:lnTo>
                    <a:pt x="140520" y="879852"/>
                  </a:lnTo>
                  <a:lnTo>
                    <a:pt x="160461" y="839192"/>
                  </a:lnTo>
                  <a:lnTo>
                    <a:pt x="181600" y="799214"/>
                  </a:lnTo>
                  <a:lnTo>
                    <a:pt x="203917" y="759938"/>
                  </a:lnTo>
                  <a:lnTo>
                    <a:pt x="227387" y="721389"/>
                  </a:lnTo>
                  <a:lnTo>
                    <a:pt x="251989" y="683587"/>
                  </a:lnTo>
                  <a:lnTo>
                    <a:pt x="277699" y="646554"/>
                  </a:lnTo>
                  <a:lnTo>
                    <a:pt x="304495" y="610313"/>
                  </a:lnTo>
                  <a:lnTo>
                    <a:pt x="332354" y="574886"/>
                  </a:lnTo>
                  <a:lnTo>
                    <a:pt x="361254" y="540294"/>
                  </a:lnTo>
                  <a:lnTo>
                    <a:pt x="391172" y="506561"/>
                  </a:lnTo>
                  <a:lnTo>
                    <a:pt x="422084" y="473707"/>
                  </a:lnTo>
                  <a:lnTo>
                    <a:pt x="453969" y="441756"/>
                  </a:lnTo>
                  <a:lnTo>
                    <a:pt x="486804" y="410728"/>
                  </a:lnTo>
                  <a:lnTo>
                    <a:pt x="520566" y="380647"/>
                  </a:lnTo>
                  <a:lnTo>
                    <a:pt x="555232" y="351535"/>
                  </a:lnTo>
                  <a:lnTo>
                    <a:pt x="590780" y="323413"/>
                  </a:lnTo>
                  <a:lnTo>
                    <a:pt x="627187" y="296303"/>
                  </a:lnTo>
                  <a:lnTo>
                    <a:pt x="664430" y="270228"/>
                  </a:lnTo>
                  <a:lnTo>
                    <a:pt x="702486" y="245209"/>
                  </a:lnTo>
                  <a:lnTo>
                    <a:pt x="741334" y="221269"/>
                  </a:lnTo>
                  <a:lnTo>
                    <a:pt x="780949" y="198431"/>
                  </a:lnTo>
                  <a:lnTo>
                    <a:pt x="821310" y="176715"/>
                  </a:lnTo>
                  <a:lnTo>
                    <a:pt x="862394" y="156144"/>
                  </a:lnTo>
                  <a:lnTo>
                    <a:pt x="904178" y="136740"/>
                  </a:lnTo>
                  <a:lnTo>
                    <a:pt x="946639" y="118525"/>
                  </a:lnTo>
                  <a:lnTo>
                    <a:pt x="989755" y="101522"/>
                  </a:lnTo>
                  <a:lnTo>
                    <a:pt x="1033503" y="85752"/>
                  </a:lnTo>
                  <a:lnTo>
                    <a:pt x="1077860" y="71237"/>
                  </a:lnTo>
                  <a:lnTo>
                    <a:pt x="1122804" y="58000"/>
                  </a:lnTo>
                  <a:lnTo>
                    <a:pt x="1168311" y="46063"/>
                  </a:lnTo>
                  <a:lnTo>
                    <a:pt x="1214360" y="35447"/>
                  </a:lnTo>
                  <a:lnTo>
                    <a:pt x="1260928" y="26175"/>
                  </a:lnTo>
                  <a:lnTo>
                    <a:pt x="1307991" y="18269"/>
                  </a:lnTo>
                  <a:lnTo>
                    <a:pt x="1355527" y="11751"/>
                  </a:lnTo>
                  <a:lnTo>
                    <a:pt x="1403514" y="6643"/>
                  </a:lnTo>
                  <a:lnTo>
                    <a:pt x="1451928" y="2967"/>
                  </a:lnTo>
                  <a:lnTo>
                    <a:pt x="1500748" y="745"/>
                  </a:lnTo>
                  <a:lnTo>
                    <a:pt x="1549949" y="0"/>
                  </a:lnTo>
                  <a:lnTo>
                    <a:pt x="1601240" y="825"/>
                  </a:lnTo>
                  <a:lnTo>
                    <a:pt x="1652317" y="3290"/>
                  </a:lnTo>
                  <a:lnTo>
                    <a:pt x="1703143" y="7380"/>
                  </a:lnTo>
                  <a:lnTo>
                    <a:pt x="1753681" y="13080"/>
                  </a:lnTo>
                  <a:lnTo>
                    <a:pt x="1803893" y="20374"/>
                  </a:lnTo>
                  <a:lnTo>
                    <a:pt x="1853742" y="29248"/>
                  </a:lnTo>
                  <a:lnTo>
                    <a:pt x="1903189" y="39686"/>
                  </a:lnTo>
                  <a:lnTo>
                    <a:pt x="1952197" y="51673"/>
                  </a:lnTo>
                  <a:lnTo>
                    <a:pt x="2000729" y="65194"/>
                  </a:lnTo>
                  <a:lnTo>
                    <a:pt x="2048747" y="80234"/>
                  </a:lnTo>
                  <a:lnTo>
                    <a:pt x="2096213" y="96777"/>
                  </a:lnTo>
                  <a:lnTo>
                    <a:pt x="2143090" y="114808"/>
                  </a:lnTo>
                  <a:lnTo>
                    <a:pt x="2189339" y="134313"/>
                  </a:lnTo>
                  <a:lnTo>
                    <a:pt x="2234924" y="155276"/>
                  </a:lnTo>
                  <a:lnTo>
                    <a:pt x="2279806" y="177681"/>
                  </a:lnTo>
                  <a:lnTo>
                    <a:pt x="2323948" y="201514"/>
                  </a:lnTo>
                  <a:lnTo>
                    <a:pt x="2367313" y="226760"/>
                  </a:lnTo>
                  <a:lnTo>
                    <a:pt x="2409862" y="253403"/>
                  </a:lnTo>
                  <a:lnTo>
                    <a:pt x="2451559" y="281428"/>
                  </a:lnTo>
                  <a:lnTo>
                    <a:pt x="2492365" y="310821"/>
                  </a:lnTo>
                  <a:lnTo>
                    <a:pt x="2532243" y="341565"/>
                  </a:lnTo>
                  <a:lnTo>
                    <a:pt x="2571154" y="373645"/>
                  </a:lnTo>
                  <a:lnTo>
                    <a:pt x="2609063" y="407047"/>
                  </a:lnTo>
                  <a:lnTo>
                    <a:pt x="2645930" y="441756"/>
                  </a:lnTo>
                  <a:lnTo>
                    <a:pt x="2681598" y="477631"/>
                  </a:lnTo>
                  <a:lnTo>
                    <a:pt x="2715924" y="514519"/>
                  </a:lnTo>
                  <a:lnTo>
                    <a:pt x="2748891" y="552384"/>
                  </a:lnTo>
                  <a:lnTo>
                    <a:pt x="2780485" y="591189"/>
                  </a:lnTo>
                  <a:lnTo>
                    <a:pt x="2810690" y="630897"/>
                  </a:lnTo>
                  <a:lnTo>
                    <a:pt x="2839490" y="671472"/>
                  </a:lnTo>
                  <a:lnTo>
                    <a:pt x="2866870" y="712876"/>
                  </a:lnTo>
                  <a:lnTo>
                    <a:pt x="2892813" y="755074"/>
                  </a:lnTo>
                  <a:lnTo>
                    <a:pt x="2917305" y="798029"/>
                  </a:lnTo>
                  <a:lnTo>
                    <a:pt x="2940331" y="841704"/>
                  </a:lnTo>
                  <a:lnTo>
                    <a:pt x="2961873" y="886062"/>
                  </a:lnTo>
                  <a:lnTo>
                    <a:pt x="2981917" y="931067"/>
                  </a:lnTo>
                  <a:lnTo>
                    <a:pt x="3000447" y="976683"/>
                  </a:lnTo>
                  <a:lnTo>
                    <a:pt x="3017447" y="1022872"/>
                  </a:lnTo>
                  <a:lnTo>
                    <a:pt x="3032903" y="1069597"/>
                  </a:lnTo>
                  <a:lnTo>
                    <a:pt x="3046797" y="1116824"/>
                  </a:lnTo>
                  <a:lnTo>
                    <a:pt x="3059116" y="1164514"/>
                  </a:lnTo>
                  <a:lnTo>
                    <a:pt x="3069843" y="1212630"/>
                  </a:lnTo>
                  <a:lnTo>
                    <a:pt x="3078962" y="1261138"/>
                  </a:lnTo>
                  <a:lnTo>
                    <a:pt x="3086458" y="1309999"/>
                  </a:lnTo>
                  <a:lnTo>
                    <a:pt x="3092315" y="1359178"/>
                  </a:lnTo>
                  <a:lnTo>
                    <a:pt x="3096518" y="1408636"/>
                  </a:lnTo>
                  <a:lnTo>
                    <a:pt x="3099052" y="1458339"/>
                  </a:lnTo>
                  <a:lnTo>
                    <a:pt x="3099899" y="1508249"/>
                  </a:lnTo>
                  <a:lnTo>
                    <a:pt x="3099133" y="1556128"/>
                  </a:lnTo>
                  <a:lnTo>
                    <a:pt x="3096850" y="1603634"/>
                  </a:lnTo>
                  <a:lnTo>
                    <a:pt x="3093073" y="1650745"/>
                  </a:lnTo>
                  <a:lnTo>
                    <a:pt x="3087823" y="1697441"/>
                  </a:lnTo>
                  <a:lnTo>
                    <a:pt x="3081125" y="1743699"/>
                  </a:lnTo>
                  <a:lnTo>
                    <a:pt x="3073000" y="1789496"/>
                  </a:lnTo>
                  <a:lnTo>
                    <a:pt x="3063472" y="1834810"/>
                  </a:lnTo>
                  <a:lnTo>
                    <a:pt x="3052563" y="1879620"/>
                  </a:lnTo>
                  <a:lnTo>
                    <a:pt x="3040295" y="1923903"/>
                  </a:lnTo>
                  <a:lnTo>
                    <a:pt x="3026692" y="1967638"/>
                  </a:lnTo>
                  <a:lnTo>
                    <a:pt x="3011776" y="2010802"/>
                  </a:lnTo>
                  <a:lnTo>
                    <a:pt x="2995570" y="2053373"/>
                  </a:lnTo>
                  <a:lnTo>
                    <a:pt x="2978097" y="2095328"/>
                  </a:lnTo>
                  <a:lnTo>
                    <a:pt x="2959379" y="2136647"/>
                  </a:lnTo>
                  <a:lnTo>
                    <a:pt x="2939438" y="2177307"/>
                  </a:lnTo>
                  <a:lnTo>
                    <a:pt x="2918299" y="2217285"/>
                  </a:lnTo>
                  <a:lnTo>
                    <a:pt x="2895982" y="2256561"/>
                  </a:lnTo>
                  <a:lnTo>
                    <a:pt x="2872512" y="2295110"/>
                  </a:lnTo>
                  <a:lnTo>
                    <a:pt x="2847910" y="2332913"/>
                  </a:lnTo>
                  <a:lnTo>
                    <a:pt x="2822200" y="2369945"/>
                  </a:lnTo>
                  <a:lnTo>
                    <a:pt x="2795404" y="2406186"/>
                  </a:lnTo>
                  <a:lnTo>
                    <a:pt x="2767545" y="2441613"/>
                  </a:lnTo>
                  <a:lnTo>
                    <a:pt x="2738645" y="2476205"/>
                  </a:lnTo>
                  <a:lnTo>
                    <a:pt x="2708728" y="2509938"/>
                  </a:lnTo>
                  <a:lnTo>
                    <a:pt x="2677815" y="2542792"/>
                  </a:lnTo>
                  <a:lnTo>
                    <a:pt x="2645930" y="2574743"/>
                  </a:lnTo>
                  <a:lnTo>
                    <a:pt x="2613095" y="2605771"/>
                  </a:lnTo>
                  <a:lnTo>
                    <a:pt x="2579333" y="2635852"/>
                  </a:lnTo>
                  <a:lnTo>
                    <a:pt x="2544667" y="2664964"/>
                  </a:lnTo>
                  <a:lnTo>
                    <a:pt x="2509119" y="2693086"/>
                  </a:lnTo>
                  <a:lnTo>
                    <a:pt x="2472712" y="2720196"/>
                  </a:lnTo>
                  <a:lnTo>
                    <a:pt x="2435469" y="2746271"/>
                  </a:lnTo>
                  <a:lnTo>
                    <a:pt x="2397413" y="2771290"/>
                  </a:lnTo>
                  <a:lnTo>
                    <a:pt x="2358565" y="2795230"/>
                  </a:lnTo>
                  <a:lnTo>
                    <a:pt x="2318950" y="2818068"/>
                  </a:lnTo>
                  <a:lnTo>
                    <a:pt x="2278589" y="2839784"/>
                  </a:lnTo>
                  <a:lnTo>
                    <a:pt x="2237505" y="2860355"/>
                  </a:lnTo>
                  <a:lnTo>
                    <a:pt x="2195721" y="2879759"/>
                  </a:lnTo>
                  <a:lnTo>
                    <a:pt x="2153260" y="2897974"/>
                  </a:lnTo>
                  <a:lnTo>
                    <a:pt x="2110144" y="2914977"/>
                  </a:lnTo>
                  <a:lnTo>
                    <a:pt x="2066396" y="2930747"/>
                  </a:lnTo>
                  <a:lnTo>
                    <a:pt x="2022039" y="2945262"/>
                  </a:lnTo>
                  <a:lnTo>
                    <a:pt x="1977095" y="2958499"/>
                  </a:lnTo>
                  <a:lnTo>
                    <a:pt x="1931588" y="2970436"/>
                  </a:lnTo>
                  <a:lnTo>
                    <a:pt x="1885539" y="2981052"/>
                  </a:lnTo>
                  <a:lnTo>
                    <a:pt x="1838971" y="2990324"/>
                  </a:lnTo>
                  <a:lnTo>
                    <a:pt x="1791908" y="2998230"/>
                  </a:lnTo>
                  <a:lnTo>
                    <a:pt x="1744372" y="3004748"/>
                  </a:lnTo>
                  <a:lnTo>
                    <a:pt x="1696385" y="3009856"/>
                  </a:lnTo>
                  <a:lnTo>
                    <a:pt x="1647971" y="3013532"/>
                  </a:lnTo>
                  <a:lnTo>
                    <a:pt x="1599151" y="3015754"/>
                  </a:lnTo>
                  <a:lnTo>
                    <a:pt x="1549949" y="3016499"/>
                  </a:lnTo>
                  <a:lnTo>
                    <a:pt x="1500748" y="3015754"/>
                  </a:lnTo>
                  <a:lnTo>
                    <a:pt x="1451928" y="3013532"/>
                  </a:lnTo>
                  <a:lnTo>
                    <a:pt x="1403514" y="3009856"/>
                  </a:lnTo>
                  <a:lnTo>
                    <a:pt x="1355527" y="3004748"/>
                  </a:lnTo>
                  <a:lnTo>
                    <a:pt x="1307991" y="2998230"/>
                  </a:lnTo>
                  <a:lnTo>
                    <a:pt x="1260928" y="2990324"/>
                  </a:lnTo>
                  <a:lnTo>
                    <a:pt x="1214360" y="2981052"/>
                  </a:lnTo>
                  <a:lnTo>
                    <a:pt x="1168311" y="2970436"/>
                  </a:lnTo>
                  <a:lnTo>
                    <a:pt x="1122804" y="2958499"/>
                  </a:lnTo>
                  <a:lnTo>
                    <a:pt x="1077860" y="2945262"/>
                  </a:lnTo>
                  <a:lnTo>
                    <a:pt x="1033503" y="2930747"/>
                  </a:lnTo>
                  <a:lnTo>
                    <a:pt x="989755" y="2914977"/>
                  </a:lnTo>
                  <a:lnTo>
                    <a:pt x="946639" y="2897974"/>
                  </a:lnTo>
                  <a:lnTo>
                    <a:pt x="904178" y="2879759"/>
                  </a:lnTo>
                  <a:lnTo>
                    <a:pt x="862394" y="2860355"/>
                  </a:lnTo>
                  <a:lnTo>
                    <a:pt x="821310" y="2839784"/>
                  </a:lnTo>
                  <a:lnTo>
                    <a:pt x="780949" y="2818068"/>
                  </a:lnTo>
                  <a:lnTo>
                    <a:pt x="741334" y="2795230"/>
                  </a:lnTo>
                  <a:lnTo>
                    <a:pt x="702486" y="2771290"/>
                  </a:lnTo>
                  <a:lnTo>
                    <a:pt x="664430" y="2746271"/>
                  </a:lnTo>
                  <a:lnTo>
                    <a:pt x="627187" y="2720196"/>
                  </a:lnTo>
                  <a:lnTo>
                    <a:pt x="590780" y="2693086"/>
                  </a:lnTo>
                  <a:lnTo>
                    <a:pt x="555232" y="2664964"/>
                  </a:lnTo>
                  <a:lnTo>
                    <a:pt x="520566" y="2635852"/>
                  </a:lnTo>
                  <a:lnTo>
                    <a:pt x="486804" y="2605771"/>
                  </a:lnTo>
                  <a:lnTo>
                    <a:pt x="453969" y="2574743"/>
                  </a:lnTo>
                  <a:lnTo>
                    <a:pt x="422084" y="2542792"/>
                  </a:lnTo>
                  <a:lnTo>
                    <a:pt x="391172" y="2509938"/>
                  </a:lnTo>
                  <a:lnTo>
                    <a:pt x="361254" y="2476205"/>
                  </a:lnTo>
                  <a:lnTo>
                    <a:pt x="332354" y="2441613"/>
                  </a:lnTo>
                  <a:lnTo>
                    <a:pt x="304495" y="2406186"/>
                  </a:lnTo>
                  <a:lnTo>
                    <a:pt x="277699" y="2369945"/>
                  </a:lnTo>
                  <a:lnTo>
                    <a:pt x="251989" y="2332913"/>
                  </a:lnTo>
                  <a:lnTo>
                    <a:pt x="227387" y="2295110"/>
                  </a:lnTo>
                  <a:lnTo>
                    <a:pt x="203917" y="2256561"/>
                  </a:lnTo>
                  <a:lnTo>
                    <a:pt x="181600" y="2217285"/>
                  </a:lnTo>
                  <a:lnTo>
                    <a:pt x="160461" y="2177307"/>
                  </a:lnTo>
                  <a:lnTo>
                    <a:pt x="140520" y="2136647"/>
                  </a:lnTo>
                  <a:lnTo>
                    <a:pt x="121802" y="2095328"/>
                  </a:lnTo>
                  <a:lnTo>
                    <a:pt x="104329" y="2053373"/>
                  </a:lnTo>
                  <a:lnTo>
                    <a:pt x="88123" y="2010802"/>
                  </a:lnTo>
                  <a:lnTo>
                    <a:pt x="73207" y="1967638"/>
                  </a:lnTo>
                  <a:lnTo>
                    <a:pt x="59604" y="1923903"/>
                  </a:lnTo>
                  <a:lnTo>
                    <a:pt x="47336" y="1879620"/>
                  </a:lnTo>
                  <a:lnTo>
                    <a:pt x="36427" y="1834810"/>
                  </a:lnTo>
                  <a:lnTo>
                    <a:pt x="26899" y="1789496"/>
                  </a:lnTo>
                  <a:lnTo>
                    <a:pt x="18774" y="1743699"/>
                  </a:lnTo>
                  <a:lnTo>
                    <a:pt x="12076" y="1697441"/>
                  </a:lnTo>
                  <a:lnTo>
                    <a:pt x="6826" y="1650745"/>
                  </a:lnTo>
                  <a:lnTo>
                    <a:pt x="3049" y="1603634"/>
                  </a:lnTo>
                  <a:lnTo>
                    <a:pt x="766" y="1556128"/>
                  </a:lnTo>
                  <a:lnTo>
                    <a:pt x="0" y="1508249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3000" y="418075"/>
              <a:ext cx="3930999" cy="43382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74" y="465359"/>
            <a:ext cx="2171065" cy="1513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9390">
              <a:lnSpc>
                <a:spcPts val="3340"/>
              </a:lnSpc>
              <a:spcBef>
                <a:spcPts val="100"/>
              </a:spcBef>
            </a:pPr>
            <a:r>
              <a:rPr dirty="0" sz="3000" spc="185">
                <a:latin typeface="Cambria"/>
                <a:cs typeface="Cambria"/>
              </a:rPr>
              <a:t>EMPATHY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ts val="8380"/>
              </a:lnSpc>
            </a:pPr>
            <a:r>
              <a:rPr dirty="0" sz="7200">
                <a:latin typeface="Arial"/>
                <a:cs typeface="Arial"/>
              </a:rPr>
              <a:t>.</a:t>
            </a:r>
            <a:r>
              <a:rPr dirty="0" sz="7200" spc="-1505">
                <a:latin typeface="Arial"/>
                <a:cs typeface="Arial"/>
              </a:rPr>
              <a:t> </a:t>
            </a:r>
            <a:r>
              <a:rPr dirty="0" sz="2500" b="0">
                <a:latin typeface="Arial MT"/>
                <a:cs typeface="Arial MT"/>
              </a:rPr>
              <a:t>5</a:t>
            </a:r>
            <a:r>
              <a:rPr dirty="0" sz="2500" spc="-5" b="0">
                <a:latin typeface="Arial MT"/>
                <a:cs typeface="Arial MT"/>
              </a:rPr>
              <a:t> </a:t>
            </a:r>
            <a:r>
              <a:rPr dirty="0" sz="2500" spc="-20" b="0">
                <a:latin typeface="Arial MT"/>
                <a:cs typeface="Arial MT"/>
              </a:rPr>
              <a:t>WHY’s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78405" y="856344"/>
            <a:ext cx="27889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700" algn="l"/>
              </a:tabLst>
            </a:pPr>
            <a:r>
              <a:rPr dirty="0" sz="7200" spc="-50" b="1">
                <a:latin typeface="Arial"/>
                <a:cs typeface="Arial"/>
              </a:rPr>
              <a:t>.</a:t>
            </a:r>
            <a:r>
              <a:rPr dirty="0" sz="7200" b="1">
                <a:latin typeface="Arial"/>
                <a:cs typeface="Arial"/>
              </a:rPr>
              <a:t>	</a:t>
            </a:r>
            <a:r>
              <a:rPr dirty="0" sz="2500" spc="-55">
                <a:latin typeface="Arial MT"/>
                <a:cs typeface="Arial MT"/>
              </a:rPr>
              <a:t>EMPATHY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 spc="-25">
                <a:latin typeface="Arial MT"/>
                <a:cs typeface="Arial MT"/>
              </a:rPr>
              <a:t>MAP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8774" y="1953624"/>
            <a:ext cx="33521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700" algn="l"/>
              </a:tabLst>
            </a:pPr>
            <a:r>
              <a:rPr dirty="0" sz="7200" spc="-50" b="1">
                <a:latin typeface="Arial"/>
                <a:cs typeface="Arial"/>
              </a:rPr>
              <a:t>.</a:t>
            </a:r>
            <a:r>
              <a:rPr dirty="0" sz="7200" b="1">
                <a:latin typeface="Arial"/>
                <a:cs typeface="Arial"/>
              </a:rPr>
              <a:t>	</a:t>
            </a:r>
            <a:r>
              <a:rPr dirty="0" sz="2500">
                <a:latin typeface="Arial MT"/>
                <a:cs typeface="Arial MT"/>
              </a:rPr>
              <a:t>EXPERIENCE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25">
                <a:latin typeface="Arial MT"/>
                <a:cs typeface="Arial MT"/>
              </a:rPr>
              <a:t>MAP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42993" y="1953624"/>
            <a:ext cx="24409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latin typeface="Arial"/>
                <a:cs typeface="Arial"/>
              </a:rPr>
              <a:t>.</a:t>
            </a:r>
            <a:r>
              <a:rPr dirty="0" sz="7200" spc="-620" b="1">
                <a:latin typeface="Arial"/>
                <a:cs typeface="Arial"/>
              </a:rPr>
              <a:t> </a:t>
            </a:r>
            <a:r>
              <a:rPr dirty="0" sz="2500" spc="-10">
                <a:latin typeface="Arial MT"/>
                <a:cs typeface="Arial MT"/>
              </a:rPr>
              <a:t>PAIN</a:t>
            </a:r>
            <a:r>
              <a:rPr dirty="0" sz="2500" spc="-165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POINTS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8774" y="3050904"/>
            <a:ext cx="42494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latin typeface="Arial"/>
                <a:cs typeface="Arial"/>
              </a:rPr>
              <a:t>.</a:t>
            </a:r>
            <a:r>
              <a:rPr dirty="0" sz="7200" spc="-1320" b="1">
                <a:latin typeface="Arial"/>
                <a:cs typeface="Arial"/>
              </a:rPr>
              <a:t> </a:t>
            </a:r>
            <a:r>
              <a:rPr dirty="0" sz="2500">
                <a:latin typeface="Arial MT"/>
                <a:cs typeface="Arial MT"/>
              </a:rPr>
              <a:t>NEEDS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&amp;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30">
                <a:latin typeface="Arial MT"/>
                <a:cs typeface="Arial MT"/>
              </a:rPr>
              <a:t>EXPECTATIONS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0460" y="755763"/>
            <a:ext cx="192913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>
                <a:latin typeface="Arial MT"/>
                <a:cs typeface="Arial MT"/>
              </a:rPr>
              <a:t>5</a:t>
            </a:r>
            <a:r>
              <a:rPr dirty="0" sz="3700" spc="-30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WHY’S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6400" y="587740"/>
            <a:ext cx="33477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00">
              <a:lnSpc>
                <a:spcPct val="100000"/>
              </a:lnSpc>
              <a:spcBef>
                <a:spcPts val="100"/>
              </a:spcBef>
            </a:pPr>
            <a:r>
              <a:rPr dirty="0" sz="2000" b="0">
                <a:latin typeface="Arial MT"/>
                <a:cs typeface="Arial MT"/>
              </a:rPr>
              <a:t>1.</a:t>
            </a:r>
            <a:r>
              <a:rPr dirty="0" sz="2000" b="0">
                <a:latin typeface="Times New Roman"/>
                <a:cs typeface="Times New Roman"/>
              </a:rPr>
              <a:t>Why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do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users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miss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visitors</a:t>
            </a:r>
            <a:r>
              <a:rPr dirty="0" sz="2000" spc="-15" b="0">
                <a:latin typeface="Times New Roman"/>
                <a:cs typeface="Times New Roman"/>
              </a:rPr>
              <a:t> </a:t>
            </a:r>
            <a:r>
              <a:rPr dirty="0" sz="2000" spc="-35" b="0">
                <a:latin typeface="Times New Roman"/>
                <a:cs typeface="Times New Roman"/>
              </a:rPr>
              <a:t>at </a:t>
            </a:r>
            <a:r>
              <a:rPr dirty="0" sz="2000" b="0">
                <a:latin typeface="Times New Roman"/>
                <a:cs typeface="Times New Roman"/>
              </a:rPr>
              <a:t>their </a:t>
            </a:r>
            <a:r>
              <a:rPr dirty="0" sz="2000" spc="-10" b="0">
                <a:latin typeface="Times New Roman"/>
                <a:cs typeface="Times New Roman"/>
              </a:rPr>
              <a:t>doorstep?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86400" y="1502140"/>
            <a:ext cx="3803650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1795" indent="254000">
              <a:lnSpc>
                <a:spcPct val="100000"/>
              </a:lnSpc>
              <a:spcBef>
                <a:spcPts val="100"/>
              </a:spcBef>
              <a:buSzPct val="95000"/>
              <a:buAutoNum type="arabicPeriod" startAt="2"/>
              <a:tabLst>
                <a:tab pos="266700" algn="l"/>
              </a:tabLst>
            </a:pPr>
            <a:r>
              <a:rPr dirty="0" sz="2000">
                <a:latin typeface="Times New Roman"/>
                <a:cs typeface="Times New Roman"/>
              </a:rPr>
              <a:t>Why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unable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attend </a:t>
            </a:r>
            <a:r>
              <a:rPr dirty="0" sz="2000">
                <a:latin typeface="Times New Roman"/>
                <a:cs typeface="Times New Roman"/>
              </a:rPr>
              <a:t>visitors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quickly?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"/>
            </a:pPr>
            <a:endParaRPr sz="2000">
              <a:latin typeface="Times New Roman"/>
              <a:cs typeface="Times New Roman"/>
            </a:endParaRPr>
          </a:p>
          <a:p>
            <a:pPr marL="12700" marR="5080" indent="254000">
              <a:lnSpc>
                <a:spcPct val="100000"/>
              </a:lnSpc>
              <a:buSzPct val="95000"/>
              <a:buAutoNum type="arabicPeriod" startAt="2"/>
              <a:tabLst>
                <a:tab pos="266700" algn="l"/>
              </a:tabLst>
            </a:pPr>
            <a:r>
              <a:rPr dirty="0" sz="2000">
                <a:latin typeface="Times New Roman"/>
                <a:cs typeface="Times New Roman"/>
              </a:rPr>
              <a:t>Why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cause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users?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"/>
            </a:pPr>
            <a:endParaRPr sz="2000">
              <a:latin typeface="Times New Roman"/>
              <a:cs typeface="Times New Roman"/>
            </a:endParaRPr>
          </a:p>
          <a:p>
            <a:pPr marL="12700" marR="629285" indent="312420">
              <a:lnSpc>
                <a:spcPct val="100000"/>
              </a:lnSpc>
              <a:buSzPct val="95000"/>
              <a:buAutoNum type="arabicPeriod" startAt="2"/>
              <a:tabLst>
                <a:tab pos="325120" algn="l"/>
              </a:tabLst>
            </a:pPr>
            <a:r>
              <a:rPr dirty="0" sz="2000">
                <a:latin typeface="Times New Roman"/>
                <a:cs typeface="Times New Roman"/>
              </a:rPr>
              <a:t>Why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unsafe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 </a:t>
            </a:r>
            <a:r>
              <a:rPr dirty="0" sz="2000" spc="-10">
                <a:latin typeface="Times New Roman"/>
                <a:cs typeface="Times New Roman"/>
              </a:rPr>
              <a:t>inconvenienced?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"/>
            </a:pPr>
            <a:endParaRPr sz="2000">
              <a:latin typeface="Times New Roman"/>
              <a:cs typeface="Times New Roman"/>
            </a:endParaRPr>
          </a:p>
          <a:p>
            <a:pPr marL="12700" marR="588010" indent="254000">
              <a:lnSpc>
                <a:spcPct val="100000"/>
              </a:lnSpc>
              <a:buSzPct val="95000"/>
              <a:buAutoNum type="arabicPeriod" startAt="2"/>
              <a:tabLst>
                <a:tab pos="266700" algn="l"/>
              </a:tabLst>
            </a:pPr>
            <a:r>
              <a:rPr dirty="0" sz="2000">
                <a:latin typeface="Times New Roman"/>
                <a:cs typeface="Times New Roman"/>
              </a:rPr>
              <a:t>Why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smarter solution?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84012" y="1802812"/>
            <a:ext cx="4162425" cy="2634615"/>
            <a:chOff x="784012" y="1802812"/>
            <a:chExt cx="4162425" cy="2634615"/>
          </a:xfrm>
        </p:grpSpPr>
        <p:sp>
          <p:nvSpPr>
            <p:cNvPr id="6" name="object 6" descr=""/>
            <p:cNvSpPr/>
            <p:nvPr/>
          </p:nvSpPr>
          <p:spPr>
            <a:xfrm>
              <a:off x="788775" y="1807574"/>
              <a:ext cx="4082415" cy="2531110"/>
            </a:xfrm>
            <a:custGeom>
              <a:avLst/>
              <a:gdLst/>
              <a:ahLst/>
              <a:cxnLst/>
              <a:rect l="l" t="t" r="r" b="b"/>
              <a:pathLst>
                <a:path w="4082415" h="2531110">
                  <a:moveTo>
                    <a:pt x="4081799" y="2530799"/>
                  </a:moveTo>
                  <a:lnTo>
                    <a:pt x="0" y="2530799"/>
                  </a:lnTo>
                  <a:lnTo>
                    <a:pt x="0" y="0"/>
                  </a:lnTo>
                  <a:lnTo>
                    <a:pt x="4081799" y="0"/>
                  </a:lnTo>
                  <a:lnTo>
                    <a:pt x="4081799" y="2530799"/>
                  </a:lnTo>
                  <a:close/>
                </a:path>
              </a:pathLst>
            </a:custGeom>
            <a:solidFill>
              <a:srgbClr val="FF8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8775" y="1807574"/>
              <a:ext cx="4082415" cy="2531110"/>
            </a:xfrm>
            <a:custGeom>
              <a:avLst/>
              <a:gdLst/>
              <a:ahLst/>
              <a:cxnLst/>
              <a:rect l="l" t="t" r="r" b="b"/>
              <a:pathLst>
                <a:path w="4082415" h="2531110">
                  <a:moveTo>
                    <a:pt x="0" y="0"/>
                  </a:moveTo>
                  <a:lnTo>
                    <a:pt x="4081799" y="0"/>
                  </a:lnTo>
                  <a:lnTo>
                    <a:pt x="4081799" y="2530799"/>
                  </a:lnTo>
                  <a:lnTo>
                    <a:pt x="0" y="2530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0D3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775" y="1807574"/>
              <a:ext cx="4157524" cy="2629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Doorbell (2)</dc:title>
  <dcterms:created xsi:type="dcterms:W3CDTF">2025-05-12T09:18:03Z</dcterms:created>
  <dcterms:modified xsi:type="dcterms:W3CDTF">2025-05-12T09:18:03Z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2025-05-12T00:00:00Z</vt:filetime>
  </property>
</Properties>
</file>