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custDataLst>
    <p:tags r:id="rId18"/>
  </p:custDataLst>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tags" Target="tags/tag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540A4-04E6-41C5-A702-A309B7863966}" type="datetimeFigureOut">
              <a:rPr lang="en-IN" smtClean="0"/>
              <a:pPr/>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F87AB-6250-4C2A-8A66-C5F53B240731}" type="slidenum">
              <a:rPr lang="en-IN" smtClean="0"/>
              <a:pPr/>
              <a:t>‹#›</a:t>
            </a:fld>
            <a:endParaRPr lang="en-IN"/>
          </a:p>
        </p:txBody>
      </p:sp>
    </p:spTree>
    <p:extLst>
      <p:ext uri="{BB962C8B-B14F-4D97-AF65-F5344CB8AC3E}">
        <p14:creationId xmlns:p14="http://schemas.microsoft.com/office/powerpoint/2010/main" xmlns="" val="2115061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29F87AB-6250-4C2A-8A66-C5F53B240731}" type="slidenum">
              <a:rPr lang="en-IN" smtClean="0"/>
              <a:pPr/>
              <a:t>2</a:t>
            </a:fld>
            <a:endParaRPr lang="en-IN"/>
          </a:p>
        </p:txBody>
      </p:sp>
    </p:spTree>
    <p:extLst>
      <p:ext uri="{BB962C8B-B14F-4D97-AF65-F5344CB8AC3E}">
        <p14:creationId xmlns:p14="http://schemas.microsoft.com/office/powerpoint/2010/main" xmlns="" val="2464086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C8007C1-78CB-4487-8ECA-C03DB4B6CF5E}" type="datetimeFigureOut">
              <a:rPr lang="en-IN" smtClean="0"/>
              <a:pPr/>
              <a:t>12-05-2025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3885A5B7-0A09-47D3-A8ED-CF6E446E7A21}"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4317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2654781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308559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2113518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85A5B7-0A09-47D3-A8ED-CF6E446E7A21}"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7674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3365885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278194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1757724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2028768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4281667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C8007C1-78CB-4487-8ECA-C03DB4B6CF5E}" type="datetimeFigureOut">
              <a:rPr lang="en-IN" smtClean="0"/>
              <a:pPr/>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58576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C8007C1-78CB-4487-8ECA-C03DB4B6CF5E}" type="datetimeFigureOut">
              <a:rPr lang="en-IN" smtClean="0"/>
              <a:pPr/>
              <a:t>12-05-2025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3885A5B7-0A09-47D3-A8ED-CF6E446E7A21}" type="slidenum">
              <a:rPr lang="en-IN" smtClean="0"/>
              <a:pPr/>
              <a:t>‹#›</a:t>
            </a:fld>
            <a:endParaRPr lang="en-IN"/>
          </a:p>
        </p:txBody>
      </p:sp>
    </p:spTree>
    <p:extLst>
      <p:ext uri="{BB962C8B-B14F-4D97-AF65-F5344CB8AC3E}">
        <p14:creationId xmlns:p14="http://schemas.microsoft.com/office/powerpoint/2010/main" xmlns="" val="324048847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s>
</file>

<file path=ppt/slides/_rels/slide1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image" Target="../media/image12.png"/><Relationship Id="rId7" Type="http://schemas.openxmlformats.org/officeDocument/2006/relationships/image" Target="../media/image16.jpe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0" name="Shape 5140"/>
        <p:cNvGrpSpPr/>
        <p:nvPr/>
      </p:nvGrpSpPr>
      <p:grpSpPr>
        <a:xfrm>
          <a:off x="0" y="0"/>
          <a:ext cx="0" cy="0"/>
          <a:chOff x="0" y="0"/>
          <a:chExt cx="0" cy="0"/>
        </a:xfrm>
      </p:grpSpPr>
      <p:sp>
        <p:nvSpPr>
          <p:cNvPr id="5141" name="Google Shape;5141;p1"/>
          <p:cNvSpPr txBox="1"/>
          <p:nvPr>
            <p:ph type="title"/>
          </p:nvPr>
        </p:nvSpPr>
        <p:spPr>
          <a:xfrm>
            <a:off x="1143000" y="609600"/>
            <a:ext cx="9875400" cy="1356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4400"/>
              <a:buFont typeface="Corbel"/>
              <a:buNone/>
            </a:pPr>
            <a:r>
              <a:t/>
            </a:r>
            <a:endParaRPr/>
          </a:p>
        </p:txBody>
      </p:sp>
      <p:pic>
        <p:nvPicPr>
          <p:cNvPr descr="Design-Thinking-SharedImg-StartUs-Insights-noresize-420x236.jpg" id="5142" name="Google Shape;5142;p1"/>
          <p:cNvPicPr preferRelativeResize="0"/>
          <p:nvPr>
            <p:ph idx="1" type="body"/>
          </p:nvPr>
        </p:nvPicPr>
        <p:blipFill rotWithShape="1">
          <a:blip r:embed="rId2">
            <a:alphaModFix/>
          </a:blip>
          <a:srcRect b="0" l="0" r="0" t="0"/>
          <a:stretch/>
        </p:blipFill>
        <p:spPr>
          <a:xfrm>
            <a:off x="1" y="0"/>
            <a:ext cx="12192000" cy="6858000"/>
          </a:xfrm>
          <a:prstGeom prst="rect">
            <a:avLst/>
          </a:prstGeom>
          <a:noFill/>
          <a:ln>
            <a:noFill/>
          </a:ln>
        </p:spPr>
      </p:pic>
      <p:sp>
        <p:nvSpPr>
          <p:cNvPr id="5143" name="Google Shape;5143;p1"/>
          <p:cNvSpPr txBox="1"/>
          <p:nvPr/>
        </p:nvSpPr>
        <p:spPr>
          <a:xfrm>
            <a:off x="2395728" y="320558"/>
            <a:ext cx="6711600" cy="1446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4400" u="none" cap="none" strike="noStrike">
                <a:solidFill>
                  <a:srgbClr val="F2F2F2"/>
                </a:solidFill>
                <a:latin typeface="Arial"/>
                <a:ea typeface="Arial"/>
                <a:cs typeface="Arial"/>
                <a:sym typeface="Arial"/>
              </a:rPr>
              <a:t>DESIGN  THINKLING </a:t>
            </a:r>
            <a:endParaRPr b="1" i="0" sz="4400" u="none" cap="none" strike="noStrike">
              <a:solidFill>
                <a:srgbClr val="F2F2F2"/>
              </a:solidFill>
              <a:latin typeface="Arial"/>
              <a:ea typeface="Arial"/>
              <a:cs typeface="Arial"/>
              <a:sym typeface="Arial"/>
            </a:endParaRPr>
          </a:p>
          <a:p>
            <a:pPr indent="0" lvl="0" marL="0" marR="0" rtl="0" algn="ctr">
              <a:spcBef>
                <a:spcPts val="0"/>
              </a:spcBef>
              <a:spcAft>
                <a:spcPts val="0"/>
              </a:spcAft>
              <a:buNone/>
            </a:pPr>
            <a:r>
              <a:rPr b="1" i="0" lang="en-IN" sz="4400" u="none" cap="none" strike="noStrike">
                <a:solidFill>
                  <a:srgbClr val="F2F2F2"/>
                </a:solidFill>
                <a:latin typeface="Arial"/>
                <a:ea typeface="Arial"/>
                <a:cs typeface="Arial"/>
                <a:sym typeface="Arial"/>
              </a:rPr>
              <a:t>   AND INNOVATION</a:t>
            </a:r>
            <a:endParaRPr b="1" i="0" sz="4400" u="none" cap="none" strike="noStrike">
              <a:solidFill>
                <a:srgbClr val="F2F2F2"/>
              </a:solidFill>
              <a:latin typeface="Arial"/>
              <a:ea typeface="Arial"/>
              <a:cs typeface="Arial"/>
              <a:sym typeface="Arial"/>
            </a:endParaRPr>
          </a:p>
        </p:txBody>
      </p:sp>
      <p:sp>
        <p:nvSpPr>
          <p:cNvPr id="5144" name="Google Shape;5144;p1"/>
          <p:cNvSpPr txBox="1"/>
          <p:nvPr/>
        </p:nvSpPr>
        <p:spPr>
          <a:xfrm>
            <a:off x="347472" y="4667440"/>
            <a:ext cx="4901100" cy="1862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400" u="sng" cap="none" strike="noStrike">
                <a:solidFill>
                  <a:schemeClr val="lt1"/>
                </a:solidFill>
                <a:latin typeface="Arial Rounded"/>
                <a:ea typeface="Arial Rounded"/>
                <a:cs typeface="Arial Rounded"/>
                <a:sym typeface="Arial Rounded"/>
              </a:rPr>
              <a:t> PRESENTED BY:</a:t>
            </a:r>
            <a:endParaRPr/>
          </a:p>
          <a:p>
            <a:pPr indent="0" lvl="0" marL="0" marR="0" rtl="0" algn="l">
              <a:spcBef>
                <a:spcPts val="0"/>
              </a:spcBef>
              <a:spcAft>
                <a:spcPts val="0"/>
              </a:spcAft>
              <a:buNone/>
            </a:pPr>
            <a:r>
              <a:t/>
            </a:r>
            <a:endParaRPr b="1" sz="2400" u="sng">
              <a:solidFill>
                <a:schemeClr val="lt1"/>
              </a:solidFill>
              <a:latin typeface="Arial Rounded"/>
              <a:ea typeface="Arial Rounded"/>
              <a:cs typeface="Arial Rounded"/>
              <a:sym typeface="Arial Rounded"/>
            </a:endParaRPr>
          </a:p>
          <a:p>
            <a:pPr indent="0" lvl="0" marL="0" marR="0" rtl="0" algn="l">
              <a:spcBef>
                <a:spcPts val="0"/>
              </a:spcBef>
              <a:spcAft>
                <a:spcPts val="0"/>
              </a:spcAft>
              <a:buNone/>
            </a:pPr>
            <a:r>
              <a:rPr lang="en-IN" sz="1700">
                <a:solidFill>
                  <a:schemeClr val="lt1"/>
                </a:solidFill>
                <a:latin typeface="Arial Black"/>
                <a:ea typeface="Arial Black"/>
                <a:cs typeface="Arial Black"/>
                <a:sym typeface="Arial Black"/>
              </a:rPr>
              <a:t>23KD1A0253 - K.RAMYA</a:t>
            </a:r>
            <a:endParaRPr/>
          </a:p>
          <a:p>
            <a:pPr indent="0" lvl="0" marL="0" marR="0" rtl="0" algn="l">
              <a:spcBef>
                <a:spcPts val="0"/>
              </a:spcBef>
              <a:spcAft>
                <a:spcPts val="0"/>
              </a:spcAft>
              <a:buNone/>
            </a:pPr>
            <a:r>
              <a:rPr lang="en-IN" sz="1700">
                <a:solidFill>
                  <a:schemeClr val="lt1"/>
                </a:solidFill>
                <a:latin typeface="Arial Black"/>
                <a:ea typeface="Arial Black"/>
                <a:cs typeface="Arial Black"/>
                <a:sym typeface="Arial Black"/>
              </a:rPr>
              <a:t>23KD1A0255 - D.KOTI</a:t>
            </a:r>
            <a:endParaRPr/>
          </a:p>
          <a:p>
            <a:pPr indent="0" lvl="0" marL="0" marR="0" rtl="0" algn="l">
              <a:spcBef>
                <a:spcPts val="0"/>
              </a:spcBef>
              <a:spcAft>
                <a:spcPts val="0"/>
              </a:spcAft>
              <a:buNone/>
            </a:pPr>
            <a:r>
              <a:rPr lang="en-IN" sz="1700">
                <a:solidFill>
                  <a:schemeClr val="lt1"/>
                </a:solidFill>
                <a:latin typeface="Arial Black"/>
                <a:ea typeface="Arial Black"/>
                <a:cs typeface="Arial Black"/>
                <a:sym typeface="Arial Black"/>
              </a:rPr>
              <a:t>23KD1A0213 - B.CHAITANYA</a:t>
            </a:r>
            <a:endParaRPr/>
          </a:p>
          <a:p>
            <a:pPr indent="0" lvl="0" marL="0" marR="0" rtl="0" algn="l">
              <a:spcBef>
                <a:spcPts val="0"/>
              </a:spcBef>
              <a:spcAft>
                <a:spcPts val="0"/>
              </a:spcAft>
              <a:buNone/>
            </a:pPr>
            <a:r>
              <a:rPr lang="en-IN" sz="1700">
                <a:solidFill>
                  <a:schemeClr val="lt1"/>
                </a:solidFill>
                <a:latin typeface="Arial Black"/>
                <a:ea typeface="Arial Black"/>
                <a:cs typeface="Arial Black"/>
                <a:sym typeface="Arial Black"/>
              </a:rPr>
              <a:t>24KD5A0201 - A.VYKUNTA RAO</a:t>
            </a:r>
            <a:endParaRPr sz="1700">
              <a:solidFill>
                <a:schemeClr val="lt1"/>
              </a:solidFill>
              <a:latin typeface="Arial Black"/>
              <a:ea typeface="Arial Black"/>
              <a:cs typeface="Arial Black"/>
              <a:sym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382ADC1-B6FC-AF8B-DC48-0D8C53325F1C}"/>
            </a:ext>
          </a:extLst>
        </p:cNvPr>
        <p:cNvGrpSpPr/>
        <p:nvPr/>
      </p:nvGrpSpPr>
      <p:grpSpPr>
        <a:xfrm>
          <a:off x="0" y="0"/>
          <a:ext cx="0" cy="0"/>
          <a:chOff x="0" y="0"/>
          <a:chExt cx="0" cy="0"/>
        </a:xfrm>
      </p:grpSpPr>
      <p:pic>
        <p:nvPicPr>
          <p:cNvPr id="4098" name="Picture 2" descr="Blue Powerpoint Background Images ...">
            <a:extLst>
              <a:ext uri="{FF2B5EF4-FFF2-40B4-BE49-F238E27FC236}">
                <a16:creationId xmlns:a16="http://schemas.microsoft.com/office/drawing/2014/main" xmlns="" id="{8A280672-70C3-0D38-8CB7-A2A715E0D305}"/>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2752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E39C6767-D598-829C-B966-F8EE47F50DDC}"/>
              </a:ext>
            </a:extLst>
          </p:cNvPr>
          <p:cNvSpPr txBox="1"/>
          <p:nvPr/>
        </p:nvSpPr>
        <p:spPr>
          <a:xfrm>
            <a:off x="442453" y="191729"/>
            <a:ext cx="6769508" cy="769441"/>
          </a:xfrm>
          <a:prstGeom prst="rect">
            <a:avLst/>
          </a:prstGeom>
          <a:noFill/>
        </p:spPr>
        <p:txBody>
          <a:bodyPr wrap="square" rtlCol="0">
            <a:spAutoFit/>
          </a:bodyPr>
          <a:lstStyle/>
          <a:p>
            <a:r>
              <a:rPr lang="en-IN" sz="4400" dirty="0">
                <a:solidFill>
                  <a:srgbClr val="FFFF00"/>
                </a:solidFill>
                <a:latin typeface="Goudy Old Style" panose="02020502050305020303" pitchFamily="18" charset="0"/>
              </a:rPr>
              <a:t>Working of prototype :</a:t>
            </a:r>
          </a:p>
        </p:txBody>
      </p:sp>
      <p:sp>
        <p:nvSpPr>
          <p:cNvPr id="5" name="TextBox 4">
            <a:extLst>
              <a:ext uri="{FF2B5EF4-FFF2-40B4-BE49-F238E27FC236}">
                <a16:creationId xmlns:a16="http://schemas.microsoft.com/office/drawing/2014/main" xmlns="" id="{B6283A87-B001-CA19-8714-03D8305C920E}"/>
              </a:ext>
            </a:extLst>
          </p:cNvPr>
          <p:cNvSpPr txBox="1"/>
          <p:nvPr/>
        </p:nvSpPr>
        <p:spPr>
          <a:xfrm>
            <a:off x="261170" y="945781"/>
            <a:ext cx="11669660" cy="1323439"/>
          </a:xfrm>
          <a:prstGeom prst="rect">
            <a:avLst/>
          </a:prstGeom>
          <a:noFill/>
        </p:spPr>
        <p:txBody>
          <a:bodyPr wrap="square">
            <a:spAutoFit/>
          </a:bodyPr>
          <a:lstStyle/>
          <a:p>
            <a:pPr marL="342900" indent="-342900">
              <a:buFont typeface="Wingdings" panose="05000000000000000000" pitchFamily="2" charset="2"/>
              <a:buChar char="q"/>
            </a:pPr>
            <a:r>
              <a:rPr lang="en-IN" sz="2000" dirty="0">
                <a:solidFill>
                  <a:schemeClr val="bg1"/>
                </a:solidFill>
              </a:rPr>
              <a:t>Sensors </a:t>
            </a:r>
            <a:r>
              <a:rPr lang="en-IN" sz="2000" dirty="0" err="1">
                <a:solidFill>
                  <a:schemeClr val="bg1"/>
                </a:solidFill>
              </a:rPr>
              <a:t>UsedUltrasonic</a:t>
            </a:r>
            <a:r>
              <a:rPr lang="en-IN" sz="2000" dirty="0">
                <a:solidFill>
                  <a:schemeClr val="bg1"/>
                </a:solidFill>
              </a:rPr>
              <a:t>/IR Sensors: Detect obstacles (like vehicles or people) on the </a:t>
            </a:r>
            <a:r>
              <a:rPr lang="en-IN" sz="2000" dirty="0" err="1">
                <a:solidFill>
                  <a:schemeClr val="bg1"/>
                </a:solidFill>
              </a:rPr>
              <a:t>track.Vibration</a:t>
            </a:r>
            <a:r>
              <a:rPr lang="en-IN" sz="2000" dirty="0">
                <a:solidFill>
                  <a:schemeClr val="bg1"/>
                </a:solidFill>
              </a:rPr>
              <a:t> or Crack Sensors: Monitor track conditions and detect track </a:t>
            </a:r>
            <a:r>
              <a:rPr lang="en-IN" sz="2000" dirty="0" err="1">
                <a:solidFill>
                  <a:schemeClr val="bg1"/>
                </a:solidFill>
              </a:rPr>
              <a:t>damage.GPS</a:t>
            </a:r>
            <a:r>
              <a:rPr lang="en-IN" sz="2000" dirty="0">
                <a:solidFill>
                  <a:schemeClr val="bg1"/>
                </a:solidFill>
              </a:rPr>
              <a:t> Module: Tracks the exact location of the train and other </a:t>
            </a:r>
            <a:r>
              <a:rPr lang="en-IN" sz="2000" dirty="0" err="1">
                <a:solidFill>
                  <a:schemeClr val="bg1"/>
                </a:solidFill>
              </a:rPr>
              <a:t>trains.RF</a:t>
            </a:r>
            <a:r>
              <a:rPr lang="en-IN" sz="2000" dirty="0">
                <a:solidFill>
                  <a:schemeClr val="bg1"/>
                </a:solidFill>
              </a:rPr>
              <a:t> or GSM Module: Used for communication between train and control station or between trains.</a:t>
            </a:r>
          </a:p>
        </p:txBody>
      </p:sp>
      <p:sp>
        <p:nvSpPr>
          <p:cNvPr id="7" name="TextBox 6">
            <a:extLst>
              <a:ext uri="{FF2B5EF4-FFF2-40B4-BE49-F238E27FC236}">
                <a16:creationId xmlns:a16="http://schemas.microsoft.com/office/drawing/2014/main" xmlns="" id="{DA899DA4-E811-5107-333C-95D1D8C742F9}"/>
              </a:ext>
            </a:extLst>
          </p:cNvPr>
          <p:cNvSpPr txBox="1"/>
          <p:nvPr/>
        </p:nvSpPr>
        <p:spPr>
          <a:xfrm>
            <a:off x="285751" y="2346164"/>
            <a:ext cx="11356257" cy="707886"/>
          </a:xfrm>
          <a:prstGeom prst="rect">
            <a:avLst/>
          </a:prstGeom>
          <a:noFill/>
        </p:spPr>
        <p:txBody>
          <a:bodyPr wrap="square">
            <a:spAutoFit/>
          </a:bodyPr>
          <a:lstStyle/>
          <a:p>
            <a:pPr marL="342900" indent="-342900">
              <a:buFont typeface="Wingdings" panose="05000000000000000000" pitchFamily="2" charset="2"/>
              <a:buChar char="q"/>
            </a:pPr>
            <a:r>
              <a:rPr lang="en-IN" sz="2000" dirty="0" err="1">
                <a:solidFill>
                  <a:schemeClr val="bg1"/>
                </a:solidFill>
              </a:rPr>
              <a:t>MicrocontrollerTypically</a:t>
            </a:r>
            <a:r>
              <a:rPr lang="en-IN" sz="2000" dirty="0">
                <a:solidFill>
                  <a:schemeClr val="bg1"/>
                </a:solidFill>
              </a:rPr>
              <a:t> an Arduino or Raspberry Pi is </a:t>
            </a:r>
            <a:r>
              <a:rPr lang="en-IN" sz="2000" dirty="0" err="1">
                <a:solidFill>
                  <a:schemeClr val="bg1"/>
                </a:solidFill>
              </a:rPr>
              <a:t>used.It</a:t>
            </a:r>
            <a:r>
              <a:rPr lang="en-IN" sz="2000" dirty="0">
                <a:solidFill>
                  <a:schemeClr val="bg1"/>
                </a:solidFill>
              </a:rPr>
              <a:t> collects data from sensors and makes decisions (e.g., stop the train if an obstacle is detected).</a:t>
            </a:r>
          </a:p>
        </p:txBody>
      </p:sp>
      <p:sp>
        <p:nvSpPr>
          <p:cNvPr id="11" name="TextBox 10">
            <a:extLst>
              <a:ext uri="{FF2B5EF4-FFF2-40B4-BE49-F238E27FC236}">
                <a16:creationId xmlns:a16="http://schemas.microsoft.com/office/drawing/2014/main" xmlns="" id="{A0CD82E1-102E-CF1C-7DDD-5DA73763AC4B}"/>
              </a:ext>
            </a:extLst>
          </p:cNvPr>
          <p:cNvSpPr txBox="1"/>
          <p:nvPr/>
        </p:nvSpPr>
        <p:spPr>
          <a:xfrm>
            <a:off x="285751" y="3215001"/>
            <a:ext cx="11906249" cy="2246769"/>
          </a:xfrm>
          <a:prstGeom prst="rect">
            <a:avLst/>
          </a:prstGeom>
          <a:noFill/>
        </p:spPr>
        <p:txBody>
          <a:bodyPr wrap="square">
            <a:spAutoFit/>
          </a:bodyPr>
          <a:lstStyle/>
          <a:p>
            <a:pPr marL="342900" indent="-342900">
              <a:buFont typeface="Wingdings" panose="05000000000000000000" pitchFamily="2" charset="2"/>
              <a:buChar char="q"/>
            </a:pPr>
            <a:r>
              <a:rPr lang="en-IN" sz="2000" dirty="0">
                <a:solidFill>
                  <a:schemeClr val="bg1"/>
                </a:solidFill>
              </a:rPr>
              <a:t> Working Process1. Obstacle </a:t>
            </a:r>
            <a:r>
              <a:rPr lang="en-IN" sz="2000" dirty="0" err="1">
                <a:solidFill>
                  <a:schemeClr val="bg1"/>
                </a:solidFill>
              </a:rPr>
              <a:t>Detection:Sensors</a:t>
            </a:r>
            <a:r>
              <a:rPr lang="en-IN" sz="2000" dirty="0">
                <a:solidFill>
                  <a:schemeClr val="bg1"/>
                </a:solidFill>
              </a:rPr>
              <a:t> placed in front of the train continuously scan the </a:t>
            </a:r>
            <a:r>
              <a:rPr lang="en-IN" sz="2000" dirty="0" err="1">
                <a:solidFill>
                  <a:schemeClr val="bg1"/>
                </a:solidFill>
              </a:rPr>
              <a:t>track.If</a:t>
            </a:r>
            <a:r>
              <a:rPr lang="en-IN" sz="2000" dirty="0">
                <a:solidFill>
                  <a:schemeClr val="bg1"/>
                </a:solidFill>
              </a:rPr>
              <a:t> an      object is detected within a critical distance, the microcontroller sends a signal to slow or stop the train.2. Track Condition </a:t>
            </a:r>
            <a:r>
              <a:rPr lang="en-IN" sz="2000" dirty="0" err="1">
                <a:solidFill>
                  <a:schemeClr val="bg1"/>
                </a:solidFill>
              </a:rPr>
              <a:t>Monitoring:Crack</a:t>
            </a:r>
            <a:r>
              <a:rPr lang="en-IN" sz="2000" dirty="0">
                <a:solidFill>
                  <a:schemeClr val="bg1"/>
                </a:solidFill>
              </a:rPr>
              <a:t> sensors or vibration sensors placed along the track detect </a:t>
            </a:r>
            <a:r>
              <a:rPr lang="en-IN" sz="2000" dirty="0" err="1">
                <a:solidFill>
                  <a:schemeClr val="bg1"/>
                </a:solidFill>
              </a:rPr>
              <a:t>damage.If</a:t>
            </a:r>
            <a:r>
              <a:rPr lang="en-IN" sz="2000" dirty="0">
                <a:solidFill>
                  <a:schemeClr val="bg1"/>
                </a:solidFill>
              </a:rPr>
              <a:t> a crack is found, the system sends a warning to the control room and approaching trains.3. Train-to-Train </a:t>
            </a:r>
            <a:r>
              <a:rPr lang="en-IN" sz="2000" dirty="0" err="1">
                <a:solidFill>
                  <a:schemeClr val="bg1"/>
                </a:solidFill>
              </a:rPr>
              <a:t>Communication:RF</a:t>
            </a:r>
            <a:r>
              <a:rPr lang="en-IN" sz="2000" dirty="0">
                <a:solidFill>
                  <a:schemeClr val="bg1"/>
                </a:solidFill>
              </a:rPr>
              <a:t> modules or GSM send location </a:t>
            </a:r>
            <a:r>
              <a:rPr lang="en-IN" sz="2000" dirty="0" err="1">
                <a:solidFill>
                  <a:schemeClr val="bg1"/>
                </a:solidFill>
              </a:rPr>
              <a:t>updates.If</a:t>
            </a:r>
            <a:r>
              <a:rPr lang="en-IN" sz="2000" dirty="0">
                <a:solidFill>
                  <a:schemeClr val="bg1"/>
                </a:solidFill>
              </a:rPr>
              <a:t> two trains are on a collision path, the system alerts both trains and initiates braking.4. Control System </a:t>
            </a:r>
            <a:r>
              <a:rPr lang="en-IN" sz="2000" dirty="0" err="1">
                <a:solidFill>
                  <a:schemeClr val="bg1"/>
                </a:solidFill>
              </a:rPr>
              <a:t>Response:If</a:t>
            </a:r>
            <a:r>
              <a:rPr lang="en-IN" sz="2000" dirty="0">
                <a:solidFill>
                  <a:schemeClr val="bg1"/>
                </a:solidFill>
              </a:rPr>
              <a:t> danger is detected, the system may </a:t>
            </a:r>
            <a:r>
              <a:rPr lang="en-IN" sz="2000" dirty="0" err="1">
                <a:solidFill>
                  <a:schemeClr val="bg1"/>
                </a:solidFill>
              </a:rPr>
              <a:t>activate:Buzzer</a:t>
            </a:r>
            <a:r>
              <a:rPr lang="en-IN" sz="2000" dirty="0">
                <a:solidFill>
                  <a:schemeClr val="bg1"/>
                </a:solidFill>
              </a:rPr>
              <a:t> or </a:t>
            </a:r>
            <a:r>
              <a:rPr lang="en-IN" sz="2000" dirty="0" err="1">
                <a:solidFill>
                  <a:schemeClr val="bg1"/>
                </a:solidFill>
              </a:rPr>
              <a:t>alarmEmergency</a:t>
            </a:r>
            <a:r>
              <a:rPr lang="en-IN" sz="2000" dirty="0">
                <a:solidFill>
                  <a:schemeClr val="bg1"/>
                </a:solidFill>
              </a:rPr>
              <a:t> </a:t>
            </a:r>
            <a:r>
              <a:rPr lang="en-IN" sz="2000" dirty="0" err="1">
                <a:solidFill>
                  <a:schemeClr val="bg1"/>
                </a:solidFill>
              </a:rPr>
              <a:t>brakeWarning</a:t>
            </a:r>
            <a:r>
              <a:rPr lang="en-IN" sz="2000" dirty="0">
                <a:solidFill>
                  <a:schemeClr val="bg1"/>
                </a:solidFill>
              </a:rPr>
              <a:t> signal to the driver</a:t>
            </a:r>
          </a:p>
        </p:txBody>
      </p:sp>
      <p:sp>
        <p:nvSpPr>
          <p:cNvPr id="13" name="TextBox 12">
            <a:extLst>
              <a:ext uri="{FF2B5EF4-FFF2-40B4-BE49-F238E27FC236}">
                <a16:creationId xmlns:a16="http://schemas.microsoft.com/office/drawing/2014/main" xmlns="" id="{79891A16-AFBE-E23F-650A-F481F1D82BEE}"/>
              </a:ext>
            </a:extLst>
          </p:cNvPr>
          <p:cNvSpPr txBox="1"/>
          <p:nvPr/>
        </p:nvSpPr>
        <p:spPr>
          <a:xfrm>
            <a:off x="-1026241" y="5531652"/>
            <a:ext cx="12668249" cy="707886"/>
          </a:xfrm>
          <a:prstGeom prst="rect">
            <a:avLst/>
          </a:prstGeom>
          <a:noFill/>
        </p:spPr>
        <p:txBody>
          <a:bodyPr wrap="square">
            <a:spAutoFit/>
          </a:bodyPr>
          <a:lstStyle/>
          <a:p>
            <a:pPr marL="1714500" lvl="3" indent="-342900">
              <a:buFont typeface="Wingdings" panose="05000000000000000000" pitchFamily="2" charset="2"/>
              <a:buChar char="q"/>
            </a:pPr>
            <a:r>
              <a:rPr lang="en-IN" sz="2000" dirty="0">
                <a:solidFill>
                  <a:schemeClr val="bg1"/>
                </a:solidFill>
              </a:rPr>
              <a:t>Output </a:t>
            </a:r>
            <a:r>
              <a:rPr lang="en-IN" sz="2000" dirty="0" err="1">
                <a:solidFill>
                  <a:schemeClr val="bg1"/>
                </a:solidFill>
              </a:rPr>
              <a:t>DevicesBuzzer</a:t>
            </a:r>
            <a:r>
              <a:rPr lang="en-IN" sz="2000" dirty="0">
                <a:solidFill>
                  <a:schemeClr val="bg1"/>
                </a:solidFill>
              </a:rPr>
              <a:t> or Alarm: To alert the driver or control </a:t>
            </a:r>
            <a:r>
              <a:rPr lang="en-IN" sz="2000" dirty="0" err="1">
                <a:solidFill>
                  <a:schemeClr val="bg1"/>
                </a:solidFill>
              </a:rPr>
              <a:t>station.Display</a:t>
            </a:r>
            <a:r>
              <a:rPr lang="en-IN" sz="2000" dirty="0">
                <a:solidFill>
                  <a:schemeClr val="bg1"/>
                </a:solidFill>
              </a:rPr>
              <a:t> (LCD/LED): To show status or </a:t>
            </a:r>
            <a:r>
              <a:rPr lang="en-IN" sz="2000" dirty="0" err="1">
                <a:solidFill>
                  <a:schemeClr val="bg1"/>
                </a:solidFill>
              </a:rPr>
              <a:t>warnings.Motor</a:t>
            </a:r>
            <a:r>
              <a:rPr lang="en-IN" sz="2000" dirty="0">
                <a:solidFill>
                  <a:schemeClr val="bg1"/>
                </a:solidFill>
              </a:rPr>
              <a:t> Driver Circuit: To control the train’s movement in a model/prototype setup.</a:t>
            </a:r>
          </a:p>
        </p:txBody>
      </p:sp>
    </p:spTree>
    <p:extLst>
      <p:ext uri="{BB962C8B-B14F-4D97-AF65-F5344CB8AC3E}">
        <p14:creationId xmlns:p14="http://schemas.microsoft.com/office/powerpoint/2010/main" xmlns="" val="3966278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5" name="Shape 5145"/>
        <p:cNvGrpSpPr/>
        <p:nvPr/>
      </p:nvGrpSpPr>
      <p:grpSpPr>
        <a:xfrm>
          <a:off x="0" y="0"/>
          <a:ext cx="0" cy="0"/>
          <a:chOff x="0" y="0"/>
          <a:chExt cx="0" cy="0"/>
        </a:xfrm>
      </p:grpSpPr>
      <p:pic>
        <p:nvPicPr>
          <p:cNvPr descr="Blue Powerpoint Background Images ..." id="5146" name="Google Shape;5146;p2"/>
          <p:cNvPicPr preferRelativeResize="0"/>
          <p:nvPr/>
        </p:nvPicPr>
        <p:blipFill rotWithShape="1">
          <a:blip r:embed="rId2">
            <a:alphaModFix/>
          </a:blip>
          <a:srcRect b="0" l="0" r="0" t="0"/>
          <a:stretch/>
        </p:blipFill>
        <p:spPr>
          <a:xfrm>
            <a:off x="0" y="15240"/>
            <a:ext cx="12192000" cy="6827520"/>
          </a:xfrm>
          <a:prstGeom prst="rect">
            <a:avLst/>
          </a:prstGeom>
          <a:noFill/>
          <a:ln>
            <a:noFill/>
          </a:ln>
        </p:spPr>
      </p:pic>
      <p:sp>
        <p:nvSpPr>
          <p:cNvPr id="5147" name="Google Shape;5147;p2"/>
          <p:cNvSpPr txBox="1"/>
          <p:nvPr/>
        </p:nvSpPr>
        <p:spPr>
          <a:xfrm>
            <a:off x="3908311" y="446583"/>
            <a:ext cx="6098400" cy="76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4400">
                <a:solidFill>
                  <a:schemeClr val="lt1"/>
                </a:solidFill>
                <a:latin typeface="Jacques Francois Shadow"/>
                <a:ea typeface="Jacques Francois Shadow"/>
                <a:cs typeface="Jacques Francois Shadow"/>
                <a:sym typeface="Jacques Francois Shadow"/>
              </a:rPr>
              <a:t>CONCLUSION </a:t>
            </a:r>
            <a:endParaRPr sz="4400">
              <a:solidFill>
                <a:schemeClr val="lt1"/>
              </a:solidFill>
              <a:latin typeface="Jacques Francois Shadow"/>
              <a:ea typeface="Jacques Francois Shadow"/>
              <a:cs typeface="Jacques Francois Shadow"/>
              <a:sym typeface="Jacques Francois Shadow"/>
            </a:endParaRPr>
          </a:p>
        </p:txBody>
      </p:sp>
      <p:sp>
        <p:nvSpPr>
          <p:cNvPr id="5148" name="Google Shape;5148;p2"/>
          <p:cNvSpPr txBox="1"/>
          <p:nvPr/>
        </p:nvSpPr>
        <p:spPr>
          <a:xfrm>
            <a:off x="1061884" y="1659285"/>
            <a:ext cx="10810500" cy="353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3200">
                <a:solidFill>
                  <a:schemeClr val="lt1"/>
                </a:solidFill>
                <a:latin typeface="Corbel"/>
                <a:ea typeface="Corbel"/>
                <a:cs typeface="Corbel"/>
                <a:sym typeface="Corbel"/>
              </a:rPr>
              <a:t>The train accident prevention prototype provides an effective and low-cost solution to enhance railway safety. By using sensors, microcontrollers, and communication systems, it can detect obstacles, monitor track conditions, and prevent collisions through timely alerts and automatic control. This system plays a crucial role in reducing human errors and improving overall train operation safety.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5FFA7CF3-03FE-F365-FCC2-BA21D30CFF35}"/>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xmlns="" id="{520B8875-A3FC-387C-9E3E-19F0529AC388}"/>
              </a:ext>
            </a:extLst>
          </p:cNvPr>
          <p:cNvSpPr txBox="1"/>
          <p:nvPr/>
        </p:nvSpPr>
        <p:spPr>
          <a:xfrm flipH="1">
            <a:off x="4940710" y="3716594"/>
            <a:ext cx="3067664" cy="707886"/>
          </a:xfrm>
          <a:prstGeom prst="rect">
            <a:avLst/>
          </a:prstGeom>
          <a:noFill/>
        </p:spPr>
        <p:txBody>
          <a:bodyPr wrap="square" rtlCol="0">
            <a:spAutoFit/>
          </a:bodyPr>
          <a:lstStyle/>
          <a:p>
            <a:r>
              <a:rPr lang="en-IN" sz="2000" dirty="0">
                <a:solidFill>
                  <a:schemeClr val="bg1"/>
                </a:solidFill>
              </a:rPr>
              <a:t>         Presented by</a:t>
            </a:r>
          </a:p>
          <a:p>
            <a:r>
              <a:rPr lang="en-IN" sz="2000" dirty="0">
                <a:solidFill>
                  <a:schemeClr val="bg1"/>
                </a:solidFill>
              </a:rPr>
              <a:t>               team-4</a:t>
            </a:r>
          </a:p>
        </p:txBody>
      </p:sp>
    </p:spTree>
    <p:extLst>
      <p:ext uri="{BB962C8B-B14F-4D97-AF65-F5344CB8AC3E}">
        <p14:creationId xmlns:p14="http://schemas.microsoft.com/office/powerpoint/2010/main" xmlns="" val="15017464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2E528192-B981-C815-491D-EAEB29F07C1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4186" y="0"/>
            <a:ext cx="12206186" cy="6850039"/>
          </a:xfrm>
          <a:prstGeom prst="rect">
            <a:avLst/>
          </a:prstGeom>
        </p:spPr>
      </p:pic>
      <p:sp>
        <p:nvSpPr>
          <p:cNvPr id="4" name="TextBox 3">
            <a:extLst>
              <a:ext uri="{FF2B5EF4-FFF2-40B4-BE49-F238E27FC236}">
                <a16:creationId xmlns:a16="http://schemas.microsoft.com/office/drawing/2014/main" xmlns="" id="{401B52DE-D847-5E11-31C1-5C120F4A2975}"/>
              </a:ext>
            </a:extLst>
          </p:cNvPr>
          <p:cNvSpPr txBox="1"/>
          <p:nvPr/>
        </p:nvSpPr>
        <p:spPr>
          <a:xfrm>
            <a:off x="1171073" y="280678"/>
            <a:ext cx="10748211" cy="1015663"/>
          </a:xfrm>
          <a:prstGeom prst="rect">
            <a:avLst/>
          </a:prstGeom>
          <a:noFill/>
        </p:spPr>
        <p:txBody>
          <a:bodyPr wrap="square" rtlCol="0">
            <a:spAutoFit/>
          </a:bodyPr>
          <a:lstStyle/>
          <a:p>
            <a:r>
              <a:rPr lang="en-IN" sz="6000" dirty="0">
                <a:solidFill>
                  <a:schemeClr val="bg1"/>
                </a:solidFill>
                <a:latin typeface="Algerian" panose="04020705040A02060702" pitchFamily="82" charset="0"/>
              </a:rPr>
              <a:t>Train accident prevention</a:t>
            </a:r>
          </a:p>
        </p:txBody>
      </p:sp>
      <p:sp>
        <p:nvSpPr>
          <p:cNvPr id="6" name="TextBox 5">
            <a:extLst>
              <a:ext uri="{FF2B5EF4-FFF2-40B4-BE49-F238E27FC236}">
                <a16:creationId xmlns:a16="http://schemas.microsoft.com/office/drawing/2014/main" xmlns="" id="{A51E8094-31D4-80F9-45B1-08F204D4A1C4}"/>
              </a:ext>
            </a:extLst>
          </p:cNvPr>
          <p:cNvSpPr txBox="1"/>
          <p:nvPr/>
        </p:nvSpPr>
        <p:spPr>
          <a:xfrm>
            <a:off x="6096000" y="3042138"/>
            <a:ext cx="5743073" cy="2062103"/>
          </a:xfrm>
          <a:prstGeom prst="rect">
            <a:avLst/>
          </a:prstGeom>
          <a:noFill/>
        </p:spPr>
        <p:txBody>
          <a:bodyPr wrap="square">
            <a:spAutoFit/>
          </a:bodyPr>
          <a:lstStyle/>
          <a:p>
            <a:r>
              <a:rPr lang="en-US" sz="3200" dirty="0">
                <a:solidFill>
                  <a:schemeClr val="bg1"/>
                </a:solidFill>
              </a:rPr>
              <a:t>UNDER THE GUIDENCE OF:</a:t>
            </a:r>
          </a:p>
          <a:p>
            <a:r>
              <a:rPr lang="en-US" sz="3200" dirty="0">
                <a:solidFill>
                  <a:schemeClr val="bg1"/>
                </a:solidFill>
              </a:rPr>
              <a:t>		</a:t>
            </a:r>
            <a:r>
              <a:rPr lang="en-US" sz="3200" dirty="0" err="1">
                <a:solidFill>
                  <a:schemeClr val="bg1"/>
                </a:solidFill>
              </a:rPr>
              <a:t>Mr.B.Ram</a:t>
            </a:r>
            <a:r>
              <a:rPr lang="en-US" sz="3200" dirty="0">
                <a:solidFill>
                  <a:schemeClr val="bg1"/>
                </a:solidFill>
              </a:rPr>
              <a:t> vara prasad,</a:t>
            </a:r>
          </a:p>
          <a:p>
            <a:r>
              <a:rPr lang="en-US" sz="3200" dirty="0">
                <a:solidFill>
                  <a:schemeClr val="bg1"/>
                </a:solidFill>
              </a:rPr>
              <a:t>		(</a:t>
            </a:r>
            <a:r>
              <a:rPr lang="en-US" sz="3200" dirty="0" err="1">
                <a:solidFill>
                  <a:schemeClr val="bg1"/>
                </a:solidFill>
              </a:rPr>
              <a:t>ph.Assistatant</a:t>
            </a:r>
            <a:r>
              <a:rPr lang="en-US" sz="3200" dirty="0">
                <a:solidFill>
                  <a:schemeClr val="bg1"/>
                </a:solidFill>
              </a:rPr>
              <a:t> professor,</a:t>
            </a:r>
          </a:p>
          <a:p>
            <a:r>
              <a:rPr lang="en-US" sz="3200" dirty="0">
                <a:solidFill>
                  <a:schemeClr val="bg1"/>
                </a:solidFill>
              </a:rPr>
              <a:t>		Department of EEE,LIET)</a:t>
            </a:r>
          </a:p>
        </p:txBody>
      </p:sp>
      <p:pic>
        <p:nvPicPr>
          <p:cNvPr id="5" name="Picture 4" descr="Train Night.jpeg"/>
          <p:cNvPicPr>
            <a:picLocks noChangeAspect="1"/>
          </p:cNvPicPr>
          <p:nvPr/>
        </p:nvPicPr>
        <p:blipFill>
          <a:blip r:embed="rId4"/>
          <a:stretch>
            <a:fillRect/>
          </a:stretch>
        </p:blipFill>
        <p:spPr>
          <a:xfrm>
            <a:off x="-237744" y="0"/>
            <a:ext cx="12429744" cy="6858000"/>
          </a:xfrm>
          <a:prstGeom prst="rect">
            <a:avLst/>
          </a:prstGeom>
        </p:spPr>
      </p:pic>
      <p:sp>
        <p:nvSpPr>
          <p:cNvPr id="7" name="Rectangle 6"/>
          <p:cNvSpPr/>
          <p:nvPr/>
        </p:nvSpPr>
        <p:spPr>
          <a:xfrm>
            <a:off x="0" y="4961834"/>
            <a:ext cx="6096000" cy="1661993"/>
          </a:xfrm>
          <a:prstGeom prst="rect">
            <a:avLst/>
          </a:prstGeom>
        </p:spPr>
        <p:txBody>
          <a:bodyPr wrap="square">
            <a:spAutoFit/>
          </a:bodyPr>
          <a:lstStyle/>
          <a:p>
            <a:r>
              <a:rPr lang="en-US" sz="2400" b="1" u="sng" dirty="0" smtClean="0">
                <a:solidFill>
                  <a:schemeClr val="bg1"/>
                </a:solidFill>
              </a:rPr>
              <a:t>UNDER THE GUIDENCE OF</a:t>
            </a:r>
            <a:r>
              <a:rPr lang="en-US" sz="2400" b="1" u="sng" dirty="0" smtClean="0">
                <a:solidFill>
                  <a:schemeClr val="bg1"/>
                </a:solidFill>
              </a:rPr>
              <a:t>:</a:t>
            </a:r>
          </a:p>
          <a:p>
            <a:endParaRPr lang="en-US" sz="2400" b="1" u="sng" dirty="0" smtClean="0">
              <a:solidFill>
                <a:schemeClr val="bg1"/>
              </a:solidFill>
            </a:endParaRPr>
          </a:p>
          <a:p>
            <a:r>
              <a:rPr lang="en-US" dirty="0" smtClean="0">
                <a:solidFill>
                  <a:schemeClr val="bg1"/>
                </a:solidFill>
                <a:latin typeface="Arial Rounded MT Bold" pitchFamily="34" charset="0"/>
              </a:rPr>
              <a:t>Mr.B.Rama </a:t>
            </a:r>
            <a:r>
              <a:rPr lang="en-US" dirty="0" smtClean="0">
                <a:solidFill>
                  <a:schemeClr val="bg1"/>
                </a:solidFill>
                <a:latin typeface="Arial Rounded MT Bold" pitchFamily="34" charset="0"/>
              </a:rPr>
              <a:t>vara prasad,</a:t>
            </a:r>
          </a:p>
          <a:p>
            <a:r>
              <a:rPr lang="en-US" dirty="0" smtClean="0">
                <a:solidFill>
                  <a:schemeClr val="bg1"/>
                </a:solidFill>
                <a:latin typeface="Arial Rounded MT Bold" pitchFamily="34" charset="0"/>
              </a:rPr>
              <a:t>(phd.Assistatant </a:t>
            </a:r>
            <a:r>
              <a:rPr lang="en-US" dirty="0" smtClean="0">
                <a:solidFill>
                  <a:schemeClr val="bg1"/>
                </a:solidFill>
                <a:latin typeface="Arial Rounded MT Bold" pitchFamily="34" charset="0"/>
              </a:rPr>
              <a:t>professor,</a:t>
            </a:r>
          </a:p>
          <a:p>
            <a:r>
              <a:rPr lang="en-US" dirty="0" smtClean="0">
                <a:solidFill>
                  <a:schemeClr val="bg1"/>
                </a:solidFill>
                <a:latin typeface="Arial Rounded MT Bold" pitchFamily="34" charset="0"/>
              </a:rPr>
              <a:t>Department </a:t>
            </a:r>
            <a:r>
              <a:rPr lang="en-US" dirty="0" smtClean="0">
                <a:solidFill>
                  <a:schemeClr val="bg1"/>
                </a:solidFill>
                <a:latin typeface="Arial Rounded MT Bold" pitchFamily="34" charset="0"/>
              </a:rPr>
              <a:t>of EEE,LIET)</a:t>
            </a:r>
            <a:endParaRPr lang="en-US" dirty="0">
              <a:solidFill>
                <a:schemeClr val="bg1"/>
              </a:solidFill>
              <a:latin typeface="Arial Rounded MT Bold" pitchFamily="34" charset="0"/>
            </a:endParaRPr>
          </a:p>
        </p:txBody>
      </p:sp>
      <p:sp>
        <p:nvSpPr>
          <p:cNvPr id="8" name="Rectangle 7"/>
          <p:cNvSpPr/>
          <p:nvPr/>
        </p:nvSpPr>
        <p:spPr>
          <a:xfrm>
            <a:off x="2215556" y="738878"/>
            <a:ext cx="7642349" cy="707886"/>
          </a:xfrm>
          <a:prstGeom prst="rect">
            <a:avLst/>
          </a:prstGeom>
        </p:spPr>
        <p:txBody>
          <a:bodyPr wrap="none">
            <a:spAutoFit/>
          </a:bodyPr>
          <a:lstStyle/>
          <a:p>
            <a:r>
              <a:rPr lang="en-IN" sz="4000" b="1" dirty="0" smtClean="0">
                <a:solidFill>
                  <a:schemeClr val="bg1"/>
                </a:solidFill>
                <a:latin typeface="Arial Black" pitchFamily="34" charset="0"/>
              </a:rPr>
              <a:t>Train Accident Prevention </a:t>
            </a:r>
            <a:endParaRPr lang="en-IN" sz="4000" b="1" dirty="0">
              <a:solidFill>
                <a:schemeClr val="bg1"/>
              </a:solidFill>
              <a:latin typeface="Arial Black" pitchFamily="34" charset="0"/>
            </a:endParaRPr>
          </a:p>
        </p:txBody>
      </p:sp>
    </p:spTree>
    <p:extLst>
      <p:ext uri="{BB962C8B-B14F-4D97-AF65-F5344CB8AC3E}">
        <p14:creationId xmlns:p14="http://schemas.microsoft.com/office/powerpoint/2010/main" xmlns="" val="19701717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3286139-7CCC-CEB5-6E3D-18EB2B9B2DB7}"/>
              </a:ext>
            </a:extLst>
          </p:cNvPr>
          <p:cNvSpPr txBox="1"/>
          <p:nvPr/>
        </p:nvSpPr>
        <p:spPr>
          <a:xfrm>
            <a:off x="7380514" y="604155"/>
            <a:ext cx="3722915" cy="923330"/>
          </a:xfrm>
          <a:prstGeom prst="rect">
            <a:avLst/>
          </a:prstGeom>
          <a:noFill/>
        </p:spPr>
        <p:txBody>
          <a:bodyPr wrap="square" rtlCol="0">
            <a:spAutoFit/>
          </a:bodyPr>
          <a:lstStyle/>
          <a:p>
            <a:r>
              <a:rPr lang="en-IN" sz="5400" dirty="0">
                <a:solidFill>
                  <a:schemeClr val="bg1"/>
                </a:solidFill>
                <a:latin typeface="Bahnschrift SemiBold" panose="020B0502040204020203" pitchFamily="34" charset="0"/>
              </a:rPr>
              <a:t>CONTENTS</a:t>
            </a:r>
          </a:p>
        </p:txBody>
      </p:sp>
      <p:sp>
        <p:nvSpPr>
          <p:cNvPr id="5" name="TextBox 4">
            <a:extLst>
              <a:ext uri="{FF2B5EF4-FFF2-40B4-BE49-F238E27FC236}">
                <a16:creationId xmlns:a16="http://schemas.microsoft.com/office/drawing/2014/main" xmlns="" id="{A51E8ABD-99FB-0BC2-7B8F-87B31BEF7B58}"/>
              </a:ext>
            </a:extLst>
          </p:cNvPr>
          <p:cNvSpPr txBox="1"/>
          <p:nvPr/>
        </p:nvSpPr>
        <p:spPr>
          <a:xfrm>
            <a:off x="6096000" y="1588781"/>
            <a:ext cx="5823857" cy="5016758"/>
          </a:xfrm>
          <a:prstGeom prst="rect">
            <a:avLst/>
          </a:prstGeom>
          <a:noFill/>
        </p:spPr>
        <p:txBody>
          <a:bodyPr wrap="square" rtlCol="0">
            <a:spAutoFit/>
          </a:bodyPr>
          <a:lstStyle/>
          <a:p>
            <a:pPr marL="285750" indent="-285750">
              <a:buFont typeface="Wingdings" panose="05000000000000000000" pitchFamily="2" charset="2"/>
              <a:buChar char="q"/>
            </a:pPr>
            <a:r>
              <a:rPr lang="en-IN" sz="3200" dirty="0" smtClean="0">
                <a:solidFill>
                  <a:srgbClr val="FFFF00"/>
                </a:solidFill>
              </a:rPr>
              <a:t>INTRODUCTION TO DESIGN THINKING</a:t>
            </a:r>
          </a:p>
          <a:p>
            <a:pPr marL="285750" indent="-285750">
              <a:buFont typeface="Wingdings" panose="05000000000000000000" pitchFamily="2" charset="2"/>
              <a:buChar char="q"/>
            </a:pPr>
            <a:r>
              <a:rPr lang="en-IN" sz="3200" dirty="0" smtClean="0">
                <a:solidFill>
                  <a:srgbClr val="FFFF00"/>
                </a:solidFill>
              </a:rPr>
              <a:t>PROBLEM  STATEMENT</a:t>
            </a:r>
          </a:p>
          <a:p>
            <a:pPr marL="285750" indent="-285750">
              <a:buFont typeface="Wingdings" panose="05000000000000000000" pitchFamily="2" charset="2"/>
              <a:buChar char="q"/>
            </a:pPr>
            <a:r>
              <a:rPr lang="en-IN" sz="3200" dirty="0" smtClean="0">
                <a:solidFill>
                  <a:srgbClr val="FFFF00"/>
                </a:solidFill>
              </a:rPr>
              <a:t>EMPATHY</a:t>
            </a:r>
          </a:p>
          <a:p>
            <a:pPr marL="285750" indent="-285750">
              <a:buFont typeface="Wingdings" panose="05000000000000000000" pitchFamily="2" charset="2"/>
              <a:buChar char="q"/>
            </a:pPr>
            <a:r>
              <a:rPr lang="en-IN" sz="3200" dirty="0" smtClean="0">
                <a:solidFill>
                  <a:srgbClr val="FFFF00"/>
                </a:solidFill>
              </a:rPr>
              <a:t>DEFINE</a:t>
            </a:r>
          </a:p>
          <a:p>
            <a:pPr marL="285750" indent="-285750">
              <a:buFont typeface="Wingdings" panose="05000000000000000000" pitchFamily="2" charset="2"/>
              <a:buChar char="q"/>
            </a:pPr>
            <a:r>
              <a:rPr lang="en-IN" sz="3200" dirty="0" smtClean="0">
                <a:solidFill>
                  <a:srgbClr val="FFFF00"/>
                </a:solidFill>
              </a:rPr>
              <a:t>IDEATE</a:t>
            </a:r>
          </a:p>
          <a:p>
            <a:pPr marL="285750" indent="-285750">
              <a:buFont typeface="Wingdings" panose="05000000000000000000" pitchFamily="2" charset="2"/>
              <a:buChar char="q"/>
            </a:pPr>
            <a:r>
              <a:rPr lang="en-IN" sz="3200" dirty="0" smtClean="0">
                <a:solidFill>
                  <a:srgbClr val="FFFF00"/>
                </a:solidFill>
              </a:rPr>
              <a:t>STORY BOARDING</a:t>
            </a:r>
          </a:p>
          <a:p>
            <a:pPr marL="285750" indent="-285750">
              <a:buFont typeface="Wingdings" panose="05000000000000000000" pitchFamily="2" charset="2"/>
              <a:buChar char="q"/>
            </a:pPr>
            <a:r>
              <a:rPr lang="en-IN" sz="3200" dirty="0" smtClean="0">
                <a:solidFill>
                  <a:srgbClr val="FFFF00"/>
                </a:solidFill>
              </a:rPr>
              <a:t>PROTOTYPE EXPLAINING STORY </a:t>
            </a:r>
          </a:p>
          <a:p>
            <a:pPr marL="285750" indent="-285750">
              <a:buFont typeface="Wingdings" panose="05000000000000000000" pitchFamily="2" charset="2"/>
              <a:buChar char="q"/>
            </a:pPr>
            <a:r>
              <a:rPr lang="en-IN" sz="3200" dirty="0" smtClean="0">
                <a:solidFill>
                  <a:srgbClr val="FFFF00"/>
                </a:solidFill>
              </a:rPr>
              <a:t>CONCLUSION</a:t>
            </a:r>
            <a:endParaRPr lang="en-IN" sz="3200" dirty="0">
              <a:solidFill>
                <a:srgbClr val="FFFF00"/>
              </a:solidFill>
            </a:endParaRPr>
          </a:p>
        </p:txBody>
      </p:sp>
      <p:pic>
        <p:nvPicPr>
          <p:cNvPr id="9" name="Picture 8" descr="Train Night.jpeg"/>
          <p:cNvPicPr>
            <a:picLocks noChangeAspect="1"/>
          </p:cNvPicPr>
          <p:nvPr/>
        </p:nvPicPr>
        <p:blipFill>
          <a:blip r:embed="rId2"/>
          <a:stretch>
            <a:fillRect/>
          </a:stretch>
        </p:blipFill>
        <p:spPr>
          <a:xfrm>
            <a:off x="-243952" y="0"/>
            <a:ext cx="12435952" cy="6858000"/>
          </a:xfrm>
          <a:prstGeom prst="rect">
            <a:avLst/>
          </a:prstGeom>
        </p:spPr>
      </p:pic>
      <p:sp>
        <p:nvSpPr>
          <p:cNvPr id="10" name="Rectangle 9"/>
          <p:cNvSpPr/>
          <p:nvPr/>
        </p:nvSpPr>
        <p:spPr>
          <a:xfrm>
            <a:off x="5504688" y="2542032"/>
            <a:ext cx="6687312" cy="3662541"/>
          </a:xfrm>
          <a:prstGeom prst="rect">
            <a:avLst/>
          </a:prstGeom>
        </p:spPr>
        <p:txBody>
          <a:bodyPr wrap="square">
            <a:spAutoFit/>
          </a:bodyPr>
          <a:lstStyle/>
          <a:p>
            <a:pPr marL="285750" indent="-285750">
              <a:buFont typeface="Wingdings" pitchFamily="2" charset="2"/>
              <a:buChar char="Ø"/>
            </a:pPr>
            <a:r>
              <a:rPr lang="en-IN" sz="2900" dirty="0" smtClean="0">
                <a:solidFill>
                  <a:schemeClr val="bg1"/>
                </a:solidFill>
              </a:rPr>
              <a:t>INTRODUCTION TO DESIGN THINKING</a:t>
            </a:r>
          </a:p>
          <a:p>
            <a:pPr marL="285750" indent="-285750">
              <a:buFont typeface="Wingdings" pitchFamily="2" charset="2"/>
              <a:buChar char="Ø"/>
            </a:pPr>
            <a:r>
              <a:rPr lang="en-IN" sz="2900" dirty="0" smtClean="0">
                <a:solidFill>
                  <a:schemeClr val="bg1"/>
                </a:solidFill>
              </a:rPr>
              <a:t>PROBLEM  STATEMENT</a:t>
            </a:r>
          </a:p>
          <a:p>
            <a:pPr marL="285750" indent="-285750">
              <a:buFont typeface="Wingdings" pitchFamily="2" charset="2"/>
              <a:buChar char="Ø"/>
            </a:pPr>
            <a:r>
              <a:rPr lang="en-IN" sz="2900" dirty="0" smtClean="0">
                <a:solidFill>
                  <a:schemeClr val="bg1"/>
                </a:solidFill>
              </a:rPr>
              <a:t>EMPATHY</a:t>
            </a:r>
          </a:p>
          <a:p>
            <a:pPr marL="285750" indent="-285750">
              <a:buFont typeface="Wingdings" pitchFamily="2" charset="2"/>
              <a:buChar char="Ø"/>
            </a:pPr>
            <a:r>
              <a:rPr lang="en-IN" sz="2900" dirty="0" smtClean="0">
                <a:solidFill>
                  <a:schemeClr val="bg1"/>
                </a:solidFill>
              </a:rPr>
              <a:t>DEFINE</a:t>
            </a:r>
          </a:p>
          <a:p>
            <a:pPr marL="285750" indent="-285750">
              <a:buFont typeface="Wingdings" pitchFamily="2" charset="2"/>
              <a:buChar char="Ø"/>
            </a:pPr>
            <a:r>
              <a:rPr lang="en-IN" sz="2900" dirty="0" smtClean="0">
                <a:solidFill>
                  <a:schemeClr val="bg1"/>
                </a:solidFill>
              </a:rPr>
              <a:t>IDEATE</a:t>
            </a:r>
          </a:p>
          <a:p>
            <a:pPr marL="285750" indent="-285750">
              <a:buFont typeface="Wingdings" pitchFamily="2" charset="2"/>
              <a:buChar char="Ø"/>
            </a:pPr>
            <a:r>
              <a:rPr lang="en-IN" sz="2900" dirty="0" smtClean="0">
                <a:solidFill>
                  <a:schemeClr val="bg1"/>
                </a:solidFill>
              </a:rPr>
              <a:t>STORY BOARDING</a:t>
            </a:r>
          </a:p>
          <a:p>
            <a:pPr marL="285750" indent="-285750">
              <a:buFont typeface="Wingdings" pitchFamily="2" charset="2"/>
              <a:buChar char="Ø"/>
            </a:pPr>
            <a:r>
              <a:rPr lang="en-IN" sz="2900" dirty="0" smtClean="0">
                <a:solidFill>
                  <a:schemeClr val="bg1"/>
                </a:solidFill>
              </a:rPr>
              <a:t>PROTOTYPE EXPLAINING STORY </a:t>
            </a:r>
          </a:p>
          <a:p>
            <a:pPr marL="285750" indent="-285750">
              <a:buFont typeface="Wingdings" pitchFamily="2" charset="2"/>
              <a:buChar char="Ø"/>
            </a:pPr>
            <a:r>
              <a:rPr lang="en-IN" sz="2900" dirty="0" smtClean="0">
                <a:solidFill>
                  <a:schemeClr val="bg1"/>
                </a:solidFill>
              </a:rPr>
              <a:t>CONCLUSION</a:t>
            </a:r>
            <a:endParaRPr lang="en-IN" sz="2900" dirty="0">
              <a:solidFill>
                <a:schemeClr val="bg1"/>
              </a:solidFill>
            </a:endParaRPr>
          </a:p>
        </p:txBody>
      </p:sp>
      <p:sp>
        <p:nvSpPr>
          <p:cNvPr id="11" name="Rectangle 10"/>
          <p:cNvSpPr/>
          <p:nvPr/>
        </p:nvSpPr>
        <p:spPr>
          <a:xfrm>
            <a:off x="5677378" y="903470"/>
            <a:ext cx="3432350" cy="830997"/>
          </a:xfrm>
          <a:prstGeom prst="rect">
            <a:avLst/>
          </a:prstGeom>
        </p:spPr>
        <p:txBody>
          <a:bodyPr wrap="none">
            <a:spAutoFit/>
          </a:bodyPr>
          <a:lstStyle/>
          <a:p>
            <a:r>
              <a:rPr lang="en-IN" sz="4800" b="1" u="sng" dirty="0" smtClean="0">
                <a:solidFill>
                  <a:schemeClr val="bg1"/>
                </a:solidFill>
                <a:latin typeface="Arial Black" pitchFamily="34" charset="0"/>
              </a:rPr>
              <a:t>Contents:</a:t>
            </a:r>
            <a:endParaRPr lang="en-IN" sz="4800" b="1" u="sng" dirty="0">
              <a:solidFill>
                <a:schemeClr val="bg1"/>
              </a:solidFill>
              <a:latin typeface="Arial Black" pitchFamily="34" charset="0"/>
            </a:endParaRPr>
          </a:p>
        </p:txBody>
      </p:sp>
    </p:spTree>
    <p:extLst>
      <p:ext uri="{BB962C8B-B14F-4D97-AF65-F5344CB8AC3E}">
        <p14:creationId xmlns:p14="http://schemas.microsoft.com/office/powerpoint/2010/main" xmlns="" val="31355605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lue digital technology circuit circle  background.futuristic,vector,illustration 26616554 Vector Art at Vecteezy">
            <a:extLst>
              <a:ext uri="{FF2B5EF4-FFF2-40B4-BE49-F238E27FC236}">
                <a16:creationId xmlns:a16="http://schemas.microsoft.com/office/drawing/2014/main" xmlns="" id="{669AEC98-FE99-E61B-167D-8A3508A9063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56345"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Title 1">
            <a:extLst>
              <a:ext uri="{FF2B5EF4-FFF2-40B4-BE49-F238E27FC236}">
                <a16:creationId xmlns:a16="http://schemas.microsoft.com/office/drawing/2014/main" xmlns="" id="{60FB51A5-CEC7-1319-501F-7405D59BADC3}"/>
              </a:ext>
            </a:extLst>
          </p:cNvPr>
          <p:cNvSpPr txBox="1">
            <a:spLocks/>
          </p:cNvSpPr>
          <p:nvPr/>
        </p:nvSpPr>
        <p:spPr>
          <a:xfrm>
            <a:off x="690786" y="260576"/>
            <a:ext cx="9769057" cy="1356360"/>
          </a:xfrm>
          <a:prstGeom prst="rect">
            <a:avLst/>
          </a:prstGeom>
        </p:spPr>
        <p:txBody>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r>
              <a:rPr lang="en-IN" dirty="0">
                <a:solidFill>
                  <a:srgbClr val="FFFF00"/>
                </a:solidFill>
              </a:rPr>
              <a:t>What is meant by design thinking and innovation ?</a:t>
            </a:r>
          </a:p>
        </p:txBody>
      </p:sp>
      <p:sp>
        <p:nvSpPr>
          <p:cNvPr id="8" name="TextBox 7">
            <a:extLst>
              <a:ext uri="{FF2B5EF4-FFF2-40B4-BE49-F238E27FC236}">
                <a16:creationId xmlns:a16="http://schemas.microsoft.com/office/drawing/2014/main" xmlns="" id="{41F749F1-AA31-4CAD-67B4-A83AE52A1AC4}"/>
              </a:ext>
            </a:extLst>
          </p:cNvPr>
          <p:cNvSpPr txBox="1"/>
          <p:nvPr/>
        </p:nvSpPr>
        <p:spPr>
          <a:xfrm>
            <a:off x="6039655" y="1948926"/>
            <a:ext cx="6096000" cy="3970318"/>
          </a:xfrm>
          <a:prstGeom prst="rect">
            <a:avLst/>
          </a:prstGeom>
          <a:noFill/>
        </p:spPr>
        <p:txBody>
          <a:bodyPr wrap="square">
            <a:spAutoFit/>
          </a:bodyPr>
          <a:lstStyle/>
          <a:p>
            <a:pPr marL="45720" indent="0">
              <a:buNone/>
            </a:pPr>
            <a:r>
              <a:rPr lang="en-US" sz="3600" dirty="0">
                <a:solidFill>
                  <a:srgbClr val="FFC000"/>
                </a:solidFill>
              </a:rPr>
              <a:t>Design thinking is a human-centered, problem-solving approach to innovation that focuses on understanding user needs, exploring creative solutions, and iteratively testing and refining them</a:t>
            </a:r>
            <a:r>
              <a:rPr lang="en-US" sz="3600" b="0" i="0" dirty="0">
                <a:solidFill>
                  <a:srgbClr val="FFC000"/>
                </a:solidFill>
                <a:effectLst/>
                <a:latin typeface="Google Sans"/>
              </a:rPr>
              <a:t>.</a:t>
            </a:r>
            <a:endParaRPr lang="en-IN" sz="3600" dirty="0">
              <a:solidFill>
                <a:srgbClr val="FFC000"/>
              </a:solidFill>
            </a:endParaRPr>
          </a:p>
        </p:txBody>
      </p:sp>
      <p:pic>
        <p:nvPicPr>
          <p:cNvPr id="9" name="Picture 2" descr="Can Design Thinking Unleash Organizational Innovation? -  DataScienceCentral.com">
            <a:extLst>
              <a:ext uri="{FF2B5EF4-FFF2-40B4-BE49-F238E27FC236}">
                <a16:creationId xmlns:a16="http://schemas.microsoft.com/office/drawing/2014/main" xmlns="" id="{A529159C-219B-D46A-68E7-5DC0666FFEAF}"/>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9752" y="1948926"/>
            <a:ext cx="5423807" cy="4114799"/>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a:extLst>
              <a:ext uri="{FF2B5EF4-FFF2-40B4-BE49-F238E27FC236}">
                <a16:creationId xmlns:a16="http://schemas.microsoft.com/office/drawing/2014/main" xmlns="" id="{790AD3E5-B017-4376-5A84-DE8C50C07F8A}"/>
              </a:ext>
            </a:extLst>
          </p:cNvPr>
          <p:cNvSpPr/>
          <p:nvPr/>
        </p:nvSpPr>
        <p:spPr>
          <a:xfrm>
            <a:off x="490654" y="2185638"/>
            <a:ext cx="4716966" cy="323386"/>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xmlns="" val="4129597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9AE4CF8-D627-9342-923A-A9E472D40A28}"/>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8467"/>
            <a:ext cx="12192000" cy="6841066"/>
          </a:xfrm>
          <a:prstGeom prst="rect">
            <a:avLst/>
          </a:prstGeom>
        </p:spPr>
      </p:pic>
      <p:sp>
        <p:nvSpPr>
          <p:cNvPr id="5" name="TextBox 51">
            <a:extLst>
              <a:ext uri="{FF2B5EF4-FFF2-40B4-BE49-F238E27FC236}">
                <a16:creationId xmlns:a16="http://schemas.microsoft.com/office/drawing/2014/main" xmlns="" id="{B16AF1F4-5FB0-AA31-B622-DB319F729629}"/>
              </a:ext>
            </a:extLst>
          </p:cNvPr>
          <p:cNvSpPr txBox="1"/>
          <p:nvPr/>
        </p:nvSpPr>
        <p:spPr>
          <a:xfrm>
            <a:off x="6144126" y="292521"/>
            <a:ext cx="5470358" cy="1938992"/>
          </a:xfrm>
          <a:prstGeom prst="rect">
            <a:avLst/>
          </a:prstGeom>
          <a:solidFill>
            <a:schemeClr val="tx1"/>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dirty="0">
                <a:solidFill>
                  <a:schemeClr val="bg1"/>
                </a:solidFill>
              </a:rPr>
              <a:t>PROBLEM STATEMENT</a:t>
            </a:r>
          </a:p>
        </p:txBody>
      </p:sp>
      <p:sp>
        <p:nvSpPr>
          <p:cNvPr id="8" name="TextBox 7">
            <a:extLst>
              <a:ext uri="{FF2B5EF4-FFF2-40B4-BE49-F238E27FC236}">
                <a16:creationId xmlns:a16="http://schemas.microsoft.com/office/drawing/2014/main" xmlns="" id="{64E2AF5C-4498-2A78-A500-2E3BA59856D9}"/>
              </a:ext>
            </a:extLst>
          </p:cNvPr>
          <p:cNvSpPr txBox="1"/>
          <p:nvPr/>
        </p:nvSpPr>
        <p:spPr>
          <a:xfrm>
            <a:off x="6096000" y="2515567"/>
            <a:ext cx="5743074" cy="3785652"/>
          </a:xfrm>
          <a:prstGeom prst="rect">
            <a:avLst/>
          </a:prstGeom>
          <a:noFill/>
        </p:spPr>
        <p:txBody>
          <a:bodyPr wrap="square">
            <a:spAutoFit/>
          </a:bodyPr>
          <a:lstStyle/>
          <a:p>
            <a:r>
              <a:rPr lang="en-IN" sz="4000" dirty="0">
                <a:solidFill>
                  <a:srgbClr val="00B0F0"/>
                </a:solidFill>
                <a:latin typeface="Bahnschrift Light SemiCondensed" panose="020B0502040204020203" pitchFamily="34" charset="0"/>
              </a:rPr>
              <a:t>Train accidents happen due to mistakes and obstacles on tracks. A smart system is needed to quickly detect problems and prevent accidents in time.</a:t>
            </a:r>
          </a:p>
        </p:txBody>
      </p:sp>
    </p:spTree>
    <p:extLst>
      <p:ext uri="{BB962C8B-B14F-4D97-AF65-F5344CB8AC3E}">
        <p14:creationId xmlns:p14="http://schemas.microsoft.com/office/powerpoint/2010/main" xmlns="" val="363013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lue Powerpoint Background Images – Browse 131,501 Stock Photos, Vectors,  and Video | Adobe Stock">
            <a:extLst>
              <a:ext uri="{FF2B5EF4-FFF2-40B4-BE49-F238E27FC236}">
                <a16:creationId xmlns:a16="http://schemas.microsoft.com/office/drawing/2014/main" xmlns="" id="{3DA439C1-CF65-1EF6-33B5-2AB1B655DB8E}"/>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575" y="-1"/>
            <a:ext cx="12220575" cy="6842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72C79F70-0A96-DF97-5A1F-00852BC26D6D}"/>
              </a:ext>
            </a:extLst>
          </p:cNvPr>
          <p:cNvSpPr txBox="1"/>
          <p:nvPr/>
        </p:nvSpPr>
        <p:spPr>
          <a:xfrm>
            <a:off x="4131733" y="16000"/>
            <a:ext cx="4696177" cy="923330"/>
          </a:xfrm>
          <a:prstGeom prst="rect">
            <a:avLst/>
          </a:prstGeom>
          <a:noFill/>
        </p:spPr>
        <p:txBody>
          <a:bodyPr wrap="square" rtlCol="0">
            <a:spAutoFit/>
          </a:bodyPr>
          <a:lstStyle/>
          <a:p>
            <a:r>
              <a:rPr lang="en-IN" sz="5400" b="1" u="sng" dirty="0">
                <a:solidFill>
                  <a:schemeClr val="bg1"/>
                </a:solidFill>
                <a:latin typeface="Castellar" panose="020A0402060406010301" pitchFamily="18" charset="0"/>
              </a:rPr>
              <a:t>EMPATHY</a:t>
            </a:r>
          </a:p>
        </p:txBody>
      </p:sp>
      <p:sp>
        <p:nvSpPr>
          <p:cNvPr id="4" name="TextBox 3">
            <a:extLst>
              <a:ext uri="{FF2B5EF4-FFF2-40B4-BE49-F238E27FC236}">
                <a16:creationId xmlns:a16="http://schemas.microsoft.com/office/drawing/2014/main" xmlns="" id="{47EA2924-3F11-E1C1-10EA-1407326D4B34}"/>
              </a:ext>
            </a:extLst>
          </p:cNvPr>
          <p:cNvSpPr txBox="1"/>
          <p:nvPr/>
        </p:nvSpPr>
        <p:spPr>
          <a:xfrm>
            <a:off x="191911" y="837442"/>
            <a:ext cx="11808177" cy="5632311"/>
          </a:xfrm>
          <a:prstGeom prst="rect">
            <a:avLst/>
          </a:prstGeom>
          <a:noFill/>
        </p:spPr>
        <p:txBody>
          <a:bodyPr wrap="square">
            <a:spAutoFit/>
          </a:bodyPr>
          <a:lstStyle/>
          <a:p>
            <a:r>
              <a:rPr lang="en-IN" sz="2400" b="1" dirty="0">
                <a:solidFill>
                  <a:schemeClr val="bg1"/>
                </a:solidFill>
                <a:highlight>
                  <a:srgbClr val="800080"/>
                </a:highlight>
              </a:rPr>
              <a:t>Problem Impact:</a:t>
            </a:r>
            <a:r>
              <a:rPr lang="en-IN" sz="2400" dirty="0">
                <a:solidFill>
                  <a:schemeClr val="bg1"/>
                </a:solidFill>
              </a:rPr>
              <a:t>                                                                                                                              </a:t>
            </a:r>
          </a:p>
          <a:p>
            <a:r>
              <a:rPr lang="en-IN" sz="2400" dirty="0">
                <a:solidFill>
                  <a:schemeClr val="bg1"/>
                </a:solidFill>
              </a:rPr>
              <a:t>Train accidents, often caused by human error or track issues, lead to serious injuries, loss of lives, and major disruptions.  </a:t>
            </a:r>
          </a:p>
          <a:p>
            <a:endParaRPr lang="en-IN" sz="2400" dirty="0">
              <a:solidFill>
                <a:schemeClr val="bg1"/>
              </a:solidFill>
            </a:endParaRPr>
          </a:p>
          <a:p>
            <a:r>
              <a:rPr lang="en-IN" sz="2400" b="1" dirty="0">
                <a:solidFill>
                  <a:schemeClr val="bg1"/>
                </a:solidFill>
                <a:highlight>
                  <a:srgbClr val="0000FF"/>
                </a:highlight>
              </a:rPr>
              <a:t>Emotional and Social Effect:</a:t>
            </a:r>
            <a:r>
              <a:rPr lang="en-IN" sz="2400" dirty="0">
                <a:solidFill>
                  <a:schemeClr val="bg1"/>
                </a:solidFill>
              </a:rPr>
              <a:t>                                                                                              </a:t>
            </a:r>
          </a:p>
          <a:p>
            <a:r>
              <a:rPr lang="en-IN" sz="2400" dirty="0">
                <a:solidFill>
                  <a:schemeClr val="bg1"/>
                </a:solidFill>
              </a:rPr>
              <a:t> Victims and their families face emotional and financial hardship, while public confidence in railway safety decreases. </a:t>
            </a:r>
          </a:p>
          <a:p>
            <a:r>
              <a:rPr lang="en-IN" sz="2400" dirty="0">
                <a:solidFill>
                  <a:schemeClr val="bg1"/>
                </a:solidFill>
              </a:rPr>
              <a:t>                                                                                                        </a:t>
            </a:r>
          </a:p>
          <a:p>
            <a:r>
              <a:rPr lang="en-IN" sz="2400" b="1" dirty="0">
                <a:solidFill>
                  <a:schemeClr val="bg1"/>
                </a:solidFill>
                <a:highlight>
                  <a:srgbClr val="008000"/>
                </a:highlight>
              </a:rPr>
              <a:t>Urgent Need:</a:t>
            </a:r>
            <a:r>
              <a:rPr lang="en-IN" sz="2400" b="1" dirty="0">
                <a:solidFill>
                  <a:schemeClr val="bg1"/>
                </a:solidFill>
              </a:rPr>
              <a:t>                                                                                                                         </a:t>
            </a:r>
          </a:p>
          <a:p>
            <a:r>
              <a:rPr lang="en-IN" sz="2400" dirty="0">
                <a:solidFill>
                  <a:schemeClr val="bg1"/>
                </a:solidFill>
              </a:rPr>
              <a:t>Implementing a real-time accident prevention system can greatly reduce risks by detecting threats early and enabling timely action.</a:t>
            </a:r>
          </a:p>
          <a:p>
            <a:r>
              <a:rPr lang="en-IN" sz="2400" dirty="0">
                <a:solidFill>
                  <a:schemeClr val="bg1"/>
                </a:solidFill>
              </a:rPr>
              <a:t>                                                                                                                                         </a:t>
            </a:r>
          </a:p>
          <a:p>
            <a:r>
              <a:rPr lang="en-IN" sz="2400" b="1" dirty="0">
                <a:solidFill>
                  <a:schemeClr val="bg1"/>
                </a:solidFill>
                <a:highlight>
                  <a:srgbClr val="808000"/>
                </a:highlight>
              </a:rPr>
              <a:t>Responsibility of Innovation:</a:t>
            </a:r>
            <a:r>
              <a:rPr lang="en-IN" sz="2400" dirty="0">
                <a:solidFill>
                  <a:schemeClr val="bg1"/>
                </a:solidFill>
              </a:rPr>
              <a:t>                                                                                                     </a:t>
            </a:r>
          </a:p>
          <a:p>
            <a:r>
              <a:rPr lang="en-IN" sz="2400" dirty="0">
                <a:solidFill>
                  <a:schemeClr val="bg1"/>
                </a:solidFill>
              </a:rPr>
              <a:t>Engineers and developers have a key role in creating technologies that not only solve technical issues but also save lives and support public well-being.</a:t>
            </a:r>
          </a:p>
        </p:txBody>
      </p:sp>
    </p:spTree>
    <p:extLst>
      <p:ext uri="{BB962C8B-B14F-4D97-AF65-F5344CB8AC3E}">
        <p14:creationId xmlns:p14="http://schemas.microsoft.com/office/powerpoint/2010/main" xmlns="" val="2871054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24,166 Creative Bulbs Videos">
            <a:extLst>
              <a:ext uri="{FF2B5EF4-FFF2-40B4-BE49-F238E27FC236}">
                <a16:creationId xmlns:a16="http://schemas.microsoft.com/office/drawing/2014/main" xmlns="" id="{95FB6E30-598E-291C-B53D-DCA1B9894274}"/>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TextBox 11">
            <a:extLst>
              <a:ext uri="{FF2B5EF4-FFF2-40B4-BE49-F238E27FC236}">
                <a16:creationId xmlns:a16="http://schemas.microsoft.com/office/drawing/2014/main" xmlns="" id="{21694CF3-2A9B-FEFF-C40B-A6728CA873DF}"/>
              </a:ext>
            </a:extLst>
          </p:cNvPr>
          <p:cNvSpPr txBox="1"/>
          <p:nvPr/>
        </p:nvSpPr>
        <p:spPr>
          <a:xfrm>
            <a:off x="914401" y="2094427"/>
            <a:ext cx="6186310" cy="3785652"/>
          </a:xfrm>
          <a:prstGeom prst="rect">
            <a:avLst/>
          </a:prstGeom>
          <a:noFill/>
        </p:spPr>
        <p:txBody>
          <a:bodyPr wrap="square">
            <a:spAutoFit/>
          </a:bodyPr>
          <a:lstStyle/>
          <a:p>
            <a:r>
              <a:rPr lang="en-IN" sz="2400" dirty="0">
                <a:solidFill>
                  <a:schemeClr val="bg1"/>
                </a:solidFill>
              </a:rPr>
              <a:t>Train Accident Prevention is the implementation of safety measures, technologies, and operational procedures aimed at reducing or eliminating the risk of collisions, derailments, and other accidents involving trains. It involves systems like automatic train protection, regular maintenance, driver training, and public awareness to ensure safe and efficient railway operations.</a:t>
            </a:r>
          </a:p>
        </p:txBody>
      </p:sp>
      <p:sp>
        <p:nvSpPr>
          <p:cNvPr id="13" name="Rectangle 12">
            <a:extLst>
              <a:ext uri="{FF2B5EF4-FFF2-40B4-BE49-F238E27FC236}">
                <a16:creationId xmlns:a16="http://schemas.microsoft.com/office/drawing/2014/main" xmlns="" id="{35A9C316-2FAB-FD71-E672-799CEA7BD881}"/>
              </a:ext>
            </a:extLst>
          </p:cNvPr>
          <p:cNvSpPr/>
          <p:nvPr/>
        </p:nvSpPr>
        <p:spPr>
          <a:xfrm>
            <a:off x="135466" y="735294"/>
            <a:ext cx="5034847" cy="1015663"/>
          </a:xfrm>
          <a:prstGeom prst="rect">
            <a:avLst/>
          </a:prstGeom>
          <a:noFill/>
        </p:spPr>
        <p:txBody>
          <a:bodyPr wrap="square" lIns="91440" tIns="45720" rIns="91440" bIns="45720">
            <a:spAutoFit/>
          </a:bodyPr>
          <a:lstStyle/>
          <a:p>
            <a:pPr algn="ctr"/>
            <a:r>
              <a:rPr lang="en-IN" sz="6000" b="1" u="sng" dirty="0">
                <a:ln w="6600">
                  <a:solidFill>
                    <a:schemeClr val="accent2"/>
                  </a:solidFill>
                  <a:prstDash val="solid"/>
                </a:ln>
                <a:solidFill>
                  <a:srgbClr val="FFFFFF"/>
                </a:solidFill>
                <a:effectLst>
                  <a:outerShdw dist="38100" dir="2700000" algn="tl" rotWithShape="0">
                    <a:schemeClr val="accent2"/>
                  </a:outerShdw>
                </a:effectLst>
                <a:latin typeface="Castellar" panose="020A0402060406010301" pitchFamily="18" charset="0"/>
              </a:rPr>
              <a:t>DEFINE</a:t>
            </a:r>
            <a:endParaRPr lang="en-IN" sz="60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xmlns="" val="8122427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Blue Powerpoint Background Images ...">
            <a:extLst>
              <a:ext uri="{FF2B5EF4-FFF2-40B4-BE49-F238E27FC236}">
                <a16:creationId xmlns:a16="http://schemas.microsoft.com/office/drawing/2014/main" xmlns="" id="{FA8772E3-9C6B-9BD4-945F-AB22E7001EAA}"/>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30480"/>
            <a:ext cx="12192000" cy="6827520"/>
          </a:xfrm>
          <a:prstGeom prst="rect">
            <a:avLst/>
          </a:prstGeom>
          <a:noFill/>
          <a:extLst>
            <a:ext uri="{909E8E84-426E-40DD-AFC4-6F175D3DCCD1}">
              <a14:hiddenFill xmlns:a14="http://schemas.microsoft.com/office/drawing/2010/main" xmlns="">
                <a:solidFill>
                  <a:srgbClr val="FFFFFF"/>
                </a:solidFill>
              </a14:hiddenFill>
            </a:ext>
          </a:extLst>
        </p:spPr>
      </p:pic>
      <p:pic>
        <p:nvPicPr>
          <p:cNvPr id="4" name="Content Placeholder 5">
            <a:extLst>
              <a:ext uri="{FF2B5EF4-FFF2-40B4-BE49-F238E27FC236}">
                <a16:creationId xmlns:a16="http://schemas.microsoft.com/office/drawing/2014/main" xmlns="" id="{23BA35EC-5F7D-7A97-9791-AC628CE3939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78632" y="1783896"/>
            <a:ext cx="4549724" cy="4351338"/>
          </a:xfrm>
          <a:prstGeom prst="rect">
            <a:avLst/>
          </a:prstGeom>
        </p:spPr>
      </p:pic>
      <p:sp>
        <p:nvSpPr>
          <p:cNvPr id="8" name="TextBox 7">
            <a:extLst>
              <a:ext uri="{FF2B5EF4-FFF2-40B4-BE49-F238E27FC236}">
                <a16:creationId xmlns:a16="http://schemas.microsoft.com/office/drawing/2014/main" xmlns="" id="{C9E3F290-96B6-E68D-71F2-D84F3D2D2871}"/>
              </a:ext>
            </a:extLst>
          </p:cNvPr>
          <p:cNvSpPr txBox="1"/>
          <p:nvPr/>
        </p:nvSpPr>
        <p:spPr>
          <a:xfrm>
            <a:off x="882069" y="437903"/>
            <a:ext cx="4446287" cy="923330"/>
          </a:xfrm>
          <a:prstGeom prst="rect">
            <a:avLst/>
          </a:prstGeom>
          <a:noFill/>
        </p:spPr>
        <p:txBody>
          <a:bodyPr wrap="square" rtlCol="0">
            <a:spAutoFit/>
          </a:bodyPr>
          <a:lstStyle/>
          <a:p>
            <a:r>
              <a:rPr lang="en-IN" sz="5400" b="1" u="sng" dirty="0">
                <a:solidFill>
                  <a:schemeClr val="bg1"/>
                </a:solidFill>
                <a:latin typeface="Goudy Old Style" panose="02020502050305020303" pitchFamily="18" charset="0"/>
              </a:rPr>
              <a:t>PROTOTYPE</a:t>
            </a:r>
          </a:p>
        </p:txBody>
      </p:sp>
      <p:sp>
        <p:nvSpPr>
          <p:cNvPr id="9" name="TextBox 8">
            <a:extLst>
              <a:ext uri="{FF2B5EF4-FFF2-40B4-BE49-F238E27FC236}">
                <a16:creationId xmlns:a16="http://schemas.microsoft.com/office/drawing/2014/main" xmlns="" id="{9CC5A4A9-70A5-60B8-CFCA-44D8264923BE}"/>
              </a:ext>
            </a:extLst>
          </p:cNvPr>
          <p:cNvSpPr txBox="1"/>
          <p:nvPr/>
        </p:nvSpPr>
        <p:spPr>
          <a:xfrm>
            <a:off x="6035040" y="469756"/>
            <a:ext cx="7198700" cy="830997"/>
          </a:xfrm>
          <a:prstGeom prst="rect">
            <a:avLst/>
          </a:prstGeom>
          <a:noFill/>
        </p:spPr>
        <p:txBody>
          <a:bodyPr wrap="square" rtlCol="0">
            <a:spAutoFit/>
          </a:bodyPr>
          <a:lstStyle/>
          <a:p>
            <a:r>
              <a:rPr lang="en-IN" sz="4800" b="1" u="sng" dirty="0" smtClean="0">
                <a:solidFill>
                  <a:schemeClr val="bg1"/>
                </a:solidFill>
                <a:latin typeface="Goudy Old Style" panose="02020502050305020303" pitchFamily="18" charset="0"/>
              </a:rPr>
              <a:t>CIRCUIT DIAGRAM</a:t>
            </a:r>
            <a:endParaRPr lang="en-IN" sz="4800" b="1" u="sng" dirty="0">
              <a:solidFill>
                <a:schemeClr val="bg1"/>
              </a:solidFill>
              <a:latin typeface="Goudy Old Style" panose="02020502050305020303" pitchFamily="18" charset="0"/>
            </a:endParaRPr>
          </a:p>
        </p:txBody>
      </p:sp>
      <p:pic>
        <p:nvPicPr>
          <p:cNvPr id="6" name="Picture 5" descr="WhatsApp Image 2025-05-09 at 9.28.24 AM.jpeg"/>
          <p:cNvPicPr>
            <a:picLocks noChangeAspect="1"/>
          </p:cNvPicPr>
          <p:nvPr/>
        </p:nvPicPr>
        <p:blipFill>
          <a:blip r:embed="rId4"/>
          <a:stretch>
            <a:fillRect/>
          </a:stretch>
        </p:blipFill>
        <p:spPr>
          <a:xfrm>
            <a:off x="6156960" y="1810512"/>
            <a:ext cx="5529072" cy="4041648"/>
          </a:xfrm>
          <a:prstGeom prst="rect">
            <a:avLst/>
          </a:prstGeom>
        </p:spPr>
      </p:pic>
    </p:spTree>
    <p:extLst>
      <p:ext uri="{BB962C8B-B14F-4D97-AF65-F5344CB8AC3E}">
        <p14:creationId xmlns:p14="http://schemas.microsoft.com/office/powerpoint/2010/main" xmlns="" val="3806120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Blue Powerpoint Background Images – Browse 131,501 Stock Photos, Vectors,  and Video | Adobe Stock">
            <a:extLst>
              <a:ext uri="{FF2B5EF4-FFF2-40B4-BE49-F238E27FC236}">
                <a16:creationId xmlns:a16="http://schemas.microsoft.com/office/drawing/2014/main" xmlns="" id="{6AFCE919-3A9C-37F3-643A-8DEF1C12F6DD}"/>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a:extLst>
              <a:ext uri="{FF2B5EF4-FFF2-40B4-BE49-F238E27FC236}">
                <a16:creationId xmlns:a16="http://schemas.microsoft.com/office/drawing/2014/main" xmlns="" id="{A1CDAF84-7D62-8056-70B8-8B2B8F8054EA}"/>
              </a:ext>
            </a:extLst>
          </p:cNvPr>
          <p:cNvSpPr txBox="1"/>
          <p:nvPr/>
        </p:nvSpPr>
        <p:spPr>
          <a:xfrm>
            <a:off x="3533421" y="0"/>
            <a:ext cx="4797777" cy="923330"/>
          </a:xfrm>
          <a:prstGeom prst="rect">
            <a:avLst/>
          </a:prstGeom>
          <a:noFill/>
        </p:spPr>
        <p:txBody>
          <a:bodyPr wrap="square" rtlCol="0">
            <a:spAutoFit/>
          </a:bodyPr>
          <a:lstStyle/>
          <a:p>
            <a:r>
              <a:rPr lang="en-IN" sz="5400" dirty="0">
                <a:solidFill>
                  <a:schemeClr val="bg1"/>
                </a:solidFill>
              </a:rPr>
              <a:t>COMPONENTS</a:t>
            </a:r>
          </a:p>
        </p:txBody>
      </p:sp>
      <p:pic>
        <p:nvPicPr>
          <p:cNvPr id="5126" name="Picture 6" descr="Arduino Uno - Internet of Things">
            <a:extLst>
              <a:ext uri="{FF2B5EF4-FFF2-40B4-BE49-F238E27FC236}">
                <a16:creationId xmlns:a16="http://schemas.microsoft.com/office/drawing/2014/main" xmlns="" id="{ECF22085-0B81-D206-2ABB-69889B7469C5}"/>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38667" y="1083733"/>
            <a:ext cx="4289777" cy="3352800"/>
          </a:xfrm>
          <a:prstGeom prst="rect">
            <a:avLst/>
          </a:prstGeom>
          <a:noFill/>
          <a:extLst>
            <a:ext uri="{909E8E84-426E-40DD-AFC4-6F175D3DCCD1}">
              <a14:hiddenFill xmlns:a14="http://schemas.microsoft.com/office/drawing/2010/main" xmlns="">
                <a:solidFill>
                  <a:srgbClr val="FFFFFF"/>
                </a:solidFill>
              </a14:hiddenFill>
            </a:ext>
          </a:extLst>
        </p:spPr>
      </p:pic>
      <p:pic>
        <p:nvPicPr>
          <p:cNvPr id="5128" name="Picture 8" descr="Buy Arduino Uno R3 with Cable at Best Price">
            <a:extLst>
              <a:ext uri="{FF2B5EF4-FFF2-40B4-BE49-F238E27FC236}">
                <a16:creationId xmlns:a16="http://schemas.microsoft.com/office/drawing/2014/main" xmlns="" id="{26D122FA-C5B8-EC3F-A0F4-5A950EDCEBDA}"/>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094514" y="1082907"/>
            <a:ext cx="3315707" cy="3343267"/>
          </a:xfrm>
          <a:prstGeom prst="rect">
            <a:avLst/>
          </a:prstGeom>
          <a:noFill/>
          <a:extLst>
            <a:ext uri="{909E8E84-426E-40DD-AFC4-6F175D3DCCD1}">
              <a14:hiddenFill xmlns:a14="http://schemas.microsoft.com/office/drawing/2010/main" xmlns="">
                <a:solidFill>
                  <a:srgbClr val="FFFFFF"/>
                </a:solidFill>
              </a14:hiddenFill>
            </a:ext>
          </a:extLst>
        </p:spPr>
      </p:pic>
      <p:pic>
        <p:nvPicPr>
          <p:cNvPr id="5130" name="Picture 10" descr="Obstacle Avoiding Robot using Ultrasonic Sensor and L298N H-Bridge Mot –  QuartzComponents">
            <a:extLst>
              <a:ext uri="{FF2B5EF4-FFF2-40B4-BE49-F238E27FC236}">
                <a16:creationId xmlns:a16="http://schemas.microsoft.com/office/drawing/2014/main" xmlns="" id="{D31F0643-87A6-F67A-2B1C-5DF2AD81BA78}"/>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8864416" y="1093266"/>
            <a:ext cx="3134752" cy="3343267"/>
          </a:xfrm>
          <a:prstGeom prst="rect">
            <a:avLst/>
          </a:prstGeom>
          <a:noFill/>
          <a:extLst>
            <a:ext uri="{909E8E84-426E-40DD-AFC4-6F175D3DCCD1}">
              <a14:hiddenFill xmlns:a14="http://schemas.microsoft.com/office/drawing/2010/main" xmlns="">
                <a:solidFill>
                  <a:srgbClr val="FFFFFF"/>
                </a:solidFill>
              </a14:hiddenFill>
            </a:ext>
          </a:extLst>
        </p:spPr>
      </p:pic>
      <p:pic>
        <p:nvPicPr>
          <p:cNvPr id="5132" name="Picture 12" descr="5mm LED Light Assorted Kit | Green ...">
            <a:extLst>
              <a:ext uri="{FF2B5EF4-FFF2-40B4-BE49-F238E27FC236}">
                <a16:creationId xmlns:a16="http://schemas.microsoft.com/office/drawing/2014/main" xmlns="" id="{58AF0B89-4FD1-FB60-8374-005104FC9097}"/>
              </a:ext>
            </a:extLst>
          </p:cNvPr>
          <p:cNvPicPr>
            <a:picLocks noChangeAspect="1" noChangeArrowheads="1"/>
          </p:cNvPicPr>
          <p:nvPr/>
        </p:nvPicPr>
        <p:blipFill>
          <a:blip r:embed="rId6">
            <a:extLst>
              <a:ext uri="{28A0092B-C50C-407E-A947-70E740481C1C}">
                <a14:useLocalDpi xmlns:a14="http://schemas.microsoft.com/office/drawing/2010/main" xmlns="" val="0"/>
              </a:ext>
            </a:extLst>
          </a:blip>
          <a:srcRect/>
          <a:stretch>
            <a:fillRect/>
          </a:stretch>
        </p:blipFill>
        <p:spPr bwMode="auto">
          <a:xfrm>
            <a:off x="725611" y="4592101"/>
            <a:ext cx="2108331" cy="2133600"/>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14" descr="Buzzer : Working, Types, Circuit ...">
            <a:extLst>
              <a:ext uri="{FF2B5EF4-FFF2-40B4-BE49-F238E27FC236}">
                <a16:creationId xmlns:a16="http://schemas.microsoft.com/office/drawing/2014/main" xmlns="" id="{1DDE55B5-E5A9-97D6-7111-E8E3CC088760}"/>
              </a:ext>
            </a:extLst>
          </p:cNvPr>
          <p:cNvPicPr>
            <a:picLocks noChangeAspect="1" noChangeArrowheads="1"/>
          </p:cNvPicPr>
          <p:nvPr/>
        </p:nvPicPr>
        <p:blipFill>
          <a:blip r:embed="rId7">
            <a:extLst>
              <a:ext uri="{28A0092B-C50C-407E-A947-70E740481C1C}">
                <a14:useLocalDpi xmlns:a14="http://schemas.microsoft.com/office/drawing/2010/main" xmlns="" val="0"/>
              </a:ext>
            </a:extLst>
          </a:blip>
          <a:srcRect/>
          <a:stretch>
            <a:fillRect/>
          </a:stretch>
        </p:blipFill>
        <p:spPr bwMode="auto">
          <a:xfrm>
            <a:off x="3621339" y="4585750"/>
            <a:ext cx="2014209" cy="2272249"/>
          </a:xfrm>
          <a:prstGeom prst="rect">
            <a:avLst/>
          </a:prstGeom>
          <a:noFill/>
          <a:extLst>
            <a:ext uri="{909E8E84-426E-40DD-AFC4-6F175D3DCCD1}">
              <a14:hiddenFill xmlns:a14="http://schemas.microsoft.com/office/drawing/2010/main" xmlns="">
                <a:solidFill>
                  <a:srgbClr val="FFFFFF"/>
                </a:solidFill>
              </a14:hiddenFill>
            </a:ext>
          </a:extLst>
        </p:spPr>
      </p:pic>
      <p:pic>
        <p:nvPicPr>
          <p:cNvPr id="5136" name="Picture 16" descr="4110-40, 200mm Jumper Wire Breadboard ...">
            <a:extLst>
              <a:ext uri="{FF2B5EF4-FFF2-40B4-BE49-F238E27FC236}">
                <a16:creationId xmlns:a16="http://schemas.microsoft.com/office/drawing/2014/main" xmlns="" id="{5DC2EA01-CD93-B208-7236-2D2E7F5C790E}"/>
              </a:ext>
            </a:extLst>
          </p:cNvPr>
          <p:cNvPicPr>
            <a:picLocks noChangeAspect="1" noChangeArrowheads="1"/>
          </p:cNvPicPr>
          <p:nvPr/>
        </p:nvPicPr>
        <p:blipFill>
          <a:blip r:embed="rId8">
            <a:extLst>
              <a:ext uri="{28A0092B-C50C-407E-A947-70E740481C1C}">
                <a14:useLocalDpi xmlns:a14="http://schemas.microsoft.com/office/drawing/2010/main" xmlns="" val="0"/>
              </a:ext>
            </a:extLst>
          </a:blip>
          <a:srcRect/>
          <a:stretch>
            <a:fillRect/>
          </a:stretch>
        </p:blipFill>
        <p:spPr bwMode="auto">
          <a:xfrm>
            <a:off x="6188073" y="4652193"/>
            <a:ext cx="2143125" cy="2143125"/>
          </a:xfrm>
          <a:prstGeom prst="rect">
            <a:avLst/>
          </a:prstGeom>
          <a:noFill/>
          <a:extLst>
            <a:ext uri="{909E8E84-426E-40DD-AFC4-6F175D3DCCD1}">
              <a14:hiddenFill xmlns:a14="http://schemas.microsoft.com/office/drawing/2010/main" xmlns="">
                <a:solidFill>
                  <a:srgbClr val="FFFFFF"/>
                </a:solidFill>
              </a14:hiddenFill>
            </a:ext>
          </a:extLst>
        </p:spPr>
      </p:pic>
      <p:pic>
        <p:nvPicPr>
          <p:cNvPr id="5138" name="Picture 18" descr="Thomas &amp; Friends Motorized Thomas Toy ...">
            <a:extLst>
              <a:ext uri="{FF2B5EF4-FFF2-40B4-BE49-F238E27FC236}">
                <a16:creationId xmlns:a16="http://schemas.microsoft.com/office/drawing/2014/main" xmlns="" id="{DBE08A44-FFCE-B07F-346A-D0B7F43465C8}"/>
              </a:ext>
            </a:extLst>
          </p:cNvPr>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8998279" y="4914363"/>
            <a:ext cx="2867025" cy="1590675"/>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0892026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11.xml" val="2756943035"/>
  <p:tag name="ppt/slides/slide1.xml" val="2790925037"/>
  <p:tag name="ppt/slides/slide5.xml" val="335174686"/>
  <p:tag name="ppt/slides/slide6.xml" val="923430293"/>
  <p:tag name="ppt/slides/slide7.xml" val="1318057745"/>
  <p:tag name="ppt/slides/slide9.xml" val="3000069831"/>
  <p:tag name="ppt/slides/slide10.xml" val="655496618"/>
  <p:tag name="ppt/slides/slide12.xml" val="2246617017"/>
  <p:tag name="ppt/slides/slide4.xml" val="3854497908"/>
  <p:tag name="ppt/slides/slide8.xml" val="514970718"/>
  <p:tag name="ppt/slides/slide3.xml" val="3915431120"/>
  <p:tag name="ppt/slides/slide2.xml" val="4094280771"/>
  <p:tag name="ppt/slideLayouts/slideLayout8.xml" val="4178311388"/>
  <p:tag name="ppt/slideMasters/slideMaster1.xml" val="2309704014"/>
  <p:tag name="ppt/slideLayouts/slideLayout7.xml" val="2870380483"/>
  <p:tag name="ppt/slideLayouts/slideLayout6.xml" val="2270319591"/>
  <p:tag name="ppt/slideLayouts/slideLayout11.xml" val="2330305577"/>
  <p:tag name="ppt/slideLayouts/slideLayout10.xml" val="2988437754"/>
  <p:tag name="ppt/slideLayouts/slideLayout9.xml" val="1773510433"/>
  <p:tag name="ppt/slideLayouts/slideLayout5.xml" val="807330406"/>
  <p:tag name="ppt/notesSlides/notesSlide1.xml" val="3051623936"/>
  <p:tag name="ppt/slideLayouts/slideLayout4.xml" val="3931962103"/>
  <p:tag name="ppt/slideLayouts/slideLayout1.xml" val="1604968792"/>
  <p:tag name="ppt/slideLayouts/slideLayout2.xml" val="1233373896"/>
  <p:tag name="ppt/slideLayouts/slideLayout3.xml" val="564556021"/>
  <p:tag name="ppt/media/image18.jpeg" val="326348322"/>
  <p:tag name="ppt/theme/theme1.xml" val="1525966734"/>
  <p:tag name="ppt/media/image6.png" val="3299208981"/>
  <p:tag name="ppt/media/image7.jpeg" val="2499180359"/>
  <p:tag name="ppt/media/image8.jpeg" val="2890549340"/>
  <p:tag name="ppt/notesMasters/notesMaster1.xml" val="3992327685"/>
  <p:tag name="ppt/media/image5.png" val="2103984409"/>
  <p:tag name="ppt/media/image4.jpeg" val="1124641267"/>
  <p:tag name="ppt/media/image3.jpeg" val="1594699279"/>
  <p:tag name="ppt/media/image2.jpeg" val="2189275570"/>
  <p:tag name="ppt/media/image1.jpeg" val="3612526148"/>
  <p:tag name="ppt/theme/theme2.xml" val="2900805897"/>
  <p:tag name="ppt/media/image10.jpeg" val="2201357097"/>
  <p:tag name="ppt/media/image9.jpeg" val="3044756372"/>
  <p:tag name="ppt/media/image12.png" val="2333812378"/>
  <p:tag name="ppt/media/image11.jpeg" val="658173837"/>
  <p:tag name="ppt/media/image17.jpeg" val="3974502420"/>
  <p:tag name="ppt/media/image19.jpeg" val="1491993040"/>
  <p:tag name="ppt/media/image15.jpeg" val="1422979238"/>
  <p:tag name="ppt/media/image13.jpeg" val="1226434821"/>
  <p:tag name="ppt/media/image16.jpeg" val="3871677658"/>
  <p:tag name="ppt/media/image14.jpeg" val="3767842883"/>
</p:tagLst>
</file>

<file path=ppt/theme/theme1.xml><?xml version="1.0" encoding="utf-8"?>
<a:theme xmlns:a="http://schemas.openxmlformats.org/drawingml/2006/main" name="Basis">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