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6" r:id="rId4"/>
  </p:sldMasterIdLst>
  <p:notesMasterIdLst>
    <p:notesMasterId r:id="rId16"/>
  </p:notesMasterIdLst>
  <p:handoutMasterIdLst>
    <p:handoutMasterId r:id="rId17"/>
  </p:handoutMasterIdLst>
  <p:sldIdLst>
    <p:sldId id="267" r:id="rId5"/>
    <p:sldId id="276" r:id="rId6"/>
    <p:sldId id="266" r:id="rId7"/>
    <p:sldId id="260" r:id="rId8"/>
    <p:sldId id="269" r:id="rId9"/>
    <p:sldId id="274" r:id="rId10"/>
    <p:sldId id="273" r:id="rId11"/>
    <p:sldId id="268" r:id="rId12"/>
    <p:sldId id="270" r:id="rId13"/>
    <p:sldId id="265"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1" d="100"/>
          <a:sy n="71" d="100"/>
        </p:scale>
        <p:origin x="726"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7/22/2023</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7/22/2023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582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1496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34507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5388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2282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3587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8386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5973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6044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757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a:extLst>
              <a:ext uri="{FF2B5EF4-FFF2-40B4-BE49-F238E27FC236}">
                <a16:creationId xmlns:a16="http://schemas.microsoft.com/office/drawing/2014/main" id="{3736EDCA-8DA7-89DD-7510-E87C18C5CC7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47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0" name="Straight Connector 9">
            <a:extLst>
              <a:ext uri="{FF2B5EF4-FFF2-40B4-BE49-F238E27FC236}">
                <a16:creationId xmlns:a16="http://schemas.microsoft.com/office/drawing/2014/main" id="{60896F4E-E981-5AE9-F46C-9461C004BA97}"/>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33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4" name="Footer Placeholder 3"/>
          <p:cNvSpPr>
            <a:spLocks noGrp="1"/>
          </p:cNvSpPr>
          <p:nvPr>
            <p:ph type="ftr" sz="quarter" idx="11"/>
          </p:nvPr>
        </p:nvSpPr>
        <p:spPr/>
        <p:txBody>
          <a:bodyPr/>
          <a:lstStyle/>
          <a:p>
            <a:r>
              <a:rPr lang="en-US" noProof="0"/>
              <a:t>Add Footer Here</a:t>
            </a:r>
            <a:endParaRPr lang="en-US" noProof="0"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6" name="Straight Connector 5">
            <a:extLst>
              <a:ext uri="{FF2B5EF4-FFF2-40B4-BE49-F238E27FC236}">
                <a16:creationId xmlns:a16="http://schemas.microsoft.com/office/drawing/2014/main" id="{D8666F05-5B83-604C-623D-2061137AC44B}"/>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06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3" name="Footer Placeholder 2"/>
          <p:cNvSpPr>
            <a:spLocks noGrp="1"/>
          </p:cNvSpPr>
          <p:nvPr>
            <p:ph type="ftr" sz="quarter" idx="11"/>
          </p:nvPr>
        </p:nvSpPr>
        <p:spPr/>
        <p:txBody>
          <a:bodyPr/>
          <a:lstStyle/>
          <a:p>
            <a:r>
              <a:rPr lang="en-US" noProof="0"/>
              <a:t>Add Footer Here </a:t>
            </a:r>
            <a:endParaRPr lang="en-US" noProof="0"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977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a:extLst>
              <a:ext uri="{FF2B5EF4-FFF2-40B4-BE49-F238E27FC236}">
                <a16:creationId xmlns:a16="http://schemas.microsoft.com/office/drawing/2014/main" id="{520B91A2-A459-1D27-30A7-03787B1DA867}"/>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45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7/22/2023</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93790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202488-4139-4052-B998-251C9C912739}" type="datetimeFigureOut">
              <a:rPr lang="en-US" noProof="0" smtClean="0"/>
              <a:pPr/>
              <a:t>7/22/2023</a:t>
            </a:fld>
            <a:endParaRPr lang="en-US"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Footer Here</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81757730"/>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 id="2147483686" r:id="rId17"/>
    <p:sldLayoutId id="2147483688" r:id="rId18"/>
    <p:sldLayoutId id="2147483689" r:id="rId19"/>
    <p:sldLayoutId id="2147483690" r:id="rId20"/>
    <p:sldLayoutId id="2147483692" r:id="rId21"/>
    <p:sldLayoutId id="2147483696" r:id="rId2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hyperlink" Target="https://maxbotix.com/blogs/blog/how-ultrasonic-sensors-work#:~:text=An%20ultrasonic%20sensor%20is%20an,information%20about%20an%20object's%20proximity" TargetMode="External"/><Relationship Id="rId1" Type="http://schemas.openxmlformats.org/officeDocument/2006/relationships/slideLayout" Target="../slideLayouts/slideLayout8.xml"/><Relationship Id="rId4" Type="http://schemas.openxmlformats.org/officeDocument/2006/relationships/hyperlink" Target="https://techatronic.com/smart-blind-stick-using-arduino-and-ultrasonic-sens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7847AE-6F43-FF87-4897-E46C02D0B02B}"/>
              </a:ext>
            </a:extLst>
          </p:cNvPr>
          <p:cNvSpPr>
            <a:spLocks noGrp="1"/>
          </p:cNvSpPr>
          <p:nvPr>
            <p:ph type="title"/>
          </p:nvPr>
        </p:nvSpPr>
        <p:spPr>
          <a:xfrm>
            <a:off x="510573" y="2071474"/>
            <a:ext cx="8596312" cy="1320800"/>
          </a:xfrm>
        </p:spPr>
        <p:txBody>
          <a:bodyPr/>
          <a:lstStyle/>
          <a:p>
            <a:r>
              <a:rPr lang="en-US" b="1" dirty="0"/>
              <a:t>GUIDE FOR BLIND</a:t>
            </a:r>
          </a:p>
        </p:txBody>
      </p:sp>
      <p:pic>
        <p:nvPicPr>
          <p:cNvPr id="8" name="Graphic 7" descr="Brain in head icon&#10;">
            <a:extLst>
              <a:ext uri="{FF2B5EF4-FFF2-40B4-BE49-F238E27FC236}">
                <a16:creationId xmlns:a16="http://schemas.microsoft.com/office/drawing/2014/main" id="{117BF407-B4AF-E1A8-3AD2-79600242488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56000" y="1516997"/>
            <a:ext cx="1440000" cy="1440000"/>
          </a:xfrm>
          <a:prstGeom prst="rect">
            <a:avLst/>
          </a:prstGeom>
        </p:spPr>
      </p:pic>
      <p:cxnSp>
        <p:nvCxnSpPr>
          <p:cNvPr id="9" name="Straight Connector 8">
            <a:extLst>
              <a:ext uri="{FF2B5EF4-FFF2-40B4-BE49-F238E27FC236}">
                <a16:creationId xmlns:a16="http://schemas.microsoft.com/office/drawing/2014/main" id="{6515AA3F-75CD-A4FB-D726-AF12F9D69A41}"/>
              </a:ext>
            </a:extLst>
          </p:cNvPr>
          <p:cNvCxnSpPr/>
          <p:nvPr/>
        </p:nvCxnSpPr>
        <p:spPr>
          <a:xfrm>
            <a:off x="510573" y="2996712"/>
            <a:ext cx="9576000" cy="0"/>
          </a:xfrm>
          <a:prstGeom prst="line">
            <a:avLst/>
          </a:prstGeom>
        </p:spPr>
        <p:style>
          <a:lnRef idx="3">
            <a:schemeClr val="dk1"/>
          </a:lnRef>
          <a:fillRef idx="0">
            <a:schemeClr val="dk1"/>
          </a:fillRef>
          <a:effectRef idx="2">
            <a:schemeClr val="dk1"/>
          </a:effectRef>
          <a:fontRef idx="minor">
            <a:schemeClr val="tx1"/>
          </a:fontRef>
        </p:style>
      </p:cxnSp>
      <p:sp>
        <p:nvSpPr>
          <p:cNvPr id="10" name="Subtitle 2">
            <a:extLst>
              <a:ext uri="{FF2B5EF4-FFF2-40B4-BE49-F238E27FC236}">
                <a16:creationId xmlns:a16="http://schemas.microsoft.com/office/drawing/2014/main" id="{6235D53A-81FF-B72C-9001-C8427E16E185}"/>
              </a:ext>
            </a:extLst>
          </p:cNvPr>
          <p:cNvSpPr txBox="1">
            <a:spLocks/>
          </p:cNvSpPr>
          <p:nvPr/>
        </p:nvSpPr>
        <p:spPr>
          <a:xfrm>
            <a:off x="617435" y="3392275"/>
            <a:ext cx="7767638" cy="1096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Smart Blind Stick Using Arduino and Ultrasonic Sensor</a:t>
            </a:r>
            <a:endParaRPr lang="en-US" dirty="0"/>
          </a:p>
        </p:txBody>
      </p:sp>
    </p:spTree>
    <p:extLst>
      <p:ext uri="{BB962C8B-B14F-4D97-AF65-F5344CB8AC3E}">
        <p14:creationId xmlns:p14="http://schemas.microsoft.com/office/powerpoint/2010/main" val="3359926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3"/>
          <p:cNvSpPr txBox="1"/>
          <p:nvPr/>
        </p:nvSpPr>
        <p:spPr>
          <a:xfrm>
            <a:off x="1272666" y="1769073"/>
            <a:ext cx="4603750" cy="1860125"/>
          </a:xfrm>
          <a:prstGeom prst="rect">
            <a:avLst/>
          </a:prstGeom>
        </p:spPr>
        <p:txBody>
          <a:bodyPr vert="horz" wrap="square" lIns="0" tIns="13335" rIns="0" bIns="0" rtlCol="0">
            <a:spAutoFit/>
          </a:bodyPr>
          <a:lstStyle/>
          <a:p>
            <a:pPr marL="355600" indent="-342900">
              <a:lnSpc>
                <a:spcPct val="100000"/>
              </a:lnSpc>
              <a:buFont typeface="Wingdings"/>
              <a:buChar char=""/>
              <a:tabLst>
                <a:tab pos="354965" algn="l"/>
                <a:tab pos="355600" algn="l"/>
                <a:tab pos="2721610" algn="l"/>
              </a:tabLst>
            </a:pPr>
            <a:r>
              <a:rPr lang="en-IN" sz="2000" spc="-5" dirty="0" err="1">
                <a:latin typeface="Bahnschrift"/>
                <a:cs typeface="Bahnschrift"/>
              </a:rPr>
              <a:t>Chollangi</a:t>
            </a:r>
            <a:r>
              <a:rPr lang="en-IN" sz="2000" spc="185" dirty="0">
                <a:latin typeface="Bahnschrift"/>
                <a:cs typeface="Bahnschrift"/>
              </a:rPr>
              <a:t> </a:t>
            </a:r>
            <a:r>
              <a:rPr lang="en-IN" sz="2000" dirty="0">
                <a:latin typeface="Bahnschrift"/>
                <a:cs typeface="Bahnschrift"/>
              </a:rPr>
              <a:t>Prasanth	</a:t>
            </a:r>
            <a:r>
              <a:rPr lang="en-IN" sz="2000" spc="-5" dirty="0">
                <a:latin typeface="Bahnschrift"/>
                <a:cs typeface="Bahnschrift"/>
              </a:rPr>
              <a:t>(21BCE9339)</a:t>
            </a:r>
            <a:endParaRPr lang="en-IN" sz="2000" dirty="0">
              <a:latin typeface="Bahnschrift"/>
              <a:cs typeface="Bahnschrift"/>
            </a:endParaRPr>
          </a:p>
          <a:p>
            <a:pPr marL="355600" indent="-342900">
              <a:lnSpc>
                <a:spcPct val="100000"/>
              </a:lnSpc>
              <a:buFont typeface="Wingdings"/>
              <a:buChar char=""/>
              <a:tabLst>
                <a:tab pos="354965" algn="l"/>
                <a:tab pos="355600" algn="l"/>
                <a:tab pos="3241675" algn="l"/>
              </a:tabLst>
            </a:pPr>
            <a:r>
              <a:rPr sz="2000" spc="-5" dirty="0">
                <a:latin typeface="Bahnschrift"/>
                <a:cs typeface="Bahnschrift"/>
              </a:rPr>
              <a:t>Mokara</a:t>
            </a:r>
            <a:r>
              <a:rPr sz="2000" spc="190" dirty="0">
                <a:latin typeface="Bahnschrift"/>
                <a:cs typeface="Bahnschrift"/>
              </a:rPr>
              <a:t> </a:t>
            </a:r>
            <a:r>
              <a:rPr sz="2000" dirty="0">
                <a:latin typeface="Bahnschrift"/>
                <a:cs typeface="Bahnschrift"/>
              </a:rPr>
              <a:t>Hemanth</a:t>
            </a:r>
            <a:r>
              <a:rPr sz="2000" spc="180" dirty="0">
                <a:latin typeface="Bahnschrift"/>
                <a:cs typeface="Bahnschrift"/>
              </a:rPr>
              <a:t> </a:t>
            </a:r>
            <a:r>
              <a:rPr sz="2000" dirty="0">
                <a:latin typeface="Bahnschrift"/>
                <a:cs typeface="Bahnschrift"/>
              </a:rPr>
              <a:t>kumar	</a:t>
            </a:r>
            <a:r>
              <a:rPr sz="2000" spc="-5" dirty="0">
                <a:latin typeface="Bahnschrift"/>
                <a:cs typeface="Bahnschrift"/>
              </a:rPr>
              <a:t>(21BCE9109)</a:t>
            </a:r>
            <a:endParaRPr lang="en-US" sz="2000" spc="-5" dirty="0">
              <a:latin typeface="Bahnschrift"/>
              <a:cs typeface="Bahnschrift"/>
            </a:endParaRPr>
          </a:p>
          <a:p>
            <a:pPr marL="355600" indent="-342900">
              <a:lnSpc>
                <a:spcPct val="100000"/>
              </a:lnSpc>
              <a:buFont typeface="Wingdings"/>
              <a:buChar char=""/>
              <a:tabLst>
                <a:tab pos="354965" algn="l"/>
                <a:tab pos="355600" algn="l"/>
                <a:tab pos="3241675" algn="l"/>
              </a:tabLst>
            </a:pPr>
            <a:r>
              <a:rPr lang="en-IN" sz="2000" spc="-5" dirty="0" err="1">
                <a:latin typeface="Bahnschrift"/>
                <a:cs typeface="Bahnschrift"/>
              </a:rPr>
              <a:t>Marudi</a:t>
            </a:r>
            <a:r>
              <a:rPr lang="en-IN" sz="2000" spc="185" dirty="0">
                <a:latin typeface="Bahnschrift"/>
                <a:cs typeface="Bahnschrift"/>
              </a:rPr>
              <a:t> </a:t>
            </a:r>
            <a:r>
              <a:rPr lang="en-IN" sz="2000" spc="-5" dirty="0">
                <a:latin typeface="Bahnschrift"/>
                <a:cs typeface="Bahnschrift"/>
              </a:rPr>
              <a:t>Anjana</a:t>
            </a:r>
            <a:r>
              <a:rPr lang="en-IN" sz="2000" spc="185" dirty="0">
                <a:latin typeface="Bahnschrift"/>
                <a:cs typeface="Bahnschrift"/>
              </a:rPr>
              <a:t> </a:t>
            </a:r>
            <a:r>
              <a:rPr lang="en-IN" sz="2000" dirty="0">
                <a:latin typeface="Bahnschrift"/>
                <a:cs typeface="Bahnschrift"/>
              </a:rPr>
              <a:t>devi  (21BCE9061)</a:t>
            </a:r>
            <a:endParaRPr sz="2000" dirty="0">
              <a:latin typeface="Bahnschrift"/>
              <a:cs typeface="Bahnschrift"/>
            </a:endParaRPr>
          </a:p>
          <a:p>
            <a:pPr marL="355600" indent="-342900">
              <a:lnSpc>
                <a:spcPct val="100000"/>
              </a:lnSpc>
              <a:buFont typeface="Wingdings"/>
              <a:buChar char=""/>
              <a:tabLst>
                <a:tab pos="354965" algn="l"/>
                <a:tab pos="355600" algn="l"/>
                <a:tab pos="2291080" algn="l"/>
              </a:tabLst>
            </a:pPr>
            <a:r>
              <a:rPr sz="2000" spc="-5" dirty="0" err="1">
                <a:latin typeface="Bahnschrift"/>
                <a:cs typeface="Bahnschrift"/>
              </a:rPr>
              <a:t>Allada</a:t>
            </a:r>
            <a:r>
              <a:rPr sz="2000" spc="195" dirty="0">
                <a:latin typeface="Bahnschrift"/>
                <a:cs typeface="Bahnschrift"/>
              </a:rPr>
              <a:t> </a:t>
            </a:r>
            <a:r>
              <a:rPr sz="2000" spc="-5" dirty="0">
                <a:latin typeface="Bahnschrift"/>
                <a:cs typeface="Bahnschrift"/>
              </a:rPr>
              <a:t>Manasa	</a:t>
            </a:r>
            <a:r>
              <a:rPr sz="2000" dirty="0">
                <a:latin typeface="Bahnschrift"/>
                <a:cs typeface="Bahnschrift"/>
              </a:rPr>
              <a:t>(21BCE9087)</a:t>
            </a:r>
          </a:p>
          <a:p>
            <a:pPr marL="355600" indent="-342900">
              <a:lnSpc>
                <a:spcPct val="100000"/>
              </a:lnSpc>
              <a:buFont typeface="Wingdings"/>
              <a:buChar char=""/>
              <a:tabLst>
                <a:tab pos="354965" algn="l"/>
                <a:tab pos="355600" algn="l"/>
                <a:tab pos="2458720" algn="l"/>
              </a:tabLst>
            </a:pPr>
            <a:r>
              <a:rPr lang="en-US" sz="2000" dirty="0">
                <a:latin typeface="Bahnschrift"/>
                <a:cs typeface="Bahnschrift"/>
              </a:rPr>
              <a:t>Neeli Subhash    (21BCE9549)</a:t>
            </a:r>
            <a:endParaRPr sz="2000" dirty="0">
              <a:latin typeface="Bahnschrift"/>
              <a:cs typeface="Bahnschrift"/>
            </a:endParaRPr>
          </a:p>
          <a:p>
            <a:pPr marL="355600" indent="-342900">
              <a:lnSpc>
                <a:spcPct val="100000"/>
              </a:lnSpc>
              <a:buFont typeface="Wingdings"/>
              <a:buChar char=""/>
              <a:tabLst>
                <a:tab pos="354965" algn="l"/>
                <a:tab pos="355600" algn="l"/>
                <a:tab pos="2330450" algn="l"/>
              </a:tabLst>
            </a:pPr>
            <a:r>
              <a:rPr sz="2000" dirty="0">
                <a:latin typeface="Bahnschrift"/>
                <a:cs typeface="Bahnschrift"/>
              </a:rPr>
              <a:t>Bylapudi</a:t>
            </a:r>
            <a:r>
              <a:rPr sz="2000" spc="155" dirty="0">
                <a:latin typeface="Bahnschrift"/>
                <a:cs typeface="Bahnschrift"/>
              </a:rPr>
              <a:t> </a:t>
            </a:r>
            <a:r>
              <a:rPr sz="2000" spc="-5" dirty="0">
                <a:latin typeface="Bahnschrift"/>
                <a:cs typeface="Bahnschrift"/>
              </a:rPr>
              <a:t>Lahari	</a:t>
            </a:r>
            <a:r>
              <a:rPr sz="2000" dirty="0">
                <a:latin typeface="Bahnschrift"/>
                <a:cs typeface="Bahnschrift"/>
              </a:rPr>
              <a:t>(21BCE9969)</a:t>
            </a:r>
          </a:p>
        </p:txBody>
      </p:sp>
      <p:sp>
        <p:nvSpPr>
          <p:cNvPr id="5" name="object 12"/>
          <p:cNvSpPr txBox="1">
            <a:spLocks noGrp="1"/>
          </p:cNvSpPr>
          <p:nvPr>
            <p:ph type="title"/>
          </p:nvPr>
        </p:nvSpPr>
        <p:spPr>
          <a:xfrm>
            <a:off x="1272666" y="873216"/>
            <a:ext cx="4396614" cy="513715"/>
          </a:xfrm>
          <a:prstGeom prst="rect">
            <a:avLst/>
          </a:prstGeom>
        </p:spPr>
        <p:txBody>
          <a:bodyPr vert="horz" wrap="square" lIns="0" tIns="13335" rIns="0" bIns="0" rtlCol="0">
            <a:spAutoFit/>
          </a:bodyPr>
          <a:lstStyle/>
          <a:p>
            <a:pPr marL="12700">
              <a:lnSpc>
                <a:spcPct val="100000"/>
              </a:lnSpc>
              <a:spcBef>
                <a:spcPts val="105"/>
              </a:spcBef>
            </a:pPr>
            <a:r>
              <a:rPr sz="3200" spc="-35" dirty="0">
                <a:cs typeface="Times New Roman"/>
              </a:rPr>
              <a:t>Team</a:t>
            </a:r>
            <a:r>
              <a:rPr sz="3200" spc="-70" dirty="0">
                <a:cs typeface="Times New Roman"/>
              </a:rPr>
              <a:t> </a:t>
            </a:r>
            <a:r>
              <a:rPr sz="3200" spc="-30" dirty="0">
                <a:cs typeface="Times New Roman"/>
              </a:rPr>
              <a:t>members:</a:t>
            </a:r>
            <a:endParaRPr sz="3200" dirty="0">
              <a:cs typeface="Times New Roman"/>
            </a:endParaRPr>
          </a:p>
        </p:txBody>
      </p:sp>
      <p:pic>
        <p:nvPicPr>
          <p:cNvPr id="6"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10" name="object 12"/>
          <p:cNvSpPr txBox="1">
            <a:spLocks/>
          </p:cNvSpPr>
          <p:nvPr/>
        </p:nvSpPr>
        <p:spPr>
          <a:xfrm>
            <a:off x="3129475" y="4308434"/>
            <a:ext cx="6429169" cy="1516441"/>
          </a:xfrm>
          <a:prstGeom prst="rect">
            <a:avLst/>
          </a:prstGeom>
        </p:spPr>
        <p:txBody>
          <a:bodyPr vert="horz" wrap="square" lIns="0" tIns="13335"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IN" sz="2400" b="1" spc="-35" dirty="0">
                <a:latin typeface="Times New Roman"/>
                <a:cs typeface="Times New Roman"/>
              </a:rPr>
              <a:t>Guided by</a:t>
            </a:r>
            <a:r>
              <a:rPr lang="en-IN" b="1" spc="-35" dirty="0">
                <a:latin typeface="Times New Roman"/>
                <a:cs typeface="Times New Roman"/>
              </a:rPr>
              <a:t>:</a:t>
            </a:r>
          </a:p>
          <a:p>
            <a:pPr marL="12700">
              <a:lnSpc>
                <a:spcPct val="100000"/>
              </a:lnSpc>
              <a:spcBef>
                <a:spcPts val="105"/>
              </a:spcBef>
            </a:pPr>
            <a:r>
              <a:rPr lang="en-IN" cap="none" spc="-35" dirty="0">
                <a:cs typeface="Times New Roman"/>
              </a:rPr>
              <a:t>             </a:t>
            </a:r>
            <a:r>
              <a:rPr lang="en-IN" sz="2400" b="1" cap="none" spc="-35" dirty="0">
                <a:solidFill>
                  <a:srgbClr val="00B050"/>
                </a:solidFill>
                <a:cs typeface="Times New Roman"/>
              </a:rPr>
              <a:t>Prof: </a:t>
            </a:r>
            <a:r>
              <a:rPr lang="en-IN" sz="2400" b="1" cap="none" spc="-35" dirty="0" err="1">
                <a:solidFill>
                  <a:srgbClr val="00B050"/>
                </a:solidFill>
                <a:cs typeface="Times New Roman"/>
              </a:rPr>
              <a:t>Phani</a:t>
            </a:r>
            <a:r>
              <a:rPr lang="en-IN" sz="2400" b="1" cap="none" spc="-35" dirty="0">
                <a:solidFill>
                  <a:srgbClr val="00B050"/>
                </a:solidFill>
                <a:cs typeface="Times New Roman"/>
              </a:rPr>
              <a:t> kumar </a:t>
            </a:r>
            <a:r>
              <a:rPr lang="en-IN" sz="2400" b="1" cap="none" spc="-35" dirty="0" err="1">
                <a:solidFill>
                  <a:srgbClr val="00B050"/>
                </a:solidFill>
                <a:cs typeface="Times New Roman"/>
              </a:rPr>
              <a:t>meduri</a:t>
            </a:r>
            <a:endParaRPr lang="en-IN" b="1" cap="none" spc="-35" dirty="0">
              <a:solidFill>
                <a:srgbClr val="00B050"/>
              </a:solidFill>
              <a:cs typeface="Times New Roman"/>
            </a:endParaRPr>
          </a:p>
          <a:p>
            <a:pPr marL="12700">
              <a:lnSpc>
                <a:spcPct val="100000"/>
              </a:lnSpc>
              <a:spcBef>
                <a:spcPts val="105"/>
              </a:spcBef>
            </a:pPr>
            <a:endParaRPr lang="en-IN" dirty="0">
              <a:latin typeface="Times New Roman"/>
              <a:cs typeface="Times New Roman"/>
            </a:endParaRPr>
          </a:p>
        </p:txBody>
      </p:sp>
    </p:spTree>
    <p:extLst>
      <p:ext uri="{BB962C8B-B14F-4D97-AF65-F5344CB8AC3E}">
        <p14:creationId xmlns:p14="http://schemas.microsoft.com/office/powerpoint/2010/main" val="87368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E8D83678-E9C5-F5E1-F0AB-194DB3AA5286}"/>
              </a:ext>
            </a:extLst>
          </p:cNvPr>
          <p:cNvSpPr txBox="1">
            <a:spLocks/>
          </p:cNvSpPr>
          <p:nvPr/>
        </p:nvSpPr>
        <p:spPr>
          <a:xfrm>
            <a:off x="-282388" y="1219578"/>
            <a:ext cx="8802688" cy="3127927"/>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600" u="sng" dirty="0">
                <a:solidFill>
                  <a:schemeClr val="accent1">
                    <a:lumMod val="75000"/>
                  </a:schemeClr>
                </a:solidFill>
              </a:rPr>
              <a:t>THANK YOU</a:t>
            </a:r>
          </a:p>
        </p:txBody>
      </p:sp>
    </p:spTree>
    <p:extLst>
      <p:ext uri="{BB962C8B-B14F-4D97-AF65-F5344CB8AC3E}">
        <p14:creationId xmlns:p14="http://schemas.microsoft.com/office/powerpoint/2010/main" val="205410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8083" y="439917"/>
            <a:ext cx="8596668" cy="1320800"/>
          </a:xfrm>
        </p:spPr>
        <p:txBody>
          <a:bodyPr/>
          <a:lstStyle/>
          <a:p>
            <a:r>
              <a:rPr lang="en-IN" dirty="0">
                <a:solidFill>
                  <a:schemeClr val="tx1"/>
                </a:solidFill>
              </a:rPr>
              <a:t>INTRODUCTION:</a:t>
            </a:r>
          </a:p>
        </p:txBody>
      </p:sp>
      <p:sp>
        <p:nvSpPr>
          <p:cNvPr id="2" name="Content Placeholder 1"/>
          <p:cNvSpPr>
            <a:spLocks noGrp="1"/>
          </p:cNvSpPr>
          <p:nvPr>
            <p:ph idx="1"/>
          </p:nvPr>
        </p:nvSpPr>
        <p:spPr>
          <a:xfrm>
            <a:off x="658138" y="1636909"/>
            <a:ext cx="6918317" cy="4603502"/>
          </a:xfrm>
        </p:spPr>
        <p:txBody>
          <a:bodyPr>
            <a:normAutofit/>
          </a:bodyPr>
          <a:lstStyle/>
          <a:p>
            <a:pPr marL="0" indent="0">
              <a:buNone/>
            </a:pPr>
            <a:r>
              <a:rPr lang="en-GB" sz="1800" b="1" dirty="0"/>
              <a:t>AIM :</a:t>
            </a:r>
          </a:p>
          <a:p>
            <a:pPr marL="0" indent="0">
              <a:buNone/>
            </a:pPr>
            <a:r>
              <a:rPr lang="en-GB" sz="1800" dirty="0"/>
              <a:t>       </a:t>
            </a:r>
            <a:r>
              <a:rPr lang="en-GB" sz="1400" dirty="0"/>
              <a:t>The study focus on a simple method of detecting the obstacle and route by using an ultrasonic sensor that can detect a hole or stair with maximum range about 2 meter. As we can see Blind people is having their trouble to do their life routines because they can’t see even a single things. </a:t>
            </a:r>
          </a:p>
          <a:p>
            <a:endParaRPr lang="en-GB" sz="1600" dirty="0"/>
          </a:p>
          <a:p>
            <a:r>
              <a:rPr lang="en-GB" sz="1400" dirty="0"/>
              <a:t>This ultrasonic blind stick have a several feature that surely can help this blind people to navigate routes and detect an obstacle that surely can make their life routines easier. </a:t>
            </a:r>
          </a:p>
          <a:p>
            <a:endParaRPr lang="en-GB" sz="1600" dirty="0"/>
          </a:p>
          <a:p>
            <a:r>
              <a:rPr lang="en-GB" sz="1400" dirty="0"/>
              <a:t>The user just need to use the blind the normal blind stick , the different is , blind people can detect a hole or stair more faster and easily. </a:t>
            </a:r>
            <a:endParaRPr lang="en-IN" sz="1400" dirty="0"/>
          </a:p>
        </p:txBody>
      </p:sp>
      <p:pic>
        <p:nvPicPr>
          <p:cNvPr id="2050" name="Picture 2" descr="Blind Person Icons - Free SVG &amp; PNG Blind Person Images - Noun Project"/>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5613" y="308639"/>
            <a:ext cx="1067370" cy="106737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D6706E26-B01B-209B-A3F2-D3A4D098A002}"/>
              </a:ext>
            </a:extLst>
          </p:cNvPr>
          <p:cNvCxnSpPr/>
          <p:nvPr/>
        </p:nvCxnSpPr>
        <p:spPr>
          <a:xfrm>
            <a:off x="396735" y="1234607"/>
            <a:ext cx="903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33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880" y="536702"/>
            <a:ext cx="4493623" cy="584775"/>
          </a:xfrm>
          <a:prstGeom prst="rect">
            <a:avLst/>
          </a:prstGeom>
          <a:noFill/>
        </p:spPr>
        <p:txBody>
          <a:bodyPr wrap="square" rtlCol="0">
            <a:spAutoFit/>
          </a:bodyPr>
          <a:lstStyle/>
          <a:p>
            <a:r>
              <a:rPr lang="en-IN" sz="3200" spc="-25" dirty="0">
                <a:latin typeface="+mj-lt"/>
                <a:cs typeface="Times New Roman"/>
              </a:rPr>
              <a:t>OUR AGENDA IS…</a:t>
            </a:r>
            <a:endParaRPr lang="en-IN" sz="1600" dirty="0">
              <a:latin typeface="+mj-lt"/>
            </a:endParaRPr>
          </a:p>
        </p:txBody>
      </p:sp>
      <p:sp>
        <p:nvSpPr>
          <p:cNvPr id="22" name="object 21"/>
          <p:cNvSpPr txBox="1"/>
          <p:nvPr/>
        </p:nvSpPr>
        <p:spPr>
          <a:xfrm>
            <a:off x="378566" y="1752193"/>
            <a:ext cx="9956239" cy="2598788"/>
          </a:xfrm>
          <a:prstGeom prst="rect">
            <a:avLst/>
          </a:prstGeom>
        </p:spPr>
        <p:txBody>
          <a:bodyPr vert="horz" wrap="square" lIns="0" tIns="13335" rIns="0" bIns="0" rtlCol="0">
            <a:spAutoFit/>
          </a:bodyPr>
          <a:lstStyle/>
          <a:p>
            <a:pPr marL="12065">
              <a:lnSpc>
                <a:spcPct val="100000"/>
              </a:lnSpc>
              <a:tabLst>
                <a:tab pos="697865" algn="l"/>
                <a:tab pos="698500" algn="l"/>
              </a:tabLst>
            </a:pPr>
            <a:r>
              <a:rPr lang="en-IN" sz="2400" spc="-30" dirty="0">
                <a:latin typeface="+mj-lt"/>
                <a:cs typeface="Times New Roman"/>
              </a:rPr>
              <a:t>This project intends to make ease for the optically defected people as a guide.</a:t>
            </a:r>
          </a:p>
          <a:p>
            <a:pPr marL="12065">
              <a:lnSpc>
                <a:spcPct val="100000"/>
              </a:lnSpc>
              <a:tabLst>
                <a:tab pos="697865" algn="l"/>
                <a:tab pos="698500" algn="l"/>
              </a:tabLst>
            </a:pPr>
            <a:endParaRPr lang="en-IN" sz="2400" spc="-30" dirty="0">
              <a:latin typeface="+mj-lt"/>
              <a:cs typeface="Times New Roman"/>
            </a:endParaRPr>
          </a:p>
          <a:p>
            <a:pPr marL="469265" indent="-457200">
              <a:lnSpc>
                <a:spcPct val="100000"/>
              </a:lnSpc>
              <a:buFont typeface="Wingdings" panose="05000000000000000000" pitchFamily="2" charset="2"/>
              <a:buChar char="q"/>
              <a:tabLst>
                <a:tab pos="697865" algn="l"/>
                <a:tab pos="698500" algn="l"/>
              </a:tabLst>
            </a:pPr>
            <a:r>
              <a:rPr lang="en-IN" sz="2400" spc="-30" dirty="0">
                <a:latin typeface="+mj-lt"/>
                <a:cs typeface="Times New Roman"/>
              </a:rPr>
              <a:t>To make them feel confident enough to do their works on their own.</a:t>
            </a:r>
          </a:p>
          <a:p>
            <a:pPr marL="469265" indent="-457200">
              <a:lnSpc>
                <a:spcPct val="100000"/>
              </a:lnSpc>
              <a:buFont typeface="Wingdings" panose="05000000000000000000" pitchFamily="2" charset="2"/>
              <a:buChar char="q"/>
              <a:tabLst>
                <a:tab pos="697865" algn="l"/>
                <a:tab pos="698500" algn="l"/>
              </a:tabLst>
            </a:pPr>
            <a:endParaRPr lang="en-IN" sz="2400" spc="-30" dirty="0">
              <a:latin typeface="+mj-lt"/>
              <a:cs typeface="Times New Roman"/>
            </a:endParaRPr>
          </a:p>
          <a:p>
            <a:pPr marL="469265" indent="-457200">
              <a:lnSpc>
                <a:spcPct val="100000"/>
              </a:lnSpc>
              <a:buFont typeface="Wingdings" panose="05000000000000000000" pitchFamily="2" charset="2"/>
              <a:buChar char="q"/>
              <a:tabLst>
                <a:tab pos="697865" algn="l"/>
                <a:tab pos="698500" algn="l"/>
              </a:tabLst>
            </a:pPr>
            <a:r>
              <a:rPr lang="en-IN" sz="2400" spc="-30" dirty="0">
                <a:latin typeface="+mj-lt"/>
                <a:cs typeface="Times New Roman"/>
              </a:rPr>
              <a:t>To help them to be aware of their surroundings as equally as a normal person.</a:t>
            </a:r>
          </a:p>
          <a:p>
            <a:pPr marL="469265" indent="-457200">
              <a:lnSpc>
                <a:spcPct val="100000"/>
              </a:lnSpc>
              <a:buFont typeface="Wingdings" panose="05000000000000000000" pitchFamily="2" charset="2"/>
              <a:buChar char="q"/>
              <a:tabLst>
                <a:tab pos="697865" algn="l"/>
                <a:tab pos="698500" algn="l"/>
              </a:tabLst>
            </a:pPr>
            <a:endParaRPr lang="en-IN" sz="2400" spc="-30" dirty="0">
              <a:latin typeface="+mj-lt"/>
              <a:cs typeface="Times New Roman"/>
            </a:endParaRPr>
          </a:p>
          <a:p>
            <a:pPr marL="469265" indent="-457200">
              <a:lnSpc>
                <a:spcPct val="100000"/>
              </a:lnSpc>
              <a:buFont typeface="Wingdings" panose="05000000000000000000" pitchFamily="2" charset="2"/>
              <a:buChar char="q"/>
              <a:tabLst>
                <a:tab pos="697865" algn="l"/>
                <a:tab pos="698500" algn="l"/>
              </a:tabLst>
            </a:pPr>
            <a:r>
              <a:rPr lang="en-IN" sz="2400" spc="-30" dirty="0">
                <a:latin typeface="+mj-lt"/>
                <a:cs typeface="Times New Roman"/>
              </a:rPr>
              <a:t>To make them feel safe and secure to move around while walking</a:t>
            </a:r>
            <a:endParaRPr sz="2400" dirty="0">
              <a:latin typeface="+mj-lt"/>
              <a:cs typeface="Times New Roman"/>
            </a:endParaRPr>
          </a:p>
        </p:txBody>
      </p:sp>
      <p:pic>
        <p:nvPicPr>
          <p:cNvPr id="3074" name="Picture 2" descr="Download Agenda Icon in SVG &amp; 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74066" y="268351"/>
            <a:ext cx="1121479" cy="11214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67F13F-983B-A37B-5F4C-81288A7175EC}"/>
              </a:ext>
            </a:extLst>
          </p:cNvPr>
          <p:cNvSpPr txBox="1"/>
          <p:nvPr/>
        </p:nvSpPr>
        <p:spPr>
          <a:xfrm>
            <a:off x="613149" y="4981698"/>
            <a:ext cx="7916896" cy="369332"/>
          </a:xfrm>
          <a:prstGeom prst="rect">
            <a:avLst/>
          </a:prstGeom>
          <a:noFill/>
        </p:spPr>
        <p:txBody>
          <a:bodyPr wrap="square">
            <a:spAutoFit/>
          </a:bodyPr>
          <a:lstStyle/>
          <a:p>
            <a:r>
              <a:rPr lang="en-US" b="1" i="0" dirty="0">
                <a:solidFill>
                  <a:srgbClr val="343434"/>
                </a:solidFill>
                <a:effectLst/>
                <a:latin typeface="Arial" panose="020B0604020202020204" pitchFamily="34" charset="0"/>
              </a:rPr>
              <a:t>Keywords: </a:t>
            </a:r>
            <a:r>
              <a:rPr lang="en-US" b="0" i="0" dirty="0">
                <a:solidFill>
                  <a:srgbClr val="343434"/>
                </a:solidFill>
                <a:effectLst/>
                <a:latin typeface="Arial" panose="020B0604020202020204" pitchFamily="34" charset="0"/>
              </a:rPr>
              <a:t>Arduino uno, Ultrasonic sensors, RF transmitter and receiver</a:t>
            </a:r>
            <a:endParaRPr lang="en-IN" dirty="0"/>
          </a:p>
        </p:txBody>
      </p:sp>
    </p:spTree>
    <p:extLst>
      <p:ext uri="{BB962C8B-B14F-4D97-AF65-F5344CB8AC3E}">
        <p14:creationId xmlns:p14="http://schemas.microsoft.com/office/powerpoint/2010/main" val="420657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a:t>HOW DOES  IT WORK…?</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9610182" cy="3836725"/>
          </a:xfrm>
        </p:spPr>
        <p:txBody>
          <a:bodyPr/>
          <a:lstStyle/>
          <a:p>
            <a:pPr marL="285750" indent="-285750">
              <a:buFont typeface="Arial" panose="020B0604020202020204" pitchFamily="34" charset="0"/>
              <a:buChar char="•"/>
            </a:pPr>
            <a:r>
              <a:rPr lang="en-GB" sz="1800" dirty="0"/>
              <a:t>The </a:t>
            </a:r>
            <a:r>
              <a:rPr lang="en-GB" sz="1800" b="1" dirty="0"/>
              <a:t>Smart Blind Stick</a:t>
            </a:r>
            <a:r>
              <a:rPr lang="en-GB" sz="1800" dirty="0"/>
              <a:t> scans the path in front of it with the help of an HC SR04 Ultrasonic sensor.</a:t>
            </a:r>
          </a:p>
          <a:p>
            <a:pPr marL="285750" indent="-285750">
              <a:buFont typeface="Arial" panose="020B0604020202020204" pitchFamily="34" charset="0"/>
              <a:buChar char="•"/>
            </a:pPr>
            <a:r>
              <a:rPr lang="en-GB" sz="1800" dirty="0"/>
              <a:t>Whenever the sensor detects any object in its path the buzzer starts beeping and also at the same time the LED turns on.</a:t>
            </a:r>
          </a:p>
          <a:p>
            <a:pPr marL="285750" indent="-285750">
              <a:buFont typeface="Arial" panose="020B0604020202020204" pitchFamily="34" charset="0"/>
              <a:buChar char="•"/>
            </a:pPr>
            <a:r>
              <a:rPr lang="en-GB" sz="1800" dirty="0"/>
              <a:t>The blind person can hear the beeping of the buzzer and manage to change the way. In this way, the person can easily find his way without getting injured.</a:t>
            </a:r>
          </a:p>
          <a:p>
            <a:pPr marL="285750" indent="-285750">
              <a:buFont typeface="Arial" panose="020B0604020202020204" pitchFamily="34" charset="0"/>
              <a:buChar char="•"/>
            </a:pPr>
            <a:r>
              <a:rPr lang="en-GB" sz="1800" dirty="0"/>
              <a:t>This smart stick works in the same way as the Ultrasonic range finder did. You can also see the real-time values of the distance in cm on the Arduino serial monitor.</a:t>
            </a:r>
          </a:p>
          <a:p>
            <a:endParaRPr lang="en-US"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41640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498361"/>
            <a:ext cx="9610182" cy="601226"/>
          </a:xfrm>
        </p:spPr>
        <p:txBody>
          <a:bodyPr/>
          <a:lstStyle/>
          <a:p>
            <a:r>
              <a:rPr lang="en-US" dirty="0"/>
              <a:t>CIRCUIT DIAGRAM</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pic>
        <p:nvPicPr>
          <p:cNvPr id="3" name="Picture 2" descr="smart blind stick circuit diagram">
            <a:extLst>
              <a:ext uri="{FF2B5EF4-FFF2-40B4-BE49-F238E27FC236}">
                <a16:creationId xmlns:a16="http://schemas.microsoft.com/office/drawing/2014/main" id="{CF00569A-DE7F-E79D-5FBF-54FE07B30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909" y="1713269"/>
            <a:ext cx="5272248" cy="434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3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152646" y="434056"/>
            <a:ext cx="9610182" cy="601226"/>
          </a:xfrm>
        </p:spPr>
        <p:txBody>
          <a:bodyPr/>
          <a:lstStyle/>
          <a:p>
            <a:r>
              <a:rPr lang="en-US" b="1" dirty="0"/>
              <a:t>WORKING MODEL</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6" name="TextBox 5">
            <a:extLst>
              <a:ext uri="{FF2B5EF4-FFF2-40B4-BE49-F238E27FC236}">
                <a16:creationId xmlns:a16="http://schemas.microsoft.com/office/drawing/2014/main" id="{B216ED31-EBAC-6926-C276-3A1AF49F0948}"/>
              </a:ext>
            </a:extLst>
          </p:cNvPr>
          <p:cNvSpPr txBox="1"/>
          <p:nvPr/>
        </p:nvSpPr>
        <p:spPr>
          <a:xfrm>
            <a:off x="1021976" y="1716838"/>
            <a:ext cx="8458200" cy="4708981"/>
          </a:xfrm>
          <a:prstGeom prst="rect">
            <a:avLst/>
          </a:prstGeom>
          <a:noFill/>
        </p:spPr>
        <p:txBody>
          <a:bodyPr wrap="square">
            <a:spAutoFit/>
          </a:bodyPr>
          <a:lstStyle/>
          <a:p>
            <a:pPr algn="l"/>
            <a:r>
              <a:rPr lang="en-US" sz="2000" b="0" i="0" dirty="0">
                <a:solidFill>
                  <a:srgbClr val="2C2F34"/>
                </a:solidFill>
                <a:effectLst/>
                <a:latin typeface="-apple-system"/>
              </a:rPr>
              <a:t>The main objective of this project is to help blind people to walk with ease and to be warned whenever their walking path is obstructed by obstacles. As a warning signal via buzzer, whose frequency of beep changes according to the distance of the object. The closer the distance of obstruction, the more will be the buzzer beep frequency.</a:t>
            </a:r>
          </a:p>
          <a:p>
            <a:pPr algn="l"/>
            <a:endParaRPr lang="en-US" sz="2000" b="0" i="0" dirty="0">
              <a:solidFill>
                <a:srgbClr val="2C2F34"/>
              </a:solidFill>
              <a:effectLst/>
              <a:latin typeface="-apple-system"/>
            </a:endParaRPr>
          </a:p>
          <a:p>
            <a:pPr algn="l"/>
            <a:r>
              <a:rPr lang="en-US" sz="2000" b="0" i="0" dirty="0">
                <a:solidFill>
                  <a:srgbClr val="2C2F34"/>
                </a:solidFill>
                <a:effectLst/>
                <a:latin typeface="-apple-system"/>
              </a:rPr>
              <a:t>The main component used for this device is the Ultrasonic Sensor HC-SR04. The ultrasonic sensor transmits a high frequency sound pulse and then calculates the time to receive the signal of the sound echo to reflect back. HC-SR04 has a transmitter &amp; receiver surface. One of them acts as the transmitter and transmits the ultrasonic waves. The other one acts as a receiver and receives the echoed sound signal. The sensor is calibrated according to the speed of the sound in air. The speed of sound is 341 meters per second in the air, and the distance between the sensor and object is equal to time multiplied by the speed of sound divided by two.</a:t>
            </a:r>
          </a:p>
        </p:txBody>
      </p:sp>
    </p:spTree>
    <p:extLst>
      <p:ext uri="{BB962C8B-B14F-4D97-AF65-F5344CB8AC3E}">
        <p14:creationId xmlns:p14="http://schemas.microsoft.com/office/powerpoint/2010/main" val="28021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C08B85-500F-7F90-1AA7-874DBDBF66F1}"/>
              </a:ext>
            </a:extLst>
          </p:cNvPr>
          <p:cNvSpPr txBox="1"/>
          <p:nvPr/>
        </p:nvSpPr>
        <p:spPr>
          <a:xfrm>
            <a:off x="346435" y="211257"/>
            <a:ext cx="6103854" cy="400110"/>
          </a:xfrm>
          <a:prstGeom prst="rect">
            <a:avLst/>
          </a:prstGeom>
          <a:noFill/>
        </p:spPr>
        <p:txBody>
          <a:bodyPr wrap="square">
            <a:spAutoFit/>
          </a:bodyPr>
          <a:lstStyle/>
          <a:p>
            <a:r>
              <a:rPr lang="en-US" sz="2000" b="1" dirty="0">
                <a:solidFill>
                  <a:srgbClr val="92D050"/>
                </a:solidFill>
              </a:rPr>
              <a:t>MODULE IMPLEMENTATION</a:t>
            </a:r>
            <a:endParaRPr lang="en-IN" sz="2000" b="1" dirty="0">
              <a:solidFill>
                <a:srgbClr val="92D050"/>
              </a:solidFill>
            </a:endParaRPr>
          </a:p>
        </p:txBody>
      </p:sp>
      <p:sp>
        <p:nvSpPr>
          <p:cNvPr id="8" name="TextBox 7">
            <a:extLst>
              <a:ext uri="{FF2B5EF4-FFF2-40B4-BE49-F238E27FC236}">
                <a16:creationId xmlns:a16="http://schemas.microsoft.com/office/drawing/2014/main" id="{2571663D-35AA-E3A0-5CF7-E702848E9745}"/>
              </a:ext>
            </a:extLst>
          </p:cNvPr>
          <p:cNvSpPr txBox="1"/>
          <p:nvPr/>
        </p:nvSpPr>
        <p:spPr>
          <a:xfrm>
            <a:off x="619813" y="908843"/>
            <a:ext cx="6103854" cy="369332"/>
          </a:xfrm>
          <a:prstGeom prst="rect">
            <a:avLst/>
          </a:prstGeom>
          <a:noFill/>
        </p:spPr>
        <p:txBody>
          <a:bodyPr wrap="square">
            <a:spAutoFit/>
          </a:bodyPr>
          <a:lstStyle/>
          <a:p>
            <a:pPr algn="l"/>
            <a:r>
              <a:rPr lang="en-IN" b="1" i="0" dirty="0">
                <a:effectLst/>
                <a:latin typeface="Open Sans" panose="020F0502020204030204" pitchFamily="34" charset="0"/>
              </a:rPr>
              <a:t>Code:</a:t>
            </a:r>
          </a:p>
        </p:txBody>
      </p:sp>
      <p:sp>
        <p:nvSpPr>
          <p:cNvPr id="11" name="TextBox 10">
            <a:extLst>
              <a:ext uri="{FF2B5EF4-FFF2-40B4-BE49-F238E27FC236}">
                <a16:creationId xmlns:a16="http://schemas.microsoft.com/office/drawing/2014/main" id="{3737DF02-A27A-6F4C-43B1-8BF09691E3F0}"/>
              </a:ext>
            </a:extLst>
          </p:cNvPr>
          <p:cNvSpPr txBox="1"/>
          <p:nvPr/>
        </p:nvSpPr>
        <p:spPr>
          <a:xfrm>
            <a:off x="2115346" y="1060598"/>
            <a:ext cx="4958499" cy="5586145"/>
          </a:xfrm>
          <a:prstGeom prst="rect">
            <a:avLst/>
          </a:prstGeom>
          <a:noFill/>
        </p:spPr>
        <p:txBody>
          <a:bodyPr wrap="square" rtlCol="0">
            <a:spAutoFit/>
          </a:bodyPr>
          <a:lstStyle/>
          <a:p>
            <a:r>
              <a:rPr lang="en-IN" sz="1050" dirty="0" err="1"/>
              <a:t>const</a:t>
            </a:r>
            <a:r>
              <a:rPr lang="en-IN" sz="1050" dirty="0"/>
              <a:t> int </a:t>
            </a:r>
            <a:r>
              <a:rPr lang="en-IN" sz="1050" dirty="0" err="1"/>
              <a:t>trigPin</a:t>
            </a:r>
            <a:r>
              <a:rPr lang="en-IN" sz="1050" dirty="0"/>
              <a:t> = 9;</a:t>
            </a:r>
          </a:p>
          <a:p>
            <a:r>
              <a:rPr lang="en-IN" sz="1050" dirty="0" err="1"/>
              <a:t>const</a:t>
            </a:r>
            <a:r>
              <a:rPr lang="en-IN" sz="1050" dirty="0"/>
              <a:t> int </a:t>
            </a:r>
            <a:r>
              <a:rPr lang="en-IN" sz="1050" dirty="0" err="1"/>
              <a:t>echoPin</a:t>
            </a:r>
            <a:r>
              <a:rPr lang="en-IN" sz="1050" dirty="0"/>
              <a:t> = 10;</a:t>
            </a:r>
          </a:p>
          <a:p>
            <a:r>
              <a:rPr lang="en-IN" sz="1050" dirty="0"/>
              <a:t>long duration;</a:t>
            </a:r>
          </a:p>
          <a:p>
            <a:r>
              <a:rPr lang="en-IN" sz="1050" dirty="0"/>
              <a:t>int </a:t>
            </a:r>
            <a:r>
              <a:rPr lang="en-IN" sz="1050" dirty="0" err="1"/>
              <a:t>distanceCm</a:t>
            </a:r>
            <a:r>
              <a:rPr lang="en-IN" sz="1050" dirty="0"/>
              <a:t>, </a:t>
            </a:r>
            <a:r>
              <a:rPr lang="en-IN" sz="1050" dirty="0" err="1"/>
              <a:t>distanceInch</a:t>
            </a:r>
            <a:r>
              <a:rPr lang="en-IN" sz="1050" dirty="0"/>
              <a:t>;</a:t>
            </a:r>
          </a:p>
          <a:p>
            <a:r>
              <a:rPr lang="en-IN" sz="1050" dirty="0"/>
              <a:t>void setup()</a:t>
            </a:r>
          </a:p>
          <a:p>
            <a:r>
              <a:rPr lang="en-IN" sz="1050" dirty="0"/>
              <a:t>{</a:t>
            </a:r>
            <a:r>
              <a:rPr lang="en-IN" sz="1050" dirty="0" err="1"/>
              <a:t>Serial.begin</a:t>
            </a:r>
            <a:r>
              <a:rPr lang="en-IN" sz="1050" dirty="0"/>
              <a:t>(9600); </a:t>
            </a:r>
          </a:p>
          <a:p>
            <a:r>
              <a:rPr lang="en-IN" sz="1050" dirty="0"/>
              <a:t> </a:t>
            </a:r>
            <a:r>
              <a:rPr lang="en-IN" sz="1050" dirty="0" err="1"/>
              <a:t>pinMode</a:t>
            </a:r>
            <a:r>
              <a:rPr lang="en-IN" sz="1050" dirty="0"/>
              <a:t>(</a:t>
            </a:r>
            <a:r>
              <a:rPr lang="en-IN" sz="1050" dirty="0" err="1"/>
              <a:t>trigPin</a:t>
            </a:r>
            <a:r>
              <a:rPr lang="en-IN" sz="1050" dirty="0"/>
              <a:t>, OUTPUT);</a:t>
            </a:r>
          </a:p>
          <a:p>
            <a:r>
              <a:rPr lang="en-IN" sz="1050" dirty="0"/>
              <a:t> </a:t>
            </a:r>
            <a:r>
              <a:rPr lang="en-IN" sz="1050" dirty="0" err="1"/>
              <a:t>pinMode</a:t>
            </a:r>
            <a:r>
              <a:rPr lang="en-IN" sz="1050" dirty="0"/>
              <a:t>(</a:t>
            </a:r>
            <a:r>
              <a:rPr lang="en-IN" sz="1050" dirty="0" err="1"/>
              <a:t>echoPin</a:t>
            </a:r>
            <a:r>
              <a:rPr lang="en-IN" sz="1050" dirty="0"/>
              <a:t>, INPUT);</a:t>
            </a:r>
          </a:p>
          <a:p>
            <a:r>
              <a:rPr lang="en-IN" sz="1050" dirty="0"/>
              <a:t> </a:t>
            </a:r>
            <a:r>
              <a:rPr lang="en-IN" sz="1050" dirty="0" err="1"/>
              <a:t>pinMode</a:t>
            </a:r>
            <a:r>
              <a:rPr lang="en-IN" sz="1050" dirty="0"/>
              <a:t>(6, OUTPUT); // Connect LED Pin D6</a:t>
            </a:r>
          </a:p>
          <a:p>
            <a:r>
              <a:rPr lang="en-IN" sz="1050" dirty="0"/>
              <a:t> </a:t>
            </a:r>
            <a:r>
              <a:rPr lang="en-IN" sz="1050" dirty="0" err="1"/>
              <a:t>pinMode</a:t>
            </a:r>
            <a:r>
              <a:rPr lang="en-IN" sz="1050" dirty="0"/>
              <a:t>(5, OUTPUT); // Connect Buzzer Pin D5</a:t>
            </a:r>
          </a:p>
          <a:p>
            <a:r>
              <a:rPr lang="en-IN" sz="1050" dirty="0"/>
              <a:t>}</a:t>
            </a:r>
          </a:p>
          <a:p>
            <a:r>
              <a:rPr lang="en-IN" sz="1050" dirty="0"/>
              <a:t>void loop()</a:t>
            </a:r>
          </a:p>
          <a:p>
            <a:r>
              <a:rPr lang="en-IN" sz="1050" dirty="0"/>
              <a:t>{</a:t>
            </a:r>
          </a:p>
          <a:p>
            <a:r>
              <a:rPr lang="en-IN" sz="1050" dirty="0" err="1"/>
              <a:t>digitalWrite</a:t>
            </a:r>
            <a:r>
              <a:rPr lang="en-IN" sz="1050" dirty="0"/>
              <a:t>(</a:t>
            </a:r>
            <a:r>
              <a:rPr lang="en-IN" sz="1050" dirty="0" err="1"/>
              <a:t>trigPin</a:t>
            </a:r>
            <a:r>
              <a:rPr lang="en-IN" sz="1050" dirty="0"/>
              <a:t>, LOW);</a:t>
            </a:r>
          </a:p>
          <a:p>
            <a:r>
              <a:rPr lang="en-IN" sz="1050" dirty="0" err="1"/>
              <a:t>delayMicroseconds</a:t>
            </a:r>
            <a:r>
              <a:rPr lang="en-IN" sz="1050" dirty="0"/>
              <a:t>(2);</a:t>
            </a:r>
          </a:p>
          <a:p>
            <a:r>
              <a:rPr lang="en-IN" sz="1050" dirty="0" err="1"/>
              <a:t>digitalWrite</a:t>
            </a:r>
            <a:r>
              <a:rPr lang="en-IN" sz="1050" dirty="0"/>
              <a:t>(</a:t>
            </a:r>
            <a:r>
              <a:rPr lang="en-IN" sz="1050" dirty="0" err="1"/>
              <a:t>trigPin</a:t>
            </a:r>
            <a:r>
              <a:rPr lang="en-IN" sz="1050" dirty="0"/>
              <a:t>, HIGH);</a:t>
            </a:r>
          </a:p>
          <a:p>
            <a:r>
              <a:rPr lang="en-IN" sz="1050" dirty="0" err="1"/>
              <a:t>delayMicroseconds</a:t>
            </a:r>
            <a:r>
              <a:rPr lang="en-IN" sz="1050" dirty="0"/>
              <a:t>(10);</a:t>
            </a:r>
          </a:p>
          <a:p>
            <a:r>
              <a:rPr lang="en-IN" sz="1050" dirty="0" err="1"/>
              <a:t>digitalWrite</a:t>
            </a:r>
            <a:r>
              <a:rPr lang="en-IN" sz="1050" dirty="0"/>
              <a:t>(</a:t>
            </a:r>
            <a:r>
              <a:rPr lang="en-IN" sz="1050" dirty="0" err="1"/>
              <a:t>trigPin</a:t>
            </a:r>
            <a:r>
              <a:rPr lang="en-IN" sz="1050" dirty="0"/>
              <a:t>, LOW);</a:t>
            </a:r>
          </a:p>
          <a:p>
            <a:r>
              <a:rPr lang="en-IN" sz="1050" dirty="0"/>
              <a:t>duration = </a:t>
            </a:r>
            <a:r>
              <a:rPr lang="en-IN" sz="1050" dirty="0" err="1"/>
              <a:t>pulseIn</a:t>
            </a:r>
            <a:r>
              <a:rPr lang="en-IN" sz="1050" dirty="0"/>
              <a:t>(</a:t>
            </a:r>
            <a:r>
              <a:rPr lang="en-IN" sz="1050" dirty="0" err="1"/>
              <a:t>echoPin</a:t>
            </a:r>
            <a:r>
              <a:rPr lang="en-IN" sz="1050" dirty="0"/>
              <a:t>, HIGH);</a:t>
            </a:r>
          </a:p>
          <a:p>
            <a:r>
              <a:rPr lang="en-IN" sz="1050" dirty="0" err="1"/>
              <a:t>distanceCm</a:t>
            </a:r>
            <a:r>
              <a:rPr lang="en-IN" sz="1050" dirty="0"/>
              <a:t>= duration*0.034/2;</a:t>
            </a:r>
          </a:p>
          <a:p>
            <a:r>
              <a:rPr lang="en-IN" sz="1050" dirty="0" err="1"/>
              <a:t>distanceInch</a:t>
            </a:r>
            <a:r>
              <a:rPr lang="en-IN" sz="1050" dirty="0"/>
              <a:t> = duration*0.0133/2;</a:t>
            </a:r>
          </a:p>
          <a:p>
            <a:r>
              <a:rPr lang="en-IN" sz="1050" dirty="0" err="1"/>
              <a:t>Serial.println</a:t>
            </a:r>
            <a:r>
              <a:rPr lang="en-IN" sz="1050" dirty="0"/>
              <a:t>("Distance: ");</a:t>
            </a:r>
          </a:p>
          <a:p>
            <a:r>
              <a:rPr lang="en-IN" sz="1050" dirty="0" err="1"/>
              <a:t>Serial.println</a:t>
            </a:r>
            <a:r>
              <a:rPr lang="en-IN" sz="1050" dirty="0"/>
              <a:t>(</a:t>
            </a:r>
            <a:r>
              <a:rPr lang="en-IN" sz="1050" dirty="0" err="1"/>
              <a:t>distanceCm</a:t>
            </a:r>
            <a:r>
              <a:rPr lang="en-IN" sz="1050" dirty="0"/>
              <a:t>);</a:t>
            </a:r>
          </a:p>
          <a:p>
            <a:r>
              <a:rPr lang="en-IN" sz="1050" dirty="0"/>
              <a:t>delay (100);</a:t>
            </a:r>
          </a:p>
          <a:p>
            <a:r>
              <a:rPr lang="en-IN" sz="1050" dirty="0"/>
              <a:t>// See the Ultrasonic Sensor Value in Serial Monitor</a:t>
            </a:r>
          </a:p>
          <a:p>
            <a:r>
              <a:rPr lang="en-IN" sz="1050" dirty="0"/>
              <a:t>if(</a:t>
            </a:r>
            <a:r>
              <a:rPr lang="en-IN" sz="1050" dirty="0" err="1"/>
              <a:t>distanceCm</a:t>
            </a:r>
            <a:r>
              <a:rPr lang="en-IN" sz="1050" dirty="0"/>
              <a:t> &lt; 25)  // You can Change the value </a:t>
            </a:r>
          </a:p>
          <a:p>
            <a:r>
              <a:rPr lang="en-IN" sz="1050" dirty="0"/>
              <a:t>{ </a:t>
            </a:r>
            <a:r>
              <a:rPr lang="en-IN" sz="1050" dirty="0" err="1"/>
              <a:t>digitalWrite</a:t>
            </a:r>
            <a:r>
              <a:rPr lang="en-IN" sz="1050" dirty="0"/>
              <a:t>(5, HIGH);  // Buzzer ON</a:t>
            </a:r>
          </a:p>
          <a:p>
            <a:r>
              <a:rPr lang="en-IN" sz="1050" dirty="0"/>
              <a:t>  </a:t>
            </a:r>
            <a:r>
              <a:rPr lang="en-IN" sz="1050" dirty="0" err="1"/>
              <a:t>digitalWrite</a:t>
            </a:r>
            <a:r>
              <a:rPr lang="en-IN" sz="1050" dirty="0"/>
              <a:t>(6, HIGH);  // LED ON </a:t>
            </a:r>
          </a:p>
          <a:p>
            <a:r>
              <a:rPr lang="en-IN" sz="1050" dirty="0"/>
              <a:t> }</a:t>
            </a:r>
          </a:p>
          <a:p>
            <a:r>
              <a:rPr lang="en-IN" sz="1050" dirty="0"/>
              <a:t>else</a:t>
            </a:r>
          </a:p>
          <a:p>
            <a:r>
              <a:rPr lang="en-IN" sz="1050" dirty="0"/>
              <a:t>{  </a:t>
            </a:r>
            <a:r>
              <a:rPr lang="en-IN" sz="1050" dirty="0" err="1"/>
              <a:t>digitalWrite</a:t>
            </a:r>
            <a:r>
              <a:rPr lang="en-IN" sz="1050" dirty="0"/>
              <a:t>(5,LOW);  // Buzzer OFF</a:t>
            </a:r>
          </a:p>
          <a:p>
            <a:r>
              <a:rPr lang="en-IN" sz="1050" dirty="0"/>
              <a:t>   </a:t>
            </a:r>
            <a:r>
              <a:rPr lang="en-IN" sz="1050" dirty="0" err="1"/>
              <a:t>digitalWrite</a:t>
            </a:r>
            <a:r>
              <a:rPr lang="en-IN" sz="1050" dirty="0"/>
              <a:t>(6,LOW);  // LED OFF </a:t>
            </a:r>
          </a:p>
          <a:p>
            <a:r>
              <a:rPr lang="en-IN" sz="1050" dirty="0"/>
              <a:t>}</a:t>
            </a:r>
          </a:p>
          <a:p>
            <a:r>
              <a:rPr lang="en-IN" sz="1050" dirty="0"/>
              <a:t>}</a:t>
            </a:r>
          </a:p>
        </p:txBody>
      </p:sp>
      <p:pic>
        <p:nvPicPr>
          <p:cNvPr id="4" name="Picture 3">
            <a:extLst>
              <a:ext uri="{FF2B5EF4-FFF2-40B4-BE49-F238E27FC236}">
                <a16:creationId xmlns:a16="http://schemas.microsoft.com/office/drawing/2014/main" id="{70C176AA-9033-70C2-FC58-D845E55F8456}"/>
              </a:ext>
            </a:extLst>
          </p:cNvPr>
          <p:cNvPicPr>
            <a:picLocks noChangeAspect="1"/>
          </p:cNvPicPr>
          <p:nvPr/>
        </p:nvPicPr>
        <p:blipFill>
          <a:blip r:embed="rId2"/>
          <a:stretch>
            <a:fillRect/>
          </a:stretch>
        </p:blipFill>
        <p:spPr>
          <a:xfrm>
            <a:off x="6274561" y="1575651"/>
            <a:ext cx="5258534" cy="3181794"/>
          </a:xfrm>
          <a:prstGeom prst="rect">
            <a:avLst/>
          </a:prstGeom>
        </p:spPr>
      </p:pic>
    </p:spTree>
    <p:extLst>
      <p:ext uri="{BB962C8B-B14F-4D97-AF65-F5344CB8AC3E}">
        <p14:creationId xmlns:p14="http://schemas.microsoft.com/office/powerpoint/2010/main" val="149589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569CD3E-5E33-4EB5-A2CE-C636605E633F}"/>
              </a:ext>
            </a:extLst>
          </p:cNvPr>
          <p:cNvSpPr>
            <a:spLocks noGrp="1"/>
          </p:cNvSpPr>
          <p:nvPr>
            <p:ph type="title"/>
          </p:nvPr>
        </p:nvSpPr>
        <p:spPr>
          <a:xfrm>
            <a:off x="1125142" y="83112"/>
            <a:ext cx="3854528" cy="1278466"/>
          </a:xfrm>
        </p:spPr>
        <p:txBody>
          <a:bodyPr/>
          <a:lstStyle/>
          <a:p>
            <a:r>
              <a:rPr lang="en-US" dirty="0"/>
              <a:t>TIME LINE:      </a:t>
            </a:r>
          </a:p>
        </p:txBody>
      </p:sp>
      <p:cxnSp>
        <p:nvCxnSpPr>
          <p:cNvPr id="9" name="Straight Connector 8"/>
          <p:cNvCxnSpPr/>
          <p:nvPr/>
        </p:nvCxnSpPr>
        <p:spPr>
          <a:xfrm>
            <a:off x="927463" y="3788229"/>
            <a:ext cx="102804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Oval 10"/>
          <p:cNvSpPr/>
          <p:nvPr/>
        </p:nvSpPr>
        <p:spPr>
          <a:xfrm>
            <a:off x="1593669" y="3409406"/>
            <a:ext cx="744582" cy="757645"/>
          </a:xfrm>
          <a:prstGeom prst="ellipse">
            <a:avLst/>
          </a:prstGeom>
          <a:solidFill>
            <a:srgbClr val="B71E42"/>
          </a:solidFill>
          <a:ln>
            <a:noFill/>
          </a:ln>
          <a:effectLst>
            <a:glow rad="228600">
              <a:schemeClr val="accent1">
                <a:satMod val="175000"/>
                <a:alpha val="40000"/>
              </a:schemeClr>
            </a:glo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6" name="Oval 15"/>
          <p:cNvSpPr/>
          <p:nvPr/>
        </p:nvSpPr>
        <p:spPr>
          <a:xfrm>
            <a:off x="7810500" y="3409404"/>
            <a:ext cx="744582" cy="757645"/>
          </a:xfrm>
          <a:prstGeom prst="ellipse">
            <a:avLst/>
          </a:prstGeom>
          <a:solidFill>
            <a:srgbClr val="B71E42"/>
          </a:solidFill>
          <a:ln>
            <a:noFill/>
          </a:ln>
          <a:effectLst>
            <a:glow rad="228600">
              <a:schemeClr val="accent1">
                <a:satMod val="175000"/>
                <a:alpha val="40000"/>
              </a:schemeClr>
            </a:glo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7" name="Oval 16"/>
          <p:cNvSpPr/>
          <p:nvPr/>
        </p:nvSpPr>
        <p:spPr>
          <a:xfrm>
            <a:off x="3658689" y="3409404"/>
            <a:ext cx="744582" cy="757645"/>
          </a:xfrm>
          <a:prstGeom prst="ellipse">
            <a:avLst/>
          </a:prstGeom>
          <a:solidFill>
            <a:srgbClr val="B71E42"/>
          </a:solidFill>
          <a:ln>
            <a:noFill/>
          </a:ln>
          <a:effectLst>
            <a:glow rad="228600">
              <a:schemeClr val="accent1">
                <a:satMod val="175000"/>
                <a:alpha val="40000"/>
              </a:schemeClr>
            </a:glo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8" name="Oval 17"/>
          <p:cNvSpPr/>
          <p:nvPr/>
        </p:nvSpPr>
        <p:spPr>
          <a:xfrm>
            <a:off x="5723709" y="3409405"/>
            <a:ext cx="744582" cy="757645"/>
          </a:xfrm>
          <a:prstGeom prst="ellipse">
            <a:avLst/>
          </a:prstGeom>
          <a:solidFill>
            <a:srgbClr val="B71E42"/>
          </a:solidFill>
          <a:ln>
            <a:noFill/>
          </a:ln>
          <a:effectLst>
            <a:glow rad="228600">
              <a:schemeClr val="accent1">
                <a:satMod val="175000"/>
                <a:alpha val="40000"/>
              </a:schemeClr>
            </a:glo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9" name="Oval 18"/>
          <p:cNvSpPr/>
          <p:nvPr/>
        </p:nvSpPr>
        <p:spPr>
          <a:xfrm>
            <a:off x="9875520" y="3409405"/>
            <a:ext cx="744582" cy="757645"/>
          </a:xfrm>
          <a:prstGeom prst="ellipse">
            <a:avLst/>
          </a:prstGeom>
          <a:solidFill>
            <a:srgbClr val="B71E42"/>
          </a:solidFill>
          <a:ln>
            <a:noFill/>
          </a:ln>
          <a:effectLst>
            <a:glow rad="228600">
              <a:schemeClr val="accent1">
                <a:satMod val="175000"/>
                <a:alpha val="40000"/>
              </a:schemeClr>
            </a:glo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cxnSp>
        <p:nvCxnSpPr>
          <p:cNvPr id="21" name="Straight Connector 20"/>
          <p:cNvCxnSpPr/>
          <p:nvPr/>
        </p:nvCxnSpPr>
        <p:spPr>
          <a:xfrm>
            <a:off x="1965960" y="2651760"/>
            <a:ext cx="0" cy="1045029"/>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10247811" y="2717071"/>
            <a:ext cx="0" cy="1045029"/>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8182791" y="3940630"/>
            <a:ext cx="0" cy="1045029"/>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6096000" y="2690945"/>
            <a:ext cx="0" cy="1045029"/>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4030980" y="3962400"/>
            <a:ext cx="0" cy="1045029"/>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9495608" y="2119002"/>
            <a:ext cx="1908266" cy="646331"/>
          </a:xfrm>
          <a:prstGeom prst="rect">
            <a:avLst/>
          </a:prstGeom>
          <a:noFill/>
        </p:spPr>
        <p:txBody>
          <a:bodyPr wrap="square" rtlCol="0">
            <a:spAutoFit/>
          </a:bodyPr>
          <a:lstStyle/>
          <a:p>
            <a:r>
              <a:rPr lang="en-IN" dirty="0"/>
              <a:t>     FINAL SUBMISSION</a:t>
            </a:r>
          </a:p>
        </p:txBody>
      </p:sp>
      <p:sp>
        <p:nvSpPr>
          <p:cNvPr id="27" name="TextBox 26"/>
          <p:cNvSpPr txBox="1"/>
          <p:nvPr/>
        </p:nvSpPr>
        <p:spPr>
          <a:xfrm>
            <a:off x="1294363" y="4285349"/>
            <a:ext cx="1758043" cy="307777"/>
          </a:xfrm>
          <a:prstGeom prst="rect">
            <a:avLst/>
          </a:prstGeom>
          <a:noFill/>
        </p:spPr>
        <p:txBody>
          <a:bodyPr wrap="square" rtlCol="0">
            <a:spAutoFit/>
          </a:bodyPr>
          <a:lstStyle/>
          <a:p>
            <a:r>
              <a:rPr lang="en-IN" sz="1400" dirty="0"/>
              <a:t>JUNE 3rd WEEK</a:t>
            </a:r>
          </a:p>
        </p:txBody>
      </p:sp>
      <p:sp>
        <p:nvSpPr>
          <p:cNvPr id="28" name="TextBox 27"/>
          <p:cNvSpPr txBox="1"/>
          <p:nvPr/>
        </p:nvSpPr>
        <p:spPr>
          <a:xfrm>
            <a:off x="3322865" y="4985659"/>
            <a:ext cx="1908266" cy="646331"/>
          </a:xfrm>
          <a:prstGeom prst="rect">
            <a:avLst/>
          </a:prstGeom>
          <a:noFill/>
        </p:spPr>
        <p:txBody>
          <a:bodyPr wrap="square" rtlCol="0">
            <a:spAutoFit/>
          </a:bodyPr>
          <a:lstStyle/>
          <a:p>
            <a:r>
              <a:rPr lang="en-IN" dirty="0"/>
              <a:t>HARDWARE      </a:t>
            </a:r>
          </a:p>
          <a:p>
            <a:r>
              <a:rPr lang="en-IN" dirty="0"/>
              <a:t>  ANALYSIS</a:t>
            </a:r>
          </a:p>
        </p:txBody>
      </p:sp>
      <p:sp>
        <p:nvSpPr>
          <p:cNvPr id="29" name="TextBox 28"/>
          <p:cNvSpPr txBox="1"/>
          <p:nvPr/>
        </p:nvSpPr>
        <p:spPr>
          <a:xfrm>
            <a:off x="5514158" y="1985247"/>
            <a:ext cx="1908266" cy="646331"/>
          </a:xfrm>
          <a:prstGeom prst="rect">
            <a:avLst/>
          </a:prstGeom>
          <a:noFill/>
        </p:spPr>
        <p:txBody>
          <a:bodyPr wrap="square" rtlCol="0">
            <a:spAutoFit/>
          </a:bodyPr>
          <a:lstStyle/>
          <a:p>
            <a:r>
              <a:rPr lang="en-IN" dirty="0"/>
              <a:t>ARDUINO </a:t>
            </a:r>
          </a:p>
          <a:p>
            <a:r>
              <a:rPr lang="en-IN" dirty="0"/>
              <a:t> CODING</a:t>
            </a:r>
          </a:p>
        </p:txBody>
      </p:sp>
      <p:sp>
        <p:nvSpPr>
          <p:cNvPr id="30" name="TextBox 29"/>
          <p:cNvSpPr txBox="1"/>
          <p:nvPr/>
        </p:nvSpPr>
        <p:spPr>
          <a:xfrm>
            <a:off x="7600406" y="4968603"/>
            <a:ext cx="1908266" cy="369332"/>
          </a:xfrm>
          <a:prstGeom prst="rect">
            <a:avLst/>
          </a:prstGeom>
          <a:noFill/>
        </p:spPr>
        <p:txBody>
          <a:bodyPr wrap="square" rtlCol="0">
            <a:spAutoFit/>
          </a:bodyPr>
          <a:lstStyle/>
          <a:p>
            <a:r>
              <a:rPr lang="en-IN" dirty="0"/>
              <a:t>TESTING</a:t>
            </a:r>
          </a:p>
        </p:txBody>
      </p:sp>
      <p:sp>
        <p:nvSpPr>
          <p:cNvPr id="31" name="TextBox 30"/>
          <p:cNvSpPr txBox="1"/>
          <p:nvPr/>
        </p:nvSpPr>
        <p:spPr>
          <a:xfrm>
            <a:off x="1206137" y="1792923"/>
            <a:ext cx="2116728" cy="646331"/>
          </a:xfrm>
          <a:prstGeom prst="rect">
            <a:avLst/>
          </a:prstGeom>
          <a:noFill/>
        </p:spPr>
        <p:txBody>
          <a:bodyPr wrap="square" rtlCol="0">
            <a:spAutoFit/>
          </a:bodyPr>
          <a:lstStyle/>
          <a:p>
            <a:r>
              <a:rPr lang="en-IN" dirty="0"/>
              <a:t>      PROBLEM</a:t>
            </a:r>
          </a:p>
          <a:p>
            <a:r>
              <a:rPr lang="en-IN" dirty="0"/>
              <a:t>IDENTIFICATION</a:t>
            </a:r>
          </a:p>
        </p:txBody>
      </p:sp>
      <p:sp>
        <p:nvSpPr>
          <p:cNvPr id="32" name="TextBox 31"/>
          <p:cNvSpPr txBox="1"/>
          <p:nvPr/>
        </p:nvSpPr>
        <p:spPr>
          <a:xfrm>
            <a:off x="5414010" y="4282372"/>
            <a:ext cx="1758043" cy="307777"/>
          </a:xfrm>
          <a:prstGeom prst="rect">
            <a:avLst/>
          </a:prstGeom>
          <a:noFill/>
        </p:spPr>
        <p:txBody>
          <a:bodyPr wrap="square" rtlCol="0">
            <a:spAutoFit/>
          </a:bodyPr>
          <a:lstStyle/>
          <a:p>
            <a:r>
              <a:rPr lang="en-IN" sz="1400" dirty="0"/>
              <a:t>JULY 3rd WEEK</a:t>
            </a:r>
          </a:p>
        </p:txBody>
      </p:sp>
      <p:sp>
        <p:nvSpPr>
          <p:cNvPr id="33" name="TextBox 32"/>
          <p:cNvSpPr txBox="1"/>
          <p:nvPr/>
        </p:nvSpPr>
        <p:spPr>
          <a:xfrm>
            <a:off x="7479030" y="2955799"/>
            <a:ext cx="1758043" cy="307777"/>
          </a:xfrm>
          <a:prstGeom prst="rect">
            <a:avLst/>
          </a:prstGeom>
          <a:noFill/>
        </p:spPr>
        <p:txBody>
          <a:bodyPr wrap="square" rtlCol="0">
            <a:spAutoFit/>
          </a:bodyPr>
          <a:lstStyle/>
          <a:p>
            <a:r>
              <a:rPr lang="en-IN" sz="1400" dirty="0"/>
              <a:t>AUG 1st WEEK</a:t>
            </a:r>
          </a:p>
        </p:txBody>
      </p:sp>
      <p:sp>
        <p:nvSpPr>
          <p:cNvPr id="34" name="TextBox 33"/>
          <p:cNvSpPr txBox="1"/>
          <p:nvPr/>
        </p:nvSpPr>
        <p:spPr>
          <a:xfrm>
            <a:off x="3278829" y="2927371"/>
            <a:ext cx="1758043" cy="307777"/>
          </a:xfrm>
          <a:prstGeom prst="rect">
            <a:avLst/>
          </a:prstGeom>
          <a:noFill/>
        </p:spPr>
        <p:txBody>
          <a:bodyPr wrap="square" rtlCol="0">
            <a:spAutoFit/>
          </a:bodyPr>
          <a:lstStyle/>
          <a:p>
            <a:r>
              <a:rPr lang="en-IN" sz="1400" dirty="0"/>
              <a:t>JULY 2</a:t>
            </a:r>
            <a:r>
              <a:rPr lang="en-IN" sz="1400" baseline="30000" dirty="0"/>
              <a:t>ND</a:t>
            </a:r>
            <a:r>
              <a:rPr lang="en-IN" sz="1400" dirty="0"/>
              <a:t> WEEK</a:t>
            </a:r>
          </a:p>
        </p:txBody>
      </p:sp>
      <p:sp>
        <p:nvSpPr>
          <p:cNvPr id="35" name="TextBox 34"/>
          <p:cNvSpPr txBox="1"/>
          <p:nvPr/>
        </p:nvSpPr>
        <p:spPr>
          <a:xfrm>
            <a:off x="9565820" y="4276347"/>
            <a:ext cx="1758043" cy="307777"/>
          </a:xfrm>
          <a:prstGeom prst="rect">
            <a:avLst/>
          </a:prstGeom>
          <a:noFill/>
        </p:spPr>
        <p:txBody>
          <a:bodyPr wrap="square" rtlCol="0">
            <a:spAutoFit/>
          </a:bodyPr>
          <a:lstStyle/>
          <a:p>
            <a:r>
              <a:rPr lang="en-IN" sz="1400" dirty="0"/>
              <a:t>AUG 1st WEEK</a:t>
            </a:r>
          </a:p>
        </p:txBody>
      </p:sp>
    </p:spTree>
    <p:extLst>
      <p:ext uri="{BB962C8B-B14F-4D97-AF65-F5344CB8AC3E}">
        <p14:creationId xmlns:p14="http://schemas.microsoft.com/office/powerpoint/2010/main" val="321402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569CD3E-5E33-4EB5-A2CE-C636605E633F}"/>
              </a:ext>
            </a:extLst>
          </p:cNvPr>
          <p:cNvSpPr>
            <a:spLocks noGrp="1"/>
          </p:cNvSpPr>
          <p:nvPr>
            <p:ph type="title"/>
          </p:nvPr>
        </p:nvSpPr>
        <p:spPr>
          <a:xfrm>
            <a:off x="771463" y="167345"/>
            <a:ext cx="3854528" cy="1278466"/>
          </a:xfrm>
        </p:spPr>
        <p:txBody>
          <a:bodyPr/>
          <a:lstStyle/>
          <a:p>
            <a:r>
              <a:rPr lang="en-US" dirty="0"/>
              <a:t>REFERENCES</a:t>
            </a:r>
          </a:p>
        </p:txBody>
      </p:sp>
      <p:sp>
        <p:nvSpPr>
          <p:cNvPr id="3" name="TextBox 2">
            <a:extLst>
              <a:ext uri="{FF2B5EF4-FFF2-40B4-BE49-F238E27FC236}">
                <a16:creationId xmlns:a16="http://schemas.microsoft.com/office/drawing/2014/main" id="{85CDDAE6-46C8-1109-E383-E046BD114944}"/>
              </a:ext>
            </a:extLst>
          </p:cNvPr>
          <p:cNvSpPr txBox="1"/>
          <p:nvPr/>
        </p:nvSpPr>
        <p:spPr>
          <a:xfrm>
            <a:off x="1294363" y="2095801"/>
            <a:ext cx="8037897"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4">
                    <a:lumMod val="50000"/>
                  </a:schemeClr>
                </a:solidFill>
                <a:hlinkClick r:id="rId2">
                  <a:extLst>
                    <a:ext uri="{A12FA001-AC4F-418D-AE19-62706E023703}">
                      <ahyp:hlinkClr xmlns:ahyp="http://schemas.microsoft.com/office/drawing/2018/hyperlinkcolor" val="tx"/>
                    </a:ext>
                  </a:extLst>
                </a:hlinkClick>
              </a:rPr>
              <a:t>https://maxbotix.com/blogs/blog/how-ultrasonic-sensors-work#:~:text=An%20ultrasonic%20sensor%20is%20an,information%20about%20an%20object's%20proximity</a:t>
            </a:r>
            <a:r>
              <a:rPr lang="en-IN" dirty="0">
                <a:solidFill>
                  <a:schemeClr val="accent4">
                    <a:lumMod val="50000"/>
                  </a:schemeClr>
                </a:solidFill>
              </a:rPr>
              <a:t>.</a:t>
            </a:r>
          </a:p>
          <a:p>
            <a:pPr marL="285750" indent="-285750">
              <a:buFont typeface="Arial" panose="020B0604020202020204" pitchFamily="34" charset="0"/>
              <a:buChar char="•"/>
            </a:pPr>
            <a:endParaRPr lang="en-IN" dirty="0">
              <a:solidFill>
                <a:schemeClr val="accent4">
                  <a:lumMod val="50000"/>
                </a:schemeClr>
              </a:solidFill>
            </a:endParaRPr>
          </a:p>
          <a:p>
            <a:pPr marL="285750" indent="-285750">
              <a:buFont typeface="Arial" panose="020B0604020202020204" pitchFamily="34" charset="0"/>
              <a:buChar char="•"/>
            </a:pPr>
            <a:r>
              <a:rPr lang="en-IN" dirty="0">
                <a:solidFill>
                  <a:schemeClr val="accent4">
                    <a:lumMod val="50000"/>
                  </a:schemeClr>
                </a:solidFill>
                <a:hlinkClick r:id="rId3">
                  <a:extLst>
                    <a:ext uri="{A12FA001-AC4F-418D-AE19-62706E023703}">
                      <ahyp:hlinkClr xmlns:ahyp="http://schemas.microsoft.com/office/drawing/2018/hyperlinkcolor" val="tx"/>
                    </a:ext>
                  </a:extLst>
                </a:hlinkClick>
              </a:rPr>
              <a:t>https://www.arduino.cc/</a:t>
            </a:r>
            <a:endParaRPr lang="en-IN" dirty="0">
              <a:solidFill>
                <a:schemeClr val="accent4">
                  <a:lumMod val="50000"/>
                </a:schemeClr>
              </a:solidFill>
            </a:endParaRPr>
          </a:p>
          <a:p>
            <a:pPr marL="285750" indent="-285750">
              <a:buFont typeface="Arial" panose="020B0604020202020204" pitchFamily="34" charset="0"/>
              <a:buChar char="•"/>
            </a:pPr>
            <a:endParaRPr lang="en-IN" dirty="0">
              <a:solidFill>
                <a:schemeClr val="accent4">
                  <a:lumMod val="50000"/>
                </a:schemeClr>
              </a:solidFill>
            </a:endParaRPr>
          </a:p>
          <a:p>
            <a:pPr marL="285750" indent="-285750">
              <a:buFont typeface="Arial" panose="020B0604020202020204" pitchFamily="34" charset="0"/>
              <a:buChar char="•"/>
            </a:pPr>
            <a:r>
              <a:rPr lang="en-IN" dirty="0">
                <a:solidFill>
                  <a:schemeClr val="accent4">
                    <a:lumMod val="50000"/>
                  </a:schemeClr>
                </a:solidFill>
                <a:hlinkClick r:id="rId4">
                  <a:extLst>
                    <a:ext uri="{A12FA001-AC4F-418D-AE19-62706E023703}">
                      <ahyp:hlinkClr xmlns:ahyp="http://schemas.microsoft.com/office/drawing/2018/hyperlinkcolor" val="tx"/>
                    </a:ext>
                  </a:extLst>
                </a:hlinkClick>
              </a:rPr>
              <a:t>https://techatronic.com/smart-blind-stick-using-arduino-and-ultrasonic-sensor/</a:t>
            </a:r>
            <a:endParaRPr lang="en-IN" dirty="0">
              <a:solidFill>
                <a:schemeClr val="accent4">
                  <a:lumMod val="50000"/>
                </a:schemeClr>
              </a:solidFill>
            </a:endParaRPr>
          </a:p>
          <a:p>
            <a:endParaRPr lang="en-IN" dirty="0"/>
          </a:p>
        </p:txBody>
      </p:sp>
    </p:spTree>
    <p:extLst>
      <p:ext uri="{BB962C8B-B14F-4D97-AF65-F5344CB8AC3E}">
        <p14:creationId xmlns:p14="http://schemas.microsoft.com/office/powerpoint/2010/main" val="1102148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FA1DB373-C1A1-4924-9AF2-F04368201509}">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71af3243-3dd4-4a8d-8c0d-dd76da1f02a5"/>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850</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Bahnschrift</vt:lpstr>
      <vt:lpstr>Calibri</vt:lpstr>
      <vt:lpstr>Open Sans</vt:lpstr>
      <vt:lpstr>Times New Roman</vt:lpstr>
      <vt:lpstr>Trebuchet MS</vt:lpstr>
      <vt:lpstr>Wingdings</vt:lpstr>
      <vt:lpstr>Wingdings 3</vt:lpstr>
      <vt:lpstr>Facet</vt:lpstr>
      <vt:lpstr>GUIDE FOR BLIND</vt:lpstr>
      <vt:lpstr>INTRODUCTION:</vt:lpstr>
      <vt:lpstr>PowerPoint Presentation</vt:lpstr>
      <vt:lpstr>HOW DOES  IT WORK…?</vt:lpstr>
      <vt:lpstr>CIRCUIT DIAGRAM</vt:lpstr>
      <vt:lpstr>WORKING MODEL</vt:lpstr>
      <vt:lpstr>PowerPoint Presentation</vt:lpstr>
      <vt:lpstr>TIME LINE:      </vt:lpstr>
      <vt:lpstr>REFERENCES</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2023-06-30T08:55:59Z</dcterms:created>
  <dcterms:modified xsi:type="dcterms:W3CDTF">2023-07-22T04:47:56Z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