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51" r:id="rId4"/>
  </p:sldMasterIdLst>
  <p:notesMasterIdLst>
    <p:notesMasterId r:id="rId17"/>
  </p:notesMasterIdLst>
  <p:handoutMasterIdLst>
    <p:handoutMasterId r:id="rId18"/>
  </p:handoutMasterIdLst>
  <p:sldIdLst>
    <p:sldId id="267" r:id="rId5"/>
    <p:sldId id="279" r:id="rId6"/>
    <p:sldId id="276" r:id="rId7"/>
    <p:sldId id="266" r:id="rId8"/>
    <p:sldId id="260" r:id="rId9"/>
    <p:sldId id="269" r:id="rId10"/>
    <p:sldId id="277" r:id="rId11"/>
    <p:sldId id="274" r:id="rId12"/>
    <p:sldId id="273" r:id="rId13"/>
    <p:sldId id="280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8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5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2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1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7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0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8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90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25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0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7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4263A4-9E44-DC0E-6758-F327FE62E687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63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0DB424-03D4-B11D-0812-69C35A407028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EF6C61-785A-C018-3417-3500F6008728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6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1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D49DF2-D866-CD3B-D902-8D3DA553CBF4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8/12/2023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/>
              <a:t>Add Footer Here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  <p:sldLayoutId id="2147484163" r:id="rId12"/>
    <p:sldLayoutId id="2147484164" r:id="rId13"/>
    <p:sldLayoutId id="2147484165" r:id="rId14"/>
    <p:sldLayoutId id="2147484166" r:id="rId15"/>
    <p:sldLayoutId id="2147484167" r:id="rId16"/>
    <p:sldLayoutId id="2147484168" r:id="rId17"/>
    <p:sldLayoutId id="2147483686" r:id="rId18"/>
    <p:sldLayoutId id="2147483688" r:id="rId19"/>
    <p:sldLayoutId id="2147483689" r:id="rId20"/>
    <p:sldLayoutId id="2147483690" r:id="rId21"/>
    <p:sldLayoutId id="2147483692" r:id="rId22"/>
    <p:sldLayoutId id="2147483696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hyperlink" Target="https://maxbotix.com/blogs/blog/how-ultrasonic-sensors-work#:~:text=An%20ultrasonic%20sensor%20is%20an,information%20about%20an%20object's%20proximity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techatronic.com/smart-blind-stick-using-arduino-and-ultrasonic-senso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7847AE-6F43-FF87-4897-E46C02D0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73" y="2071474"/>
            <a:ext cx="8596312" cy="1320800"/>
          </a:xfrm>
        </p:spPr>
        <p:txBody>
          <a:bodyPr/>
          <a:lstStyle/>
          <a:p>
            <a:r>
              <a:rPr lang="en-US" b="1" dirty="0"/>
              <a:t>GUIDE FOR BLIND</a:t>
            </a:r>
          </a:p>
        </p:txBody>
      </p:sp>
      <p:pic>
        <p:nvPicPr>
          <p:cNvPr id="8" name="Graphic 7" descr="Brain in head icon&#10;">
            <a:extLst>
              <a:ext uri="{FF2B5EF4-FFF2-40B4-BE49-F238E27FC236}">
                <a16:creationId xmlns:a16="http://schemas.microsoft.com/office/drawing/2014/main" id="{117BF407-B4AF-E1A8-3AD2-796002424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932" y="1556712"/>
            <a:ext cx="1440000" cy="144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15AA3F-75CD-A4FB-D726-AF12F9D69A41}"/>
              </a:ext>
            </a:extLst>
          </p:cNvPr>
          <p:cNvCxnSpPr/>
          <p:nvPr/>
        </p:nvCxnSpPr>
        <p:spPr>
          <a:xfrm>
            <a:off x="1145840" y="2996712"/>
            <a:ext cx="957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6235D53A-81FF-B72C-9001-C8427E16E185}"/>
              </a:ext>
            </a:extLst>
          </p:cNvPr>
          <p:cNvSpPr txBox="1">
            <a:spLocks/>
          </p:cNvSpPr>
          <p:nvPr/>
        </p:nvSpPr>
        <p:spPr>
          <a:xfrm>
            <a:off x="2696409" y="3041573"/>
            <a:ext cx="7767638" cy="1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Smart Blind Stick Using Arduino and Ultrasonic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4643" y="833039"/>
            <a:ext cx="9610182" cy="601226"/>
          </a:xfrm>
        </p:spPr>
        <p:txBody>
          <a:bodyPr/>
          <a:lstStyle/>
          <a:p>
            <a:r>
              <a:rPr lang="en-US" b="1" dirty="0"/>
              <a:t>FUTURE IMPLEMENTATION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8518" y="429174"/>
            <a:ext cx="1122450" cy="112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0260" y="1778862"/>
            <a:ext cx="7421217" cy="466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26479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future,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modifying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way.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Initiating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</a:t>
            </a:r>
            <a:r>
              <a:rPr lang="en-US" sz="18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64795" indent="-285750">
              <a:lnSpc>
                <a:spcPts val="137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user,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64795" indent="-28575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combination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UNO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smooth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64795" indent="-285750">
              <a:lnSpc>
                <a:spcPct val="152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Besides,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soil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moisture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detector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implemented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detecting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moisture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soil,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safer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user.</a:t>
            </a:r>
          </a:p>
          <a:p>
            <a:pPr marL="285750" marR="264795" indent="-285750">
              <a:lnSpc>
                <a:spcPct val="152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detect 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holes Infront of blind person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7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63" y="167345"/>
            <a:ext cx="3854528" cy="127846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DDAE6-46C8-1109-E383-E046BD114944}"/>
              </a:ext>
            </a:extLst>
          </p:cNvPr>
          <p:cNvSpPr txBox="1"/>
          <p:nvPr/>
        </p:nvSpPr>
        <p:spPr>
          <a:xfrm>
            <a:off x="1294363" y="2095801"/>
            <a:ext cx="80378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https://maxbotix.com/blogs/blog/how-ultrasonic-sensors-work#:~:text=An%20ultrasonic%20sensor%20is%20an,information%20about%20an%20object's%20proximity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https://www.arduino.cc/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https://techatronic.com/smart-blind-stick-using-arduino-and-ultrasonic-sensor/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509607"/>
              </p:ext>
            </p:extLst>
          </p:nvPr>
        </p:nvGraphicFramePr>
        <p:xfrm>
          <a:off x="2017881" y="4635085"/>
          <a:ext cx="6590860" cy="99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907360" imgH="440280" progId="Package">
                  <p:embed/>
                </p:oleObj>
              </mc:Choice>
              <mc:Fallback>
                <p:oleObj name="Packager Shell Object" showAsIcon="1" r:id="rId5" imgW="2907360" imgH="440280" progId="Packag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7881" y="4635085"/>
                        <a:ext cx="6590860" cy="997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1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8D83678-E9C5-F5E1-F0AB-194DB3AA5286}"/>
              </a:ext>
            </a:extLst>
          </p:cNvPr>
          <p:cNvSpPr txBox="1">
            <a:spLocks/>
          </p:cNvSpPr>
          <p:nvPr/>
        </p:nvSpPr>
        <p:spPr>
          <a:xfrm>
            <a:off x="-282388" y="1219578"/>
            <a:ext cx="8802688" cy="3127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u="sng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410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/>
          <p:cNvSpPr txBox="1"/>
          <p:nvPr/>
        </p:nvSpPr>
        <p:spPr>
          <a:xfrm>
            <a:off x="1743312" y="1338661"/>
            <a:ext cx="6916593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2721610" algn="l"/>
              </a:tabLst>
            </a:pPr>
            <a:r>
              <a:rPr lang="en-IN" sz="2800" spc="-5" dirty="0" err="1">
                <a:latin typeface="Bahnschrift"/>
                <a:cs typeface="Bahnschrift"/>
              </a:rPr>
              <a:t>Chollangi</a:t>
            </a:r>
            <a:r>
              <a:rPr lang="en-IN" sz="2800" spc="185" dirty="0">
                <a:latin typeface="Bahnschrift"/>
                <a:cs typeface="Bahnschrift"/>
              </a:rPr>
              <a:t> </a:t>
            </a:r>
            <a:r>
              <a:rPr lang="en-IN" sz="2800" dirty="0">
                <a:latin typeface="Bahnschrift"/>
                <a:cs typeface="Bahnschrift"/>
              </a:rPr>
              <a:t>Prasanth	</a:t>
            </a:r>
            <a:r>
              <a:rPr lang="en-IN" sz="2800" spc="-5" dirty="0">
                <a:latin typeface="Bahnschrift"/>
                <a:cs typeface="Bahnschrift"/>
              </a:rPr>
              <a:t>(21BCE9339)</a:t>
            </a:r>
            <a:endParaRPr lang="en-IN" sz="2800" dirty="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3241675" algn="l"/>
              </a:tabLst>
            </a:pPr>
            <a:r>
              <a:rPr sz="2800" spc="-5" dirty="0">
                <a:latin typeface="Bahnschrift"/>
                <a:cs typeface="Bahnschrift"/>
              </a:rPr>
              <a:t>Mokara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Hemanth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kumar	</a:t>
            </a:r>
            <a:r>
              <a:rPr sz="2800" spc="-5" dirty="0">
                <a:latin typeface="Bahnschrift"/>
                <a:cs typeface="Bahnschrift"/>
              </a:rPr>
              <a:t>(21BCE9109)</a:t>
            </a:r>
            <a:endParaRPr lang="en-US" sz="2800" spc="-5" dirty="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3241675" algn="l"/>
              </a:tabLst>
            </a:pPr>
            <a:r>
              <a:rPr lang="en-IN" sz="2800" spc="-5" dirty="0" err="1">
                <a:latin typeface="Bahnschrift"/>
                <a:cs typeface="Bahnschrift"/>
              </a:rPr>
              <a:t>Marudi</a:t>
            </a:r>
            <a:r>
              <a:rPr lang="en-IN" sz="2800" spc="185" dirty="0">
                <a:latin typeface="Bahnschrift"/>
                <a:cs typeface="Bahnschrift"/>
              </a:rPr>
              <a:t> </a:t>
            </a:r>
            <a:r>
              <a:rPr lang="en-IN" sz="2800" spc="-5" dirty="0">
                <a:latin typeface="Bahnschrift"/>
                <a:cs typeface="Bahnschrift"/>
              </a:rPr>
              <a:t>Anjana</a:t>
            </a:r>
            <a:r>
              <a:rPr lang="en-IN" sz="2800" spc="185" dirty="0">
                <a:latin typeface="Bahnschrift"/>
                <a:cs typeface="Bahnschrift"/>
              </a:rPr>
              <a:t> </a:t>
            </a:r>
            <a:r>
              <a:rPr lang="en-IN" sz="2800" dirty="0">
                <a:latin typeface="Bahnschrift"/>
                <a:cs typeface="Bahnschrift"/>
              </a:rPr>
              <a:t>devi  (21BCE9061)</a:t>
            </a:r>
            <a:endParaRPr sz="2800" dirty="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2291080" algn="l"/>
              </a:tabLst>
            </a:pPr>
            <a:r>
              <a:rPr sz="2800" spc="-5" dirty="0" err="1">
                <a:latin typeface="Bahnschrift"/>
                <a:cs typeface="Bahnschrift"/>
              </a:rPr>
              <a:t>Allada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Manasa	</a:t>
            </a:r>
            <a:r>
              <a:rPr sz="2800" dirty="0">
                <a:latin typeface="Bahnschrift"/>
                <a:cs typeface="Bahnschrift"/>
              </a:rPr>
              <a:t>(21BCE9087)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2458720" algn="l"/>
              </a:tabLst>
            </a:pPr>
            <a:r>
              <a:rPr lang="en-US" sz="2800" dirty="0">
                <a:latin typeface="Bahnschrift"/>
                <a:cs typeface="Bahnschrift"/>
              </a:rPr>
              <a:t>Neeli Subhash    (21BCE9549)</a:t>
            </a:r>
            <a:endParaRPr sz="2800" dirty="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2330450" algn="l"/>
              </a:tabLst>
            </a:pPr>
            <a:r>
              <a:rPr sz="2800" dirty="0">
                <a:latin typeface="Bahnschrift"/>
                <a:cs typeface="Bahnschrift"/>
              </a:rPr>
              <a:t>Bylapudi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Lahari	</a:t>
            </a:r>
            <a:r>
              <a:rPr sz="2800" dirty="0">
                <a:latin typeface="Bahnschrift"/>
                <a:cs typeface="Bahnschrift"/>
              </a:rPr>
              <a:t>(21BCE9969)</a:t>
            </a:r>
          </a:p>
        </p:txBody>
      </p:sp>
      <p:sp>
        <p:nvSpPr>
          <p:cNvPr id="5" name="object 12"/>
          <p:cNvSpPr txBox="1">
            <a:spLocks noGrp="1"/>
          </p:cNvSpPr>
          <p:nvPr>
            <p:ph type="title"/>
          </p:nvPr>
        </p:nvSpPr>
        <p:spPr>
          <a:xfrm>
            <a:off x="936489" y="263721"/>
            <a:ext cx="43966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cs typeface="Times New Roman"/>
              </a:rPr>
              <a:t>Team</a:t>
            </a:r>
            <a:r>
              <a:rPr sz="3200" b="1" spc="-70" dirty="0">
                <a:cs typeface="Times New Roman"/>
              </a:rPr>
              <a:t> </a:t>
            </a:r>
            <a:r>
              <a:rPr sz="3200" b="1" spc="-30" dirty="0">
                <a:cs typeface="Times New Roman"/>
              </a:rPr>
              <a:t>members:</a:t>
            </a:r>
            <a:endParaRPr sz="3200" b="1" dirty="0">
              <a:cs typeface="Times New Roman"/>
            </a:endParaRPr>
          </a:p>
        </p:txBody>
      </p:sp>
      <p:pic>
        <p:nvPicPr>
          <p:cNvPr id="6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10" name="object 12"/>
          <p:cNvSpPr txBox="1">
            <a:spLocks/>
          </p:cNvSpPr>
          <p:nvPr/>
        </p:nvSpPr>
        <p:spPr>
          <a:xfrm>
            <a:off x="6948440" y="5341559"/>
            <a:ext cx="6429169" cy="151644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-35" dirty="0">
                <a:latin typeface="Times New Roman"/>
                <a:cs typeface="Times New Roman"/>
              </a:rPr>
              <a:t>Guided by</a:t>
            </a:r>
            <a:r>
              <a:rPr lang="en-IN" b="1" spc="-35" dirty="0"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cap="none" spc="-35" dirty="0">
                <a:cs typeface="Times New Roman"/>
              </a:rPr>
              <a:t>             </a:t>
            </a:r>
            <a:r>
              <a:rPr lang="en-IN" sz="2400" b="1" cap="none" spc="-35" dirty="0">
                <a:solidFill>
                  <a:schemeClr val="accent1"/>
                </a:solidFill>
                <a:cs typeface="Times New Roman"/>
              </a:rPr>
              <a:t>Prof: </a:t>
            </a:r>
            <a:r>
              <a:rPr lang="en-IN" sz="2400" b="1" cap="none" spc="-35" dirty="0" err="1">
                <a:solidFill>
                  <a:schemeClr val="accent1"/>
                </a:solidFill>
                <a:cs typeface="Times New Roman"/>
              </a:rPr>
              <a:t>Phani</a:t>
            </a:r>
            <a:r>
              <a:rPr lang="en-IN" sz="2400" b="1" cap="none" spc="-35" dirty="0">
                <a:solidFill>
                  <a:schemeClr val="accent1"/>
                </a:solidFill>
                <a:cs typeface="Times New Roman"/>
              </a:rPr>
              <a:t> kumar </a:t>
            </a:r>
            <a:r>
              <a:rPr lang="en-IN" sz="2400" b="1" cap="none" spc="-35" dirty="0" err="1">
                <a:solidFill>
                  <a:schemeClr val="accent1"/>
                </a:solidFill>
                <a:cs typeface="Times New Roman"/>
              </a:rPr>
              <a:t>meduri</a:t>
            </a:r>
            <a:endParaRPr lang="en-IN" b="1" cap="none" spc="-35" dirty="0">
              <a:solidFill>
                <a:schemeClr val="accent1"/>
              </a:solidFill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97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9170" y="685479"/>
            <a:ext cx="3618674" cy="7045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INTRODUCTION: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6770" y="1884397"/>
            <a:ext cx="6918317" cy="4603502"/>
          </a:xfrm>
        </p:spPr>
        <p:txBody>
          <a:bodyPr>
            <a:normAutofit/>
          </a:bodyPr>
          <a:lstStyle/>
          <a:p>
            <a:r>
              <a:rPr lang="en-US" sz="1600" dirty="0"/>
              <a:t>The study focuses on utilizing an ultrasonic sensor with a maximum range of 2 meters to detect obstacles and changes in terrain, such as holes or stairs, aiming to aid blind individuals in navigating their surroundings more effectively.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600" dirty="0"/>
              <a:t>This ultrasonic blind stick have a several feature that surely can help this blind people to navigate routes and detect an obstacle that surely can make their life routines easier. </a:t>
            </a:r>
          </a:p>
          <a:p>
            <a:endParaRPr lang="en-GB" sz="1800" dirty="0"/>
          </a:p>
          <a:p>
            <a:r>
              <a:rPr lang="en-GB" sz="1600" dirty="0"/>
              <a:t>The user just need to use the blind the normal blind stick , the different is , blind people can detect a hole or stair more faster and easily. </a:t>
            </a:r>
            <a:endParaRPr lang="en-IN" sz="1600" dirty="0"/>
          </a:p>
        </p:txBody>
      </p:sp>
      <p:pic>
        <p:nvPicPr>
          <p:cNvPr id="2050" name="Picture 2" descr="Blind Person Icons - Free SVG &amp; PNG Blind Person Images - Noun Project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13" y="180489"/>
            <a:ext cx="1067370" cy="106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706E26-B01B-209B-A3F2-D3A4D098A002}"/>
              </a:ext>
            </a:extLst>
          </p:cNvPr>
          <p:cNvCxnSpPr/>
          <p:nvPr/>
        </p:nvCxnSpPr>
        <p:spPr>
          <a:xfrm>
            <a:off x="1469170" y="1247859"/>
            <a:ext cx="90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 txBox="1">
            <a:spLocks/>
          </p:cNvSpPr>
          <p:nvPr/>
        </p:nvSpPr>
        <p:spPr>
          <a:xfrm>
            <a:off x="1532516" y="1532137"/>
            <a:ext cx="3618674" cy="704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</a:rPr>
              <a:t>AIM: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170" y="1913491"/>
            <a:ext cx="689113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sensor-based stick for real-time blind navigation and obstacle detection.</a:t>
            </a:r>
          </a:p>
        </p:txBody>
      </p:sp>
    </p:spTree>
    <p:extLst>
      <p:ext uri="{BB962C8B-B14F-4D97-AF65-F5344CB8AC3E}">
        <p14:creationId xmlns:p14="http://schemas.microsoft.com/office/powerpoint/2010/main" val="205833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6286" y="825460"/>
            <a:ext cx="449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25" dirty="0">
                <a:latin typeface="+mj-lt"/>
                <a:cs typeface="Times New Roman"/>
              </a:rPr>
              <a:t>OUR AGENDA IS…</a:t>
            </a:r>
            <a:endParaRPr lang="en-IN" sz="1600" dirty="0">
              <a:latin typeface="+mj-lt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1523972" y="2040951"/>
            <a:ext cx="9956239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tabLst>
                <a:tab pos="697865" algn="l"/>
                <a:tab pos="698500" algn="l"/>
              </a:tabLst>
            </a:pPr>
            <a:r>
              <a:rPr lang="en-IN" sz="2400" spc="-30" dirty="0">
                <a:latin typeface="+mj-lt"/>
                <a:cs typeface="Times New Roman"/>
              </a:rPr>
              <a:t>This project intends to make ease for the optically defected people as a guide.</a:t>
            </a:r>
          </a:p>
          <a:p>
            <a:pPr marL="12065">
              <a:lnSpc>
                <a:spcPct val="100000"/>
              </a:lnSpc>
              <a:tabLst>
                <a:tab pos="697865" algn="l"/>
                <a:tab pos="698500" algn="l"/>
              </a:tabLst>
            </a:pPr>
            <a:endParaRPr lang="en-IN" sz="2400" spc="-30" dirty="0">
              <a:latin typeface="+mj-lt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97865" algn="l"/>
                <a:tab pos="698500" algn="l"/>
              </a:tabLst>
            </a:pPr>
            <a:r>
              <a:rPr lang="en-IN" sz="2400" spc="-30" dirty="0">
                <a:latin typeface="+mj-lt"/>
                <a:cs typeface="Times New Roman"/>
              </a:rPr>
              <a:t>To make them feel confident enough to do their works on their own.</a:t>
            </a: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97865" algn="l"/>
                <a:tab pos="698500" algn="l"/>
              </a:tabLst>
            </a:pPr>
            <a:endParaRPr lang="en-IN" sz="2400" spc="-30" dirty="0">
              <a:latin typeface="+mj-lt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97865" algn="l"/>
                <a:tab pos="698500" algn="l"/>
              </a:tabLst>
            </a:pPr>
            <a:r>
              <a:rPr lang="en-IN" sz="2400" spc="-30" dirty="0">
                <a:latin typeface="+mj-lt"/>
                <a:cs typeface="Times New Roman"/>
              </a:rPr>
              <a:t>To help them to be aware of their surroundings as equally as a normal person.</a:t>
            </a: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97865" algn="l"/>
                <a:tab pos="698500" algn="l"/>
              </a:tabLst>
            </a:pPr>
            <a:endParaRPr lang="en-IN" sz="2400" spc="-30" dirty="0">
              <a:latin typeface="+mj-lt"/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97865" algn="l"/>
                <a:tab pos="698500" algn="l"/>
              </a:tabLst>
            </a:pPr>
            <a:r>
              <a:rPr lang="en-IN" sz="2400" spc="-30" dirty="0">
                <a:latin typeface="+mj-lt"/>
                <a:cs typeface="Times New Roman"/>
              </a:rPr>
              <a:t>To make them feel safe and secure to move around while walking</a:t>
            </a:r>
            <a:endParaRPr sz="2400" dirty="0">
              <a:latin typeface="+mj-lt"/>
              <a:cs typeface="Times New Roman"/>
            </a:endParaRPr>
          </a:p>
        </p:txBody>
      </p:sp>
      <p:pic>
        <p:nvPicPr>
          <p:cNvPr id="3074" name="Picture 2" descr="Download Agenda Icon in SVG &amp;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366835"/>
            <a:ext cx="1121479" cy="112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7F13F-983B-A37B-5F4C-81288A7175EC}"/>
              </a:ext>
            </a:extLst>
          </p:cNvPr>
          <p:cNvSpPr txBox="1"/>
          <p:nvPr/>
        </p:nvSpPr>
        <p:spPr>
          <a:xfrm>
            <a:off x="1758555" y="5270456"/>
            <a:ext cx="791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Keywords: </a:t>
            </a:r>
            <a:r>
              <a:rPr 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Arduino uno, Ultrasonic sensors, RF transmitter and receiver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57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0792" y="820304"/>
            <a:ext cx="9610182" cy="601226"/>
          </a:xfrm>
        </p:spPr>
        <p:txBody>
          <a:bodyPr>
            <a:normAutofit/>
          </a:bodyPr>
          <a:lstStyle/>
          <a:p>
            <a:r>
              <a:rPr lang="en-US" sz="2800" dirty="0"/>
              <a:t>HOW DOES  IT WORK…?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1658" y="1719293"/>
            <a:ext cx="10394160" cy="39018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 </a:t>
            </a:r>
            <a:r>
              <a:rPr lang="en-GB" sz="1800" b="1" dirty="0"/>
              <a:t>Smart Blind Stick</a:t>
            </a:r>
            <a:r>
              <a:rPr lang="en-GB" sz="1800" dirty="0"/>
              <a:t> scans the path in front of it with the help of an HC SR04 Ultrasonic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Whenever the sensor detects any object in its path the buzzer starts beeping and also at the same time the LED turns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 blind person can hear the beeping of the buzzer and manage to change the way. In this way, the person can easily find his way without getting injured.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smart stick works in the same way as the Ultrasonic range finder did. You can also see the real-time values of the distance in cm on the Arduino serial monitor.</a:t>
            </a:r>
          </a:p>
          <a:p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2904" y="400411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423284" y="1492995"/>
            <a:ext cx="5406886" cy="51683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6402" y="798974"/>
            <a:ext cx="9610182" cy="601226"/>
          </a:xfrm>
        </p:spPr>
        <p:txBody>
          <a:bodyPr>
            <a:normAutofit/>
          </a:bodyPr>
          <a:lstStyle/>
          <a:p>
            <a:r>
              <a:rPr lang="en-US" sz="2800" dirty="0"/>
              <a:t>CIRCUIT DIAGRAM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1253" y="370545"/>
            <a:ext cx="1122450" cy="1122450"/>
          </a:xfrm>
          <a:prstGeom prst="rect">
            <a:avLst/>
          </a:prstGeom>
        </p:spPr>
      </p:pic>
      <p:pic>
        <p:nvPicPr>
          <p:cNvPr id="3" name="Picture 2" descr="smart blind stick circuit diagram">
            <a:extLst>
              <a:ext uri="{FF2B5EF4-FFF2-40B4-BE49-F238E27FC236}">
                <a16:creationId xmlns:a16="http://schemas.microsoft.com/office/drawing/2014/main" id="{CF00569A-DE7F-E79D-5FBF-54FE07B3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55" y="2438430"/>
            <a:ext cx="3902288" cy="32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97" y="1491552"/>
            <a:ext cx="704948" cy="5144218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0"/>
          </p:cNvCxnSpPr>
          <p:nvPr/>
        </p:nvCxnSpPr>
        <p:spPr>
          <a:xfrm>
            <a:off x="4126727" y="1492995"/>
            <a:ext cx="5420139" cy="852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</p:cNvCxnSpPr>
          <p:nvPr/>
        </p:nvCxnSpPr>
        <p:spPr>
          <a:xfrm flipV="1">
            <a:off x="6038350" y="2831121"/>
            <a:ext cx="3538597" cy="307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3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3" t="5228" r="30623" b="10284"/>
          <a:stretch/>
        </p:blipFill>
        <p:spPr>
          <a:xfrm>
            <a:off x="4329136" y="343985"/>
            <a:ext cx="4663971" cy="6514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259" y="783329"/>
            <a:ext cx="3295006" cy="656722"/>
          </a:xfrm>
        </p:spPr>
        <p:txBody>
          <a:bodyPr/>
          <a:lstStyle/>
          <a:p>
            <a:r>
              <a:rPr lang="en-US" sz="2800" dirty="0"/>
              <a:t>FLOW CHART: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56314" y="846486"/>
            <a:ext cx="9610182" cy="601226"/>
          </a:xfrm>
        </p:spPr>
        <p:txBody>
          <a:bodyPr/>
          <a:lstStyle/>
          <a:p>
            <a:r>
              <a:rPr lang="en-US" b="1" dirty="0"/>
              <a:t>WORKING MODEL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8518" y="429174"/>
            <a:ext cx="1122450" cy="112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3025" y="2001078"/>
            <a:ext cx="74212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Project Objective: Aid visually impaired individuals in walking comfortably while receiving obstacle warnings through a frequency-changing buzzer signal.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Warning System: Buzzer frequency increases as objects get closer, providing proximity feedback.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Key Component: Utilize the Ultrasonic Sensor HC-SR04.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Sensor Function: Emit high-frequency sound pulse, calculate echo time, and interpret the reflected signal for distance measurement.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- Calibration: Calibrate sensor based on the speed of sound (341 	meters per second) to determine distance from time-delay 	calculations.</a:t>
            </a:r>
          </a:p>
        </p:txBody>
      </p:sp>
    </p:spTree>
    <p:extLst>
      <p:ext uri="{BB962C8B-B14F-4D97-AF65-F5344CB8AC3E}">
        <p14:creationId xmlns:p14="http://schemas.microsoft.com/office/powerpoint/2010/main" val="28021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C08B85-500F-7F90-1AA7-874DBDBF66F1}"/>
              </a:ext>
            </a:extLst>
          </p:cNvPr>
          <p:cNvSpPr txBox="1"/>
          <p:nvPr/>
        </p:nvSpPr>
        <p:spPr>
          <a:xfrm>
            <a:off x="1542668" y="384556"/>
            <a:ext cx="6103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MODULE IMPLEMENTATION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1663D-35AA-E3A0-5CF7-E702848E9745}"/>
              </a:ext>
            </a:extLst>
          </p:cNvPr>
          <p:cNvSpPr txBox="1"/>
          <p:nvPr/>
        </p:nvSpPr>
        <p:spPr>
          <a:xfrm>
            <a:off x="1399460" y="780048"/>
            <a:ext cx="10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Open Sans" panose="020F0502020204030204" pitchFamily="34" charset="0"/>
              </a:rPr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DF02-A27A-6F4C-43B1-8BF09691E3F0}"/>
              </a:ext>
            </a:extLst>
          </p:cNvPr>
          <p:cNvSpPr txBox="1"/>
          <p:nvPr/>
        </p:nvSpPr>
        <p:spPr>
          <a:xfrm>
            <a:off x="2115346" y="1060598"/>
            <a:ext cx="495849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/>
              <a:t>const</a:t>
            </a:r>
            <a:r>
              <a:rPr lang="en-IN" sz="1050" dirty="0"/>
              <a:t> int </a:t>
            </a:r>
            <a:r>
              <a:rPr lang="en-IN" sz="1050" dirty="0" err="1"/>
              <a:t>trigPin</a:t>
            </a:r>
            <a:r>
              <a:rPr lang="en-IN" sz="1050" dirty="0"/>
              <a:t> = 9;</a:t>
            </a:r>
          </a:p>
          <a:p>
            <a:r>
              <a:rPr lang="en-IN" sz="1050" dirty="0" err="1"/>
              <a:t>const</a:t>
            </a:r>
            <a:r>
              <a:rPr lang="en-IN" sz="1050" dirty="0"/>
              <a:t> int </a:t>
            </a:r>
            <a:r>
              <a:rPr lang="en-IN" sz="1050" dirty="0" err="1"/>
              <a:t>echoPin</a:t>
            </a:r>
            <a:r>
              <a:rPr lang="en-IN" sz="1050" dirty="0"/>
              <a:t> = 10;</a:t>
            </a:r>
          </a:p>
          <a:p>
            <a:r>
              <a:rPr lang="en-IN" sz="1050" dirty="0"/>
              <a:t>long duration;</a:t>
            </a:r>
          </a:p>
          <a:p>
            <a:r>
              <a:rPr lang="en-IN" sz="1050" dirty="0"/>
              <a:t>int </a:t>
            </a:r>
            <a:r>
              <a:rPr lang="en-IN" sz="1050" dirty="0" err="1"/>
              <a:t>distanceCm</a:t>
            </a:r>
            <a:r>
              <a:rPr lang="en-IN" sz="1050" dirty="0"/>
              <a:t>, </a:t>
            </a:r>
            <a:r>
              <a:rPr lang="en-IN" sz="1050" dirty="0" err="1"/>
              <a:t>distanceInch</a:t>
            </a:r>
            <a:r>
              <a:rPr lang="en-IN" sz="1050" dirty="0"/>
              <a:t>;</a:t>
            </a:r>
          </a:p>
          <a:p>
            <a:r>
              <a:rPr lang="en-IN" sz="1050" dirty="0"/>
              <a:t>void setup()</a:t>
            </a:r>
          </a:p>
          <a:p>
            <a:r>
              <a:rPr lang="en-IN" sz="1050" dirty="0"/>
              <a:t>{</a:t>
            </a:r>
            <a:r>
              <a:rPr lang="en-IN" sz="1050" dirty="0" err="1"/>
              <a:t>Serial.begin</a:t>
            </a:r>
            <a:r>
              <a:rPr lang="en-IN" sz="1050" dirty="0"/>
              <a:t>(9600); </a:t>
            </a:r>
          </a:p>
          <a:p>
            <a:r>
              <a:rPr lang="en-IN" sz="1050" dirty="0"/>
              <a:t> </a:t>
            </a:r>
            <a:r>
              <a:rPr lang="en-IN" sz="1050" dirty="0" err="1"/>
              <a:t>pinMode</a:t>
            </a:r>
            <a:r>
              <a:rPr lang="en-IN" sz="1050" dirty="0"/>
              <a:t>(</a:t>
            </a:r>
            <a:r>
              <a:rPr lang="en-IN" sz="1050" dirty="0" err="1"/>
              <a:t>trigPin</a:t>
            </a:r>
            <a:r>
              <a:rPr lang="en-IN" sz="1050" dirty="0"/>
              <a:t>, OUTPUT);</a:t>
            </a:r>
          </a:p>
          <a:p>
            <a:r>
              <a:rPr lang="en-IN" sz="1050" dirty="0"/>
              <a:t> </a:t>
            </a:r>
            <a:r>
              <a:rPr lang="en-IN" sz="1050" dirty="0" err="1"/>
              <a:t>pinMode</a:t>
            </a:r>
            <a:r>
              <a:rPr lang="en-IN" sz="1050" dirty="0"/>
              <a:t>(</a:t>
            </a:r>
            <a:r>
              <a:rPr lang="en-IN" sz="1050" dirty="0" err="1"/>
              <a:t>echoPin</a:t>
            </a:r>
            <a:r>
              <a:rPr lang="en-IN" sz="1050" dirty="0"/>
              <a:t>, INPUT);</a:t>
            </a:r>
          </a:p>
          <a:p>
            <a:r>
              <a:rPr lang="en-IN" sz="1050" dirty="0"/>
              <a:t> </a:t>
            </a:r>
            <a:r>
              <a:rPr lang="en-IN" sz="1050" dirty="0" err="1"/>
              <a:t>pinMode</a:t>
            </a:r>
            <a:r>
              <a:rPr lang="en-IN" sz="1050" dirty="0"/>
              <a:t>(6, OUTPUT); // Connect LED Pin D6</a:t>
            </a:r>
          </a:p>
          <a:p>
            <a:r>
              <a:rPr lang="en-IN" sz="1050" dirty="0"/>
              <a:t> </a:t>
            </a:r>
            <a:r>
              <a:rPr lang="en-IN" sz="1050" dirty="0" err="1"/>
              <a:t>pinMode</a:t>
            </a:r>
            <a:r>
              <a:rPr lang="en-IN" sz="1050" dirty="0"/>
              <a:t>(5, OUTPUT); // Connect Buzzer Pin D5</a:t>
            </a:r>
          </a:p>
          <a:p>
            <a:r>
              <a:rPr lang="en-IN" sz="1050" dirty="0"/>
              <a:t>}</a:t>
            </a:r>
          </a:p>
          <a:p>
            <a:r>
              <a:rPr lang="en-IN" sz="1050" dirty="0"/>
              <a:t>void loop()</a:t>
            </a:r>
          </a:p>
          <a:p>
            <a:r>
              <a:rPr lang="en-IN" sz="1050" dirty="0"/>
              <a:t>{</a:t>
            </a:r>
          </a:p>
          <a:p>
            <a:r>
              <a:rPr lang="en-IN" sz="1050" dirty="0" err="1"/>
              <a:t>digitalWrite</a:t>
            </a:r>
            <a:r>
              <a:rPr lang="en-IN" sz="1050" dirty="0"/>
              <a:t>(</a:t>
            </a:r>
            <a:r>
              <a:rPr lang="en-IN" sz="1050" dirty="0" err="1"/>
              <a:t>trigPin</a:t>
            </a:r>
            <a:r>
              <a:rPr lang="en-IN" sz="1050" dirty="0"/>
              <a:t>, LOW);</a:t>
            </a:r>
          </a:p>
          <a:p>
            <a:r>
              <a:rPr lang="en-IN" sz="1050" dirty="0" err="1"/>
              <a:t>delayMicroseconds</a:t>
            </a:r>
            <a:r>
              <a:rPr lang="en-IN" sz="1050" dirty="0"/>
              <a:t>(2);</a:t>
            </a:r>
          </a:p>
          <a:p>
            <a:r>
              <a:rPr lang="en-IN" sz="1050" dirty="0" err="1"/>
              <a:t>digitalWrite</a:t>
            </a:r>
            <a:r>
              <a:rPr lang="en-IN" sz="1050" dirty="0"/>
              <a:t>(</a:t>
            </a:r>
            <a:r>
              <a:rPr lang="en-IN" sz="1050" dirty="0" err="1"/>
              <a:t>trigPin</a:t>
            </a:r>
            <a:r>
              <a:rPr lang="en-IN" sz="1050" dirty="0"/>
              <a:t>, HIGH);</a:t>
            </a:r>
          </a:p>
          <a:p>
            <a:r>
              <a:rPr lang="en-IN" sz="1050" dirty="0" err="1"/>
              <a:t>delayMicroseconds</a:t>
            </a:r>
            <a:r>
              <a:rPr lang="en-IN" sz="1050" dirty="0"/>
              <a:t>(10);</a:t>
            </a:r>
          </a:p>
          <a:p>
            <a:r>
              <a:rPr lang="en-IN" sz="1050" dirty="0" err="1"/>
              <a:t>digitalWrite</a:t>
            </a:r>
            <a:r>
              <a:rPr lang="en-IN" sz="1050" dirty="0"/>
              <a:t>(</a:t>
            </a:r>
            <a:r>
              <a:rPr lang="en-IN" sz="1050" dirty="0" err="1"/>
              <a:t>trigPin</a:t>
            </a:r>
            <a:r>
              <a:rPr lang="en-IN" sz="1050" dirty="0"/>
              <a:t>, LOW);</a:t>
            </a:r>
          </a:p>
          <a:p>
            <a:r>
              <a:rPr lang="en-IN" sz="1050" dirty="0"/>
              <a:t>duration = </a:t>
            </a:r>
            <a:r>
              <a:rPr lang="en-IN" sz="1050" dirty="0" err="1"/>
              <a:t>pulseIn</a:t>
            </a:r>
            <a:r>
              <a:rPr lang="en-IN" sz="1050" dirty="0"/>
              <a:t>(</a:t>
            </a:r>
            <a:r>
              <a:rPr lang="en-IN" sz="1050" dirty="0" err="1"/>
              <a:t>echoPin</a:t>
            </a:r>
            <a:r>
              <a:rPr lang="en-IN" sz="1050" dirty="0"/>
              <a:t>, HIGH);</a:t>
            </a:r>
          </a:p>
          <a:p>
            <a:r>
              <a:rPr lang="en-IN" sz="1050" dirty="0" err="1"/>
              <a:t>distanceCm</a:t>
            </a:r>
            <a:r>
              <a:rPr lang="en-IN" sz="1050" dirty="0"/>
              <a:t>= duration*0.034/2;</a:t>
            </a:r>
          </a:p>
          <a:p>
            <a:r>
              <a:rPr lang="en-IN" sz="1050" dirty="0" err="1"/>
              <a:t>distanceInch</a:t>
            </a:r>
            <a:r>
              <a:rPr lang="en-IN" sz="1050" dirty="0"/>
              <a:t> = duration*0.0133/2;</a:t>
            </a:r>
          </a:p>
          <a:p>
            <a:r>
              <a:rPr lang="en-IN" sz="1050" dirty="0" err="1"/>
              <a:t>Serial.println</a:t>
            </a:r>
            <a:r>
              <a:rPr lang="en-IN" sz="1050" dirty="0"/>
              <a:t>("Distance: ");</a:t>
            </a:r>
          </a:p>
          <a:p>
            <a:r>
              <a:rPr lang="en-IN" sz="1050" dirty="0" err="1"/>
              <a:t>Serial.println</a:t>
            </a:r>
            <a:r>
              <a:rPr lang="en-IN" sz="1050" dirty="0"/>
              <a:t>(</a:t>
            </a:r>
            <a:r>
              <a:rPr lang="en-IN" sz="1050" dirty="0" err="1"/>
              <a:t>distanceCm</a:t>
            </a:r>
            <a:r>
              <a:rPr lang="en-IN" sz="1050" dirty="0"/>
              <a:t>);</a:t>
            </a:r>
          </a:p>
          <a:p>
            <a:r>
              <a:rPr lang="en-IN" sz="1050" dirty="0"/>
              <a:t>delay (100);</a:t>
            </a:r>
          </a:p>
          <a:p>
            <a:r>
              <a:rPr lang="en-IN" sz="1050" dirty="0"/>
              <a:t>// See the Ultrasonic Sensor Value in Serial Monitor</a:t>
            </a:r>
          </a:p>
          <a:p>
            <a:r>
              <a:rPr lang="en-IN" sz="1050" dirty="0"/>
              <a:t>if(</a:t>
            </a:r>
            <a:r>
              <a:rPr lang="en-IN" sz="1050" dirty="0" err="1"/>
              <a:t>distanceCm</a:t>
            </a:r>
            <a:r>
              <a:rPr lang="en-IN" sz="1050" dirty="0"/>
              <a:t> &lt; 25)  // You can Change the value </a:t>
            </a:r>
          </a:p>
          <a:p>
            <a:r>
              <a:rPr lang="en-IN" sz="1050" dirty="0"/>
              <a:t>{ </a:t>
            </a:r>
            <a:r>
              <a:rPr lang="en-IN" sz="1050" dirty="0" err="1"/>
              <a:t>digitalWrite</a:t>
            </a:r>
            <a:r>
              <a:rPr lang="en-IN" sz="1050" dirty="0"/>
              <a:t>(5, HIGH);  // Buzzer ON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digitalWrite</a:t>
            </a:r>
            <a:r>
              <a:rPr lang="en-IN" sz="1050" dirty="0"/>
              <a:t>(6, HIGH);  // LED ON </a:t>
            </a:r>
          </a:p>
          <a:p>
            <a:r>
              <a:rPr lang="en-IN" sz="1050" dirty="0"/>
              <a:t> }</a:t>
            </a:r>
          </a:p>
          <a:p>
            <a:r>
              <a:rPr lang="en-IN" sz="1050" dirty="0"/>
              <a:t>else</a:t>
            </a:r>
          </a:p>
          <a:p>
            <a:r>
              <a:rPr lang="en-IN" sz="1050" dirty="0"/>
              <a:t>{  </a:t>
            </a:r>
            <a:r>
              <a:rPr lang="en-IN" sz="1050" dirty="0" err="1"/>
              <a:t>digitalWrite</a:t>
            </a:r>
            <a:r>
              <a:rPr lang="en-IN" sz="1050" dirty="0"/>
              <a:t>(5,LOW);  // Buzzer OFF</a:t>
            </a:r>
          </a:p>
          <a:p>
            <a:r>
              <a:rPr lang="en-IN" sz="1050" dirty="0"/>
              <a:t>   </a:t>
            </a:r>
            <a:r>
              <a:rPr lang="en-IN" sz="1050" dirty="0" err="1"/>
              <a:t>digitalWrite</a:t>
            </a:r>
            <a:r>
              <a:rPr lang="en-IN" sz="1050" dirty="0"/>
              <a:t>(6,LOW);  // LED OFF </a:t>
            </a:r>
          </a:p>
          <a:p>
            <a:r>
              <a:rPr lang="en-IN" sz="1050" dirty="0"/>
              <a:t>}</a:t>
            </a:r>
          </a:p>
          <a:p>
            <a:r>
              <a:rPr lang="en-IN" sz="105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D4DCF-B1AF-336F-EF7A-1CD987A1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48" y="1206318"/>
            <a:ext cx="4485724" cy="3866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4D086-AA28-42AB-C59D-E468DEEE031E}"/>
              </a:ext>
            </a:extLst>
          </p:cNvPr>
          <p:cNvSpPr txBox="1"/>
          <p:nvPr/>
        </p:nvSpPr>
        <p:spPr>
          <a:xfrm>
            <a:off x="6942007" y="780048"/>
            <a:ext cx="128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Open Sans" panose="020F05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49589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834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</vt:lpstr>
      <vt:lpstr>Calibri</vt:lpstr>
      <vt:lpstr>Corbel</vt:lpstr>
      <vt:lpstr>Open Sans</vt:lpstr>
      <vt:lpstr>Times New Roman</vt:lpstr>
      <vt:lpstr>Wingdings</vt:lpstr>
      <vt:lpstr>Wingdings 3</vt:lpstr>
      <vt:lpstr>Parallax</vt:lpstr>
      <vt:lpstr>Packager Shell Object</vt:lpstr>
      <vt:lpstr>GUIDE FOR BLIND</vt:lpstr>
      <vt:lpstr>Team members:</vt:lpstr>
      <vt:lpstr>INTRODUCTION:</vt:lpstr>
      <vt:lpstr>PowerPoint Presentation</vt:lpstr>
      <vt:lpstr>HOW DOES  IT WORK…?</vt:lpstr>
      <vt:lpstr>CIRCUIT DIAGRAM</vt:lpstr>
      <vt:lpstr>FLOW CHART:</vt:lpstr>
      <vt:lpstr>WORKING MODEL</vt:lpstr>
      <vt:lpstr>PowerPoint Presentation</vt:lpstr>
      <vt:lpstr>FUTURE IMPLEMENTATION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2023-06-30T08:55:59Z</dcterms:created>
  <dcterms:modified xsi:type="dcterms:W3CDTF">2023-08-12T09:23:20Z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