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9" r:id="rId3"/>
    <p:sldId id="282" r:id="rId4"/>
    <p:sldId id="271" r:id="rId5"/>
    <p:sldId id="258" r:id="rId6"/>
    <p:sldId id="257" r:id="rId7"/>
    <p:sldId id="260" r:id="rId8"/>
    <p:sldId id="262" r:id="rId9"/>
    <p:sldId id="263" r:id="rId10"/>
    <p:sldId id="264" r:id="rId11"/>
    <p:sldId id="265" r:id="rId12"/>
    <p:sldId id="266" r:id="rId13"/>
    <p:sldId id="267" r:id="rId14"/>
    <p:sldId id="268" r:id="rId15"/>
    <p:sldId id="270" r:id="rId16"/>
    <p:sldId id="272" r:id="rId17"/>
    <p:sldId id="273" r:id="rId18"/>
    <p:sldId id="274" r:id="rId19"/>
    <p:sldId id="275" r:id="rId20"/>
    <p:sldId id="276" r:id="rId21"/>
    <p:sldId id="277" r:id="rId22"/>
    <p:sldId id="278" r:id="rId23"/>
    <p:sldId id="279" r:id="rId24"/>
    <p:sldId id="280" r:id="rId25"/>
    <p:sldId id="283" r:id="rId26"/>
    <p:sldId id="261" r:id="rId27"/>
    <p:sldId id="269"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customXml" Target="../customXml/item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1C49FD-58C6-4BA4-B24A-F6F69FEBD6D5}" type="datetimeFigureOut">
              <a:rPr lang="en-IN" smtClean="0"/>
              <a:t>20-01-2023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987D8-5FC0-49DF-AFB6-8357895CBE5F}" type="slidenum">
              <a:rPr lang="en-IN" smtClean="0"/>
              <a:t>‹#›</a:t>
            </a:fld>
            <a:endParaRPr lang="en-IN"/>
          </a:p>
        </p:txBody>
      </p:sp>
    </p:spTree>
    <p:extLst>
      <p:ext uri="{BB962C8B-B14F-4D97-AF65-F5344CB8AC3E}">
        <p14:creationId xmlns:p14="http://schemas.microsoft.com/office/powerpoint/2010/main" val="256529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The Open Systems Interconnection (OSI) model </a:t>
            </a:r>
            <a:r>
              <a:rPr lang="en-US" b="1" i="0" dirty="0">
                <a:solidFill>
                  <a:srgbClr val="202124"/>
                </a:solidFill>
                <a:effectLst/>
                <a:latin typeface="arial" panose="020B0604020202020204" pitchFamily="34" charset="0"/>
              </a:rPr>
              <a:t>describes seven layers that computer systems use to communicate over a network</a:t>
            </a:r>
            <a:r>
              <a:rPr lang="en-US" b="0" i="0" dirty="0">
                <a:solidFill>
                  <a:srgbClr val="202124"/>
                </a:solidFill>
                <a:effectLst/>
                <a:latin typeface="arial" panose="020B0604020202020204" pitchFamily="34" charset="0"/>
              </a:rPr>
              <a:t>.  It was the first standard model for network communications, adopted by all major computer and telecommunication companies in the early 1980s. </a:t>
            </a:r>
            <a:r>
              <a:rPr lang="en-IN" b="0" i="0" dirty="0">
                <a:solidFill>
                  <a:srgbClr val="202124"/>
                </a:solidFill>
                <a:effectLst/>
                <a:latin typeface="arial" panose="020B0604020202020204" pitchFamily="34" charset="0"/>
              </a:rPr>
              <a:t>TCP/IP stands for Transmission Control Protocol/Internet Protocol and is </a:t>
            </a:r>
            <a:r>
              <a:rPr lang="en-IN" b="1" i="0" dirty="0">
                <a:solidFill>
                  <a:srgbClr val="202124"/>
                </a:solidFill>
                <a:effectLst/>
                <a:latin typeface="arial" panose="020B0604020202020204" pitchFamily="34" charset="0"/>
              </a:rPr>
              <a:t>a suite of communication protocols used to interconnect network devices on the internet</a:t>
            </a:r>
            <a:r>
              <a:rPr lang="en-IN" b="0" i="0" dirty="0">
                <a:solidFill>
                  <a:srgbClr val="202124"/>
                </a:solidFill>
                <a:effectLst/>
                <a:latin typeface="arial" panose="020B0604020202020204" pitchFamily="34" charset="0"/>
              </a:rPr>
              <a:t>. TCP/IP is also used as a communications protocol in a private computer network (an intranet or extranet).</a:t>
            </a:r>
            <a:endParaRPr lang="en-IN" dirty="0"/>
          </a:p>
        </p:txBody>
      </p:sp>
      <p:sp>
        <p:nvSpPr>
          <p:cNvPr id="4" name="Slide Number Placeholder 3"/>
          <p:cNvSpPr>
            <a:spLocks noGrp="1"/>
          </p:cNvSpPr>
          <p:nvPr>
            <p:ph type="sldNum" sz="quarter" idx="5"/>
          </p:nvPr>
        </p:nvSpPr>
        <p:spPr/>
        <p:txBody>
          <a:bodyPr/>
          <a:lstStyle/>
          <a:p>
            <a:fld id="{3AB987D8-5FC0-49DF-AFB6-8357895CBE5F}" type="slidenum">
              <a:rPr lang="en-IN" smtClean="0"/>
              <a:t>2</a:t>
            </a:fld>
            <a:endParaRPr lang="en-IN"/>
          </a:p>
        </p:txBody>
      </p:sp>
    </p:spTree>
    <p:extLst>
      <p:ext uri="{BB962C8B-B14F-4D97-AF65-F5344CB8AC3E}">
        <p14:creationId xmlns:p14="http://schemas.microsoft.com/office/powerpoint/2010/main" val="808615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 It is now used by over 25% of websites and is supported by many web browsers (over 75% of users). HTTP/3 uses QUIC instead of TCP for the underlying transport protocol. Like HTTP/2, it does not obsolesce previous major versions of the protocol.</a:t>
            </a:r>
            <a:endParaRPr lang="en-IN" dirty="0"/>
          </a:p>
        </p:txBody>
      </p:sp>
      <p:sp>
        <p:nvSpPr>
          <p:cNvPr id="4" name="Slide Number Placeholder 3"/>
          <p:cNvSpPr>
            <a:spLocks noGrp="1"/>
          </p:cNvSpPr>
          <p:nvPr>
            <p:ph type="sldNum" sz="quarter" idx="5"/>
          </p:nvPr>
        </p:nvSpPr>
        <p:spPr/>
        <p:txBody>
          <a:bodyPr/>
          <a:lstStyle/>
          <a:p>
            <a:fld id="{3AB987D8-5FC0-49DF-AFB6-8357895CBE5F}" type="slidenum">
              <a:rPr lang="en-IN" smtClean="0"/>
              <a:t>17</a:t>
            </a:fld>
            <a:endParaRPr lang="en-IN"/>
          </a:p>
        </p:txBody>
      </p:sp>
    </p:spTree>
    <p:extLst>
      <p:ext uri="{BB962C8B-B14F-4D97-AF65-F5344CB8AC3E}">
        <p14:creationId xmlns:p14="http://schemas.microsoft.com/office/powerpoint/2010/main" val="1445099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DC8BE-5158-9383-0EF4-ECAA1F1C76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997ADE-32A9-0F0E-92CD-E1A086F418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9B7311-6DC6-BA48-18D8-A31F4F50A688}"/>
              </a:ext>
            </a:extLst>
          </p:cNvPr>
          <p:cNvSpPr>
            <a:spLocks noGrp="1"/>
          </p:cNvSpPr>
          <p:nvPr>
            <p:ph type="dt" sz="half" idx="10"/>
          </p:nvPr>
        </p:nvSpPr>
        <p:spPr/>
        <p:txBody>
          <a:bodyPr/>
          <a:lstStyle/>
          <a:p>
            <a:fld id="{1836343F-B68D-47A5-A6F7-B8B74D3442F8}" type="datetimeFigureOut">
              <a:rPr lang="en-IN" smtClean="0"/>
              <a:t>20-01-2023</a:t>
            </a:fld>
            <a:endParaRPr lang="en-IN"/>
          </a:p>
        </p:txBody>
      </p:sp>
      <p:sp>
        <p:nvSpPr>
          <p:cNvPr id="5" name="Footer Placeholder 4">
            <a:extLst>
              <a:ext uri="{FF2B5EF4-FFF2-40B4-BE49-F238E27FC236}">
                <a16:creationId xmlns:a16="http://schemas.microsoft.com/office/drawing/2014/main" id="{7F3DF6EF-E37E-C53F-1DAC-48C8DC17BC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D91BC6-B806-5126-832C-C2E8053EC63B}"/>
              </a:ext>
            </a:extLst>
          </p:cNvPr>
          <p:cNvSpPr>
            <a:spLocks noGrp="1"/>
          </p:cNvSpPr>
          <p:nvPr>
            <p:ph type="sldNum" sz="quarter" idx="12"/>
          </p:nvPr>
        </p:nvSpPr>
        <p:spPr/>
        <p:txBody>
          <a:bodyPr/>
          <a:lstStyle/>
          <a:p>
            <a:fld id="{CFC8DD72-F18A-44CE-BE4E-5613D9B53BC0}" type="slidenum">
              <a:rPr lang="en-IN" smtClean="0"/>
              <a:t>‹#›</a:t>
            </a:fld>
            <a:endParaRPr lang="en-IN"/>
          </a:p>
        </p:txBody>
      </p:sp>
    </p:spTree>
    <p:extLst>
      <p:ext uri="{BB962C8B-B14F-4D97-AF65-F5344CB8AC3E}">
        <p14:creationId xmlns:p14="http://schemas.microsoft.com/office/powerpoint/2010/main" val="3038989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F808A-44DC-5886-C39B-5B85D14CB3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C07AFB-BAD4-D3CC-08A0-2C7865F369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213BDF-E26A-4952-3F95-0CAB562054EE}"/>
              </a:ext>
            </a:extLst>
          </p:cNvPr>
          <p:cNvSpPr>
            <a:spLocks noGrp="1"/>
          </p:cNvSpPr>
          <p:nvPr>
            <p:ph type="dt" sz="half" idx="10"/>
          </p:nvPr>
        </p:nvSpPr>
        <p:spPr/>
        <p:txBody>
          <a:bodyPr/>
          <a:lstStyle/>
          <a:p>
            <a:fld id="{1836343F-B68D-47A5-A6F7-B8B74D3442F8}" type="datetimeFigureOut">
              <a:rPr lang="en-IN" smtClean="0"/>
              <a:t>20-01-2023</a:t>
            </a:fld>
            <a:endParaRPr lang="en-IN"/>
          </a:p>
        </p:txBody>
      </p:sp>
      <p:sp>
        <p:nvSpPr>
          <p:cNvPr id="5" name="Footer Placeholder 4">
            <a:extLst>
              <a:ext uri="{FF2B5EF4-FFF2-40B4-BE49-F238E27FC236}">
                <a16:creationId xmlns:a16="http://schemas.microsoft.com/office/drawing/2014/main" id="{29D95983-53A8-B5E1-AAE4-1C149FFE95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03E24B-E96D-F22F-DFD1-77DBBA00BE53}"/>
              </a:ext>
            </a:extLst>
          </p:cNvPr>
          <p:cNvSpPr>
            <a:spLocks noGrp="1"/>
          </p:cNvSpPr>
          <p:nvPr>
            <p:ph type="sldNum" sz="quarter" idx="12"/>
          </p:nvPr>
        </p:nvSpPr>
        <p:spPr/>
        <p:txBody>
          <a:bodyPr/>
          <a:lstStyle/>
          <a:p>
            <a:fld id="{CFC8DD72-F18A-44CE-BE4E-5613D9B53BC0}" type="slidenum">
              <a:rPr lang="en-IN" smtClean="0"/>
              <a:t>‹#›</a:t>
            </a:fld>
            <a:endParaRPr lang="en-IN"/>
          </a:p>
        </p:txBody>
      </p:sp>
    </p:spTree>
    <p:extLst>
      <p:ext uri="{BB962C8B-B14F-4D97-AF65-F5344CB8AC3E}">
        <p14:creationId xmlns:p14="http://schemas.microsoft.com/office/powerpoint/2010/main" val="253586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DC6DA-6E4B-CBB4-D267-1904C02D36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A3BC0A-CDCF-EE44-0500-D47F6CD6D9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F3F50D-CB92-7E7E-64D7-7B8198EFB9F0}"/>
              </a:ext>
            </a:extLst>
          </p:cNvPr>
          <p:cNvSpPr>
            <a:spLocks noGrp="1"/>
          </p:cNvSpPr>
          <p:nvPr>
            <p:ph type="dt" sz="half" idx="10"/>
          </p:nvPr>
        </p:nvSpPr>
        <p:spPr/>
        <p:txBody>
          <a:bodyPr/>
          <a:lstStyle/>
          <a:p>
            <a:fld id="{1836343F-B68D-47A5-A6F7-B8B74D3442F8}" type="datetimeFigureOut">
              <a:rPr lang="en-IN" smtClean="0"/>
              <a:t>20-01-2023</a:t>
            </a:fld>
            <a:endParaRPr lang="en-IN"/>
          </a:p>
        </p:txBody>
      </p:sp>
      <p:sp>
        <p:nvSpPr>
          <p:cNvPr id="5" name="Footer Placeholder 4">
            <a:extLst>
              <a:ext uri="{FF2B5EF4-FFF2-40B4-BE49-F238E27FC236}">
                <a16:creationId xmlns:a16="http://schemas.microsoft.com/office/drawing/2014/main" id="{DB60ACEC-607C-9613-E3DA-C7949054F9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AD630A-92E6-D334-A444-B679830A083C}"/>
              </a:ext>
            </a:extLst>
          </p:cNvPr>
          <p:cNvSpPr>
            <a:spLocks noGrp="1"/>
          </p:cNvSpPr>
          <p:nvPr>
            <p:ph type="sldNum" sz="quarter" idx="12"/>
          </p:nvPr>
        </p:nvSpPr>
        <p:spPr/>
        <p:txBody>
          <a:bodyPr/>
          <a:lstStyle/>
          <a:p>
            <a:fld id="{CFC8DD72-F18A-44CE-BE4E-5613D9B53BC0}" type="slidenum">
              <a:rPr lang="en-IN" smtClean="0"/>
              <a:t>‹#›</a:t>
            </a:fld>
            <a:endParaRPr lang="en-IN"/>
          </a:p>
        </p:txBody>
      </p:sp>
    </p:spTree>
    <p:extLst>
      <p:ext uri="{BB962C8B-B14F-4D97-AF65-F5344CB8AC3E}">
        <p14:creationId xmlns:p14="http://schemas.microsoft.com/office/powerpoint/2010/main" val="3438467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4638E-AF75-26D3-FEAA-2EB0E717AB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B7F523-1B71-3574-AE39-B8E9EBB52B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7D7726-FF5D-076D-5E55-653ED96716DC}"/>
              </a:ext>
            </a:extLst>
          </p:cNvPr>
          <p:cNvSpPr>
            <a:spLocks noGrp="1"/>
          </p:cNvSpPr>
          <p:nvPr>
            <p:ph type="dt" sz="half" idx="10"/>
          </p:nvPr>
        </p:nvSpPr>
        <p:spPr/>
        <p:txBody>
          <a:bodyPr/>
          <a:lstStyle/>
          <a:p>
            <a:fld id="{1836343F-B68D-47A5-A6F7-B8B74D3442F8}" type="datetimeFigureOut">
              <a:rPr lang="en-IN" smtClean="0"/>
              <a:t>20-01-2023</a:t>
            </a:fld>
            <a:endParaRPr lang="en-IN"/>
          </a:p>
        </p:txBody>
      </p:sp>
      <p:sp>
        <p:nvSpPr>
          <p:cNvPr id="5" name="Footer Placeholder 4">
            <a:extLst>
              <a:ext uri="{FF2B5EF4-FFF2-40B4-BE49-F238E27FC236}">
                <a16:creationId xmlns:a16="http://schemas.microsoft.com/office/drawing/2014/main" id="{83BEC1DE-EB14-11E7-F335-0D55B6E6BD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E8A202-9E9D-72DF-AB9B-AA6BE6E3F39A}"/>
              </a:ext>
            </a:extLst>
          </p:cNvPr>
          <p:cNvSpPr>
            <a:spLocks noGrp="1"/>
          </p:cNvSpPr>
          <p:nvPr>
            <p:ph type="sldNum" sz="quarter" idx="12"/>
          </p:nvPr>
        </p:nvSpPr>
        <p:spPr/>
        <p:txBody>
          <a:bodyPr/>
          <a:lstStyle/>
          <a:p>
            <a:fld id="{CFC8DD72-F18A-44CE-BE4E-5613D9B53BC0}" type="slidenum">
              <a:rPr lang="en-IN" smtClean="0"/>
              <a:t>‹#›</a:t>
            </a:fld>
            <a:endParaRPr lang="en-IN"/>
          </a:p>
        </p:txBody>
      </p:sp>
    </p:spTree>
    <p:extLst>
      <p:ext uri="{BB962C8B-B14F-4D97-AF65-F5344CB8AC3E}">
        <p14:creationId xmlns:p14="http://schemas.microsoft.com/office/powerpoint/2010/main" val="445451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502CE-EB37-323B-FAAB-39381C8A6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69F789-C396-4EBB-19F8-D504C4D58D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DA012F-376E-525B-8957-D506AFB9D2E6}"/>
              </a:ext>
            </a:extLst>
          </p:cNvPr>
          <p:cNvSpPr>
            <a:spLocks noGrp="1"/>
          </p:cNvSpPr>
          <p:nvPr>
            <p:ph type="dt" sz="half" idx="10"/>
          </p:nvPr>
        </p:nvSpPr>
        <p:spPr/>
        <p:txBody>
          <a:bodyPr/>
          <a:lstStyle/>
          <a:p>
            <a:fld id="{1836343F-B68D-47A5-A6F7-B8B74D3442F8}" type="datetimeFigureOut">
              <a:rPr lang="en-IN" smtClean="0"/>
              <a:t>20-01-2023</a:t>
            </a:fld>
            <a:endParaRPr lang="en-IN"/>
          </a:p>
        </p:txBody>
      </p:sp>
      <p:sp>
        <p:nvSpPr>
          <p:cNvPr id="5" name="Footer Placeholder 4">
            <a:extLst>
              <a:ext uri="{FF2B5EF4-FFF2-40B4-BE49-F238E27FC236}">
                <a16:creationId xmlns:a16="http://schemas.microsoft.com/office/drawing/2014/main" id="{8827AD38-2353-3E2C-2272-EFA1F9C3CE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671DD1-73BA-AB86-FE34-9620AEA4BAD8}"/>
              </a:ext>
            </a:extLst>
          </p:cNvPr>
          <p:cNvSpPr>
            <a:spLocks noGrp="1"/>
          </p:cNvSpPr>
          <p:nvPr>
            <p:ph type="sldNum" sz="quarter" idx="12"/>
          </p:nvPr>
        </p:nvSpPr>
        <p:spPr/>
        <p:txBody>
          <a:bodyPr/>
          <a:lstStyle/>
          <a:p>
            <a:fld id="{CFC8DD72-F18A-44CE-BE4E-5613D9B53BC0}" type="slidenum">
              <a:rPr lang="en-IN" smtClean="0"/>
              <a:t>‹#›</a:t>
            </a:fld>
            <a:endParaRPr lang="en-IN"/>
          </a:p>
        </p:txBody>
      </p:sp>
    </p:spTree>
    <p:extLst>
      <p:ext uri="{BB962C8B-B14F-4D97-AF65-F5344CB8AC3E}">
        <p14:creationId xmlns:p14="http://schemas.microsoft.com/office/powerpoint/2010/main" val="184062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3BDBC-EE1A-BBFD-8515-7AA6269351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B40FFC-9959-B0CE-C341-D9B6C1C356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0BD768D-91D3-18ED-8EA9-7421A4DDD8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C27CCD-F85B-DE82-3637-AFC59AF47595}"/>
              </a:ext>
            </a:extLst>
          </p:cNvPr>
          <p:cNvSpPr>
            <a:spLocks noGrp="1"/>
          </p:cNvSpPr>
          <p:nvPr>
            <p:ph type="dt" sz="half" idx="10"/>
          </p:nvPr>
        </p:nvSpPr>
        <p:spPr/>
        <p:txBody>
          <a:bodyPr/>
          <a:lstStyle/>
          <a:p>
            <a:fld id="{1836343F-B68D-47A5-A6F7-B8B74D3442F8}" type="datetimeFigureOut">
              <a:rPr lang="en-IN" smtClean="0"/>
              <a:t>20-01-2023</a:t>
            </a:fld>
            <a:endParaRPr lang="en-IN"/>
          </a:p>
        </p:txBody>
      </p:sp>
      <p:sp>
        <p:nvSpPr>
          <p:cNvPr id="6" name="Footer Placeholder 5">
            <a:extLst>
              <a:ext uri="{FF2B5EF4-FFF2-40B4-BE49-F238E27FC236}">
                <a16:creationId xmlns:a16="http://schemas.microsoft.com/office/drawing/2014/main" id="{EC9C69DC-3F0E-0CAD-B645-D5123F88C7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BFAD16-48AF-A51F-0840-EBD103A2D54B}"/>
              </a:ext>
            </a:extLst>
          </p:cNvPr>
          <p:cNvSpPr>
            <a:spLocks noGrp="1"/>
          </p:cNvSpPr>
          <p:nvPr>
            <p:ph type="sldNum" sz="quarter" idx="12"/>
          </p:nvPr>
        </p:nvSpPr>
        <p:spPr/>
        <p:txBody>
          <a:bodyPr/>
          <a:lstStyle/>
          <a:p>
            <a:fld id="{CFC8DD72-F18A-44CE-BE4E-5613D9B53BC0}" type="slidenum">
              <a:rPr lang="en-IN" smtClean="0"/>
              <a:t>‹#›</a:t>
            </a:fld>
            <a:endParaRPr lang="en-IN"/>
          </a:p>
        </p:txBody>
      </p:sp>
    </p:spTree>
    <p:extLst>
      <p:ext uri="{BB962C8B-B14F-4D97-AF65-F5344CB8AC3E}">
        <p14:creationId xmlns:p14="http://schemas.microsoft.com/office/powerpoint/2010/main" val="80704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AAFA2-884E-A057-7887-1F49B2E810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7EAE07-EBDE-4DB4-D513-FA9F972F84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73D912-8DD8-F69B-829A-69146B31D5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38D100-D9F2-92BD-810A-384A2347F8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1A8A90-0229-882B-8A1E-AEE4D262F0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4BC24F-1D1A-E491-5490-231EF80178B2}"/>
              </a:ext>
            </a:extLst>
          </p:cNvPr>
          <p:cNvSpPr>
            <a:spLocks noGrp="1"/>
          </p:cNvSpPr>
          <p:nvPr>
            <p:ph type="dt" sz="half" idx="10"/>
          </p:nvPr>
        </p:nvSpPr>
        <p:spPr/>
        <p:txBody>
          <a:bodyPr/>
          <a:lstStyle/>
          <a:p>
            <a:fld id="{1836343F-B68D-47A5-A6F7-B8B74D3442F8}" type="datetimeFigureOut">
              <a:rPr lang="en-IN" smtClean="0"/>
              <a:t>20-01-2023</a:t>
            </a:fld>
            <a:endParaRPr lang="en-IN"/>
          </a:p>
        </p:txBody>
      </p:sp>
      <p:sp>
        <p:nvSpPr>
          <p:cNvPr id="8" name="Footer Placeholder 7">
            <a:extLst>
              <a:ext uri="{FF2B5EF4-FFF2-40B4-BE49-F238E27FC236}">
                <a16:creationId xmlns:a16="http://schemas.microsoft.com/office/drawing/2014/main" id="{4A87AED6-A195-4848-8E06-ACA82DF9BC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A9BB9B-5391-506B-1C4F-765393D7A341}"/>
              </a:ext>
            </a:extLst>
          </p:cNvPr>
          <p:cNvSpPr>
            <a:spLocks noGrp="1"/>
          </p:cNvSpPr>
          <p:nvPr>
            <p:ph type="sldNum" sz="quarter" idx="12"/>
          </p:nvPr>
        </p:nvSpPr>
        <p:spPr/>
        <p:txBody>
          <a:bodyPr/>
          <a:lstStyle/>
          <a:p>
            <a:fld id="{CFC8DD72-F18A-44CE-BE4E-5613D9B53BC0}" type="slidenum">
              <a:rPr lang="en-IN" smtClean="0"/>
              <a:t>‹#›</a:t>
            </a:fld>
            <a:endParaRPr lang="en-IN"/>
          </a:p>
        </p:txBody>
      </p:sp>
    </p:spTree>
    <p:extLst>
      <p:ext uri="{BB962C8B-B14F-4D97-AF65-F5344CB8AC3E}">
        <p14:creationId xmlns:p14="http://schemas.microsoft.com/office/powerpoint/2010/main" val="231521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7A325-F9C8-A428-DA79-3DCC788FA9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E37B24-B212-F0D2-E1E2-936F67544608}"/>
              </a:ext>
            </a:extLst>
          </p:cNvPr>
          <p:cNvSpPr>
            <a:spLocks noGrp="1"/>
          </p:cNvSpPr>
          <p:nvPr>
            <p:ph type="dt" sz="half" idx="10"/>
          </p:nvPr>
        </p:nvSpPr>
        <p:spPr/>
        <p:txBody>
          <a:bodyPr/>
          <a:lstStyle/>
          <a:p>
            <a:fld id="{1836343F-B68D-47A5-A6F7-B8B74D3442F8}" type="datetimeFigureOut">
              <a:rPr lang="en-IN" smtClean="0"/>
              <a:t>20-01-2023</a:t>
            </a:fld>
            <a:endParaRPr lang="en-IN"/>
          </a:p>
        </p:txBody>
      </p:sp>
      <p:sp>
        <p:nvSpPr>
          <p:cNvPr id="4" name="Footer Placeholder 3">
            <a:extLst>
              <a:ext uri="{FF2B5EF4-FFF2-40B4-BE49-F238E27FC236}">
                <a16:creationId xmlns:a16="http://schemas.microsoft.com/office/drawing/2014/main" id="{61B55B91-444F-65A2-689B-604C047C0B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9D3EDB1-FA4A-232B-27AA-EFE272CCE738}"/>
              </a:ext>
            </a:extLst>
          </p:cNvPr>
          <p:cNvSpPr>
            <a:spLocks noGrp="1"/>
          </p:cNvSpPr>
          <p:nvPr>
            <p:ph type="sldNum" sz="quarter" idx="12"/>
          </p:nvPr>
        </p:nvSpPr>
        <p:spPr/>
        <p:txBody>
          <a:bodyPr/>
          <a:lstStyle/>
          <a:p>
            <a:fld id="{CFC8DD72-F18A-44CE-BE4E-5613D9B53BC0}" type="slidenum">
              <a:rPr lang="en-IN" smtClean="0"/>
              <a:t>‹#›</a:t>
            </a:fld>
            <a:endParaRPr lang="en-IN"/>
          </a:p>
        </p:txBody>
      </p:sp>
    </p:spTree>
    <p:extLst>
      <p:ext uri="{BB962C8B-B14F-4D97-AF65-F5344CB8AC3E}">
        <p14:creationId xmlns:p14="http://schemas.microsoft.com/office/powerpoint/2010/main" val="1290863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5B75E3-01A2-8D85-A341-92CC1F5FE57B}"/>
              </a:ext>
            </a:extLst>
          </p:cNvPr>
          <p:cNvSpPr>
            <a:spLocks noGrp="1"/>
          </p:cNvSpPr>
          <p:nvPr>
            <p:ph type="dt" sz="half" idx="10"/>
          </p:nvPr>
        </p:nvSpPr>
        <p:spPr/>
        <p:txBody>
          <a:bodyPr/>
          <a:lstStyle/>
          <a:p>
            <a:fld id="{1836343F-B68D-47A5-A6F7-B8B74D3442F8}" type="datetimeFigureOut">
              <a:rPr lang="en-IN" smtClean="0"/>
              <a:t>20-01-2023</a:t>
            </a:fld>
            <a:endParaRPr lang="en-IN"/>
          </a:p>
        </p:txBody>
      </p:sp>
      <p:sp>
        <p:nvSpPr>
          <p:cNvPr id="3" name="Footer Placeholder 2">
            <a:extLst>
              <a:ext uri="{FF2B5EF4-FFF2-40B4-BE49-F238E27FC236}">
                <a16:creationId xmlns:a16="http://schemas.microsoft.com/office/drawing/2014/main" id="{920E1A3E-A2B7-DEAA-4550-AF64AB4DE7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187D87-703C-6214-FEF6-C3873A0582FD}"/>
              </a:ext>
            </a:extLst>
          </p:cNvPr>
          <p:cNvSpPr>
            <a:spLocks noGrp="1"/>
          </p:cNvSpPr>
          <p:nvPr>
            <p:ph type="sldNum" sz="quarter" idx="12"/>
          </p:nvPr>
        </p:nvSpPr>
        <p:spPr/>
        <p:txBody>
          <a:bodyPr/>
          <a:lstStyle/>
          <a:p>
            <a:fld id="{CFC8DD72-F18A-44CE-BE4E-5613D9B53BC0}" type="slidenum">
              <a:rPr lang="en-IN" smtClean="0"/>
              <a:t>‹#›</a:t>
            </a:fld>
            <a:endParaRPr lang="en-IN"/>
          </a:p>
        </p:txBody>
      </p:sp>
    </p:spTree>
    <p:extLst>
      <p:ext uri="{BB962C8B-B14F-4D97-AF65-F5344CB8AC3E}">
        <p14:creationId xmlns:p14="http://schemas.microsoft.com/office/powerpoint/2010/main" val="998816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5716-AD64-5E7E-B57C-6C62BDF626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1D362F-BCA2-08D9-96F1-18EBD37A3E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BF62A5-0B3A-A20F-31BD-A62D208E2A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D32A16-0BCB-E93D-7B66-A8DD38DFD51A}"/>
              </a:ext>
            </a:extLst>
          </p:cNvPr>
          <p:cNvSpPr>
            <a:spLocks noGrp="1"/>
          </p:cNvSpPr>
          <p:nvPr>
            <p:ph type="dt" sz="half" idx="10"/>
          </p:nvPr>
        </p:nvSpPr>
        <p:spPr/>
        <p:txBody>
          <a:bodyPr/>
          <a:lstStyle/>
          <a:p>
            <a:fld id="{1836343F-B68D-47A5-A6F7-B8B74D3442F8}" type="datetimeFigureOut">
              <a:rPr lang="en-IN" smtClean="0"/>
              <a:t>20-01-2023</a:t>
            </a:fld>
            <a:endParaRPr lang="en-IN"/>
          </a:p>
        </p:txBody>
      </p:sp>
      <p:sp>
        <p:nvSpPr>
          <p:cNvPr id="6" name="Footer Placeholder 5">
            <a:extLst>
              <a:ext uri="{FF2B5EF4-FFF2-40B4-BE49-F238E27FC236}">
                <a16:creationId xmlns:a16="http://schemas.microsoft.com/office/drawing/2014/main" id="{22A20AFF-F106-A80C-EBD5-26391AFB98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94ED1C-CDAC-DD7A-8592-2968C2C4685B}"/>
              </a:ext>
            </a:extLst>
          </p:cNvPr>
          <p:cNvSpPr>
            <a:spLocks noGrp="1"/>
          </p:cNvSpPr>
          <p:nvPr>
            <p:ph type="sldNum" sz="quarter" idx="12"/>
          </p:nvPr>
        </p:nvSpPr>
        <p:spPr/>
        <p:txBody>
          <a:bodyPr/>
          <a:lstStyle/>
          <a:p>
            <a:fld id="{CFC8DD72-F18A-44CE-BE4E-5613D9B53BC0}" type="slidenum">
              <a:rPr lang="en-IN" smtClean="0"/>
              <a:t>‹#›</a:t>
            </a:fld>
            <a:endParaRPr lang="en-IN"/>
          </a:p>
        </p:txBody>
      </p:sp>
    </p:spTree>
    <p:extLst>
      <p:ext uri="{BB962C8B-B14F-4D97-AF65-F5344CB8AC3E}">
        <p14:creationId xmlns:p14="http://schemas.microsoft.com/office/powerpoint/2010/main" val="2697107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2F83C-62C0-2690-4C75-D44FBA9921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25A02E-A7C5-C639-4AF2-52D5E82E0C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19C773-6189-A595-312D-8BAD7FA26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886F94-260A-3B47-39F2-37DEC8863A73}"/>
              </a:ext>
            </a:extLst>
          </p:cNvPr>
          <p:cNvSpPr>
            <a:spLocks noGrp="1"/>
          </p:cNvSpPr>
          <p:nvPr>
            <p:ph type="dt" sz="half" idx="10"/>
          </p:nvPr>
        </p:nvSpPr>
        <p:spPr/>
        <p:txBody>
          <a:bodyPr/>
          <a:lstStyle/>
          <a:p>
            <a:fld id="{1836343F-B68D-47A5-A6F7-B8B74D3442F8}" type="datetimeFigureOut">
              <a:rPr lang="en-IN" smtClean="0"/>
              <a:t>20-01-2023</a:t>
            </a:fld>
            <a:endParaRPr lang="en-IN"/>
          </a:p>
        </p:txBody>
      </p:sp>
      <p:sp>
        <p:nvSpPr>
          <p:cNvPr id="6" name="Footer Placeholder 5">
            <a:extLst>
              <a:ext uri="{FF2B5EF4-FFF2-40B4-BE49-F238E27FC236}">
                <a16:creationId xmlns:a16="http://schemas.microsoft.com/office/drawing/2014/main" id="{F10A73BC-0D60-0E01-8643-1249D8E6FF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FD7C94-B6A1-9F43-DA68-DF253D3E6D2E}"/>
              </a:ext>
            </a:extLst>
          </p:cNvPr>
          <p:cNvSpPr>
            <a:spLocks noGrp="1"/>
          </p:cNvSpPr>
          <p:nvPr>
            <p:ph type="sldNum" sz="quarter" idx="12"/>
          </p:nvPr>
        </p:nvSpPr>
        <p:spPr/>
        <p:txBody>
          <a:bodyPr/>
          <a:lstStyle/>
          <a:p>
            <a:fld id="{CFC8DD72-F18A-44CE-BE4E-5613D9B53BC0}" type="slidenum">
              <a:rPr lang="en-IN" smtClean="0"/>
              <a:t>‹#›</a:t>
            </a:fld>
            <a:endParaRPr lang="en-IN"/>
          </a:p>
        </p:txBody>
      </p:sp>
    </p:spTree>
    <p:extLst>
      <p:ext uri="{BB962C8B-B14F-4D97-AF65-F5344CB8AC3E}">
        <p14:creationId xmlns:p14="http://schemas.microsoft.com/office/powerpoint/2010/main" val="549668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0EE043-D283-86BB-4A39-9DD1383161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163F2D-6A10-F9B8-A42D-D8E3160A21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7F4F9C-1FDF-07CB-73BA-DD1F431AC8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36343F-B68D-47A5-A6F7-B8B74D3442F8}" type="datetimeFigureOut">
              <a:rPr lang="en-IN" smtClean="0"/>
              <a:t>20-01-2023</a:t>
            </a:fld>
            <a:endParaRPr lang="en-IN"/>
          </a:p>
        </p:txBody>
      </p:sp>
      <p:sp>
        <p:nvSpPr>
          <p:cNvPr id="5" name="Footer Placeholder 4">
            <a:extLst>
              <a:ext uri="{FF2B5EF4-FFF2-40B4-BE49-F238E27FC236}">
                <a16:creationId xmlns:a16="http://schemas.microsoft.com/office/drawing/2014/main" id="{DBC3BAC6-AB62-AFA4-9FA4-87BC12C600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1E0300-FE32-EEE7-8CCA-62B90C671A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8DD72-F18A-44CE-BE4E-5613D9B53BC0}" type="slidenum">
              <a:rPr lang="en-IN" smtClean="0"/>
              <a:t>‹#›</a:t>
            </a:fld>
            <a:endParaRPr lang="en-IN"/>
          </a:p>
        </p:txBody>
      </p:sp>
    </p:spTree>
    <p:extLst>
      <p:ext uri="{BB962C8B-B14F-4D97-AF65-F5344CB8AC3E}">
        <p14:creationId xmlns:p14="http://schemas.microsoft.com/office/powerpoint/2010/main" val="3567926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googl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cloudflare.com/learning/ddos/glossary/hypertext-transfer-protocol-http/" TargetMode="External"/><Relationship Id="rId2" Type="http://schemas.openxmlformats.org/officeDocument/2006/relationships/hyperlink" Target="https://www.cloudflare.com/learning/network-layer/what-is-a-protocol/" TargetMode="External"/><Relationship Id="rId1" Type="http://schemas.openxmlformats.org/officeDocument/2006/relationships/slideLayout" Target="../slideLayouts/slideLayout2.xml"/><Relationship Id="rId4" Type="http://schemas.openxmlformats.org/officeDocument/2006/relationships/hyperlink" Target="https://www.cloudflare.com/learning/dns/glossary/what-is-my-ip-address/"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70BF9-5857-95B6-2748-02817CD260CF}"/>
              </a:ext>
            </a:extLst>
          </p:cNvPr>
          <p:cNvSpPr>
            <a:spLocks noGrp="1"/>
          </p:cNvSpPr>
          <p:nvPr>
            <p:ph type="ctrTitle"/>
          </p:nvPr>
        </p:nvSpPr>
        <p:spPr/>
        <p:txBody>
          <a:bodyPr/>
          <a:lstStyle/>
          <a:p>
            <a:r>
              <a:rPr lang="en-US" dirty="0">
                <a:solidFill>
                  <a:srgbClr val="FF0000"/>
                </a:solidFill>
              </a:rPr>
              <a:t>Application Layer Protocols: HTTP, HTTPS</a:t>
            </a:r>
            <a:endParaRPr lang="en-IN" dirty="0">
              <a:solidFill>
                <a:srgbClr val="FF0000"/>
              </a:solidFill>
            </a:endParaRPr>
          </a:p>
        </p:txBody>
      </p:sp>
      <p:sp>
        <p:nvSpPr>
          <p:cNvPr id="3" name="Subtitle 2">
            <a:extLst>
              <a:ext uri="{FF2B5EF4-FFF2-40B4-BE49-F238E27FC236}">
                <a16:creationId xmlns:a16="http://schemas.microsoft.com/office/drawing/2014/main" id="{A6044861-F24D-BD32-5B3A-669FE630CB60}"/>
              </a:ext>
            </a:extLst>
          </p:cNvPr>
          <p:cNvSpPr>
            <a:spLocks noGrp="1"/>
          </p:cNvSpPr>
          <p:nvPr>
            <p:ph type="subTitle" idx="1"/>
          </p:nvPr>
        </p:nvSpPr>
        <p:spPr/>
        <p:txBody>
          <a:bodyPr/>
          <a:lstStyle/>
          <a:p>
            <a:r>
              <a:rPr lang="en-IN" dirty="0" err="1"/>
              <a:t>Dr.</a:t>
            </a:r>
            <a:r>
              <a:rPr lang="en-IN" dirty="0"/>
              <a:t> K. Rajesh</a:t>
            </a:r>
          </a:p>
        </p:txBody>
      </p:sp>
    </p:spTree>
    <p:extLst>
      <p:ext uri="{BB962C8B-B14F-4D97-AF65-F5344CB8AC3E}">
        <p14:creationId xmlns:p14="http://schemas.microsoft.com/office/powerpoint/2010/main" val="3528206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78D0-3199-5477-662B-7E6E4D18155B}"/>
              </a:ext>
            </a:extLst>
          </p:cNvPr>
          <p:cNvSpPr>
            <a:spLocks noGrp="1"/>
          </p:cNvSpPr>
          <p:nvPr>
            <p:ph type="title"/>
          </p:nvPr>
        </p:nvSpPr>
        <p:spPr/>
        <p:txBody>
          <a:bodyPr/>
          <a:lstStyle/>
          <a:p>
            <a:r>
              <a:rPr lang="en-IN" b="1" i="0" dirty="0">
                <a:effectLst/>
                <a:latin typeface="Roboto" panose="02000000000000000000" pitchFamily="2" charset="0"/>
              </a:rPr>
              <a:t>File Transfer Protocol(FTP)</a:t>
            </a:r>
            <a:br>
              <a:rPr lang="en-IN" b="1" i="0" dirty="0">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807F37CF-C072-29E9-0E3C-B2F43058D6AC}"/>
              </a:ext>
            </a:extLst>
          </p:cNvPr>
          <p:cNvSpPr>
            <a:spLocks noGrp="1"/>
          </p:cNvSpPr>
          <p:nvPr>
            <p:ph idx="1"/>
          </p:nvPr>
        </p:nvSpPr>
        <p:spPr/>
        <p:txBody>
          <a:bodyPr>
            <a:normAutofit lnSpcReduction="10000"/>
          </a:bodyPr>
          <a:lstStyle/>
          <a:p>
            <a:pPr algn="l"/>
            <a:r>
              <a:rPr lang="en-US" b="0" i="0" dirty="0">
                <a:solidFill>
                  <a:srgbClr val="333333"/>
                </a:solidFill>
                <a:effectLst/>
                <a:latin typeface="Roboto" panose="02000000000000000000" pitchFamily="2" charset="0"/>
              </a:rPr>
              <a:t>FTP is the standard mechanism provided by TCP/IP for copying a file from one host to another. FTP differs from other client-server applications because it establishes 2 connections between hosts. Two connections are Data Connection and Control Connection.</a:t>
            </a:r>
          </a:p>
          <a:p>
            <a:pPr algn="l"/>
            <a:r>
              <a:rPr lang="en-US" b="0" i="0" dirty="0">
                <a:solidFill>
                  <a:srgbClr val="333333"/>
                </a:solidFill>
                <a:effectLst/>
                <a:latin typeface="Roboto" panose="02000000000000000000" pitchFamily="2" charset="0"/>
              </a:rPr>
              <a:t>Data Connection uses PORT 20, and control connection uses PORT 21. FTP is built on a client-server architecture and uses separate control and data connections between the client and the server. One connection is used for data transfer, the other for control information (commands and responses). The FTP is data reliably and efficiently.</a:t>
            </a:r>
          </a:p>
          <a:p>
            <a:endParaRPr lang="en-IN" dirty="0"/>
          </a:p>
        </p:txBody>
      </p:sp>
    </p:spTree>
    <p:extLst>
      <p:ext uri="{BB962C8B-B14F-4D97-AF65-F5344CB8AC3E}">
        <p14:creationId xmlns:p14="http://schemas.microsoft.com/office/powerpoint/2010/main" val="4140168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827A-BC13-23F0-01C7-283B1762FD93}"/>
              </a:ext>
            </a:extLst>
          </p:cNvPr>
          <p:cNvSpPr>
            <a:spLocks noGrp="1"/>
          </p:cNvSpPr>
          <p:nvPr>
            <p:ph type="title"/>
          </p:nvPr>
        </p:nvSpPr>
        <p:spPr/>
        <p:txBody>
          <a:bodyPr>
            <a:normAutofit fontScale="90000"/>
          </a:bodyPr>
          <a:lstStyle/>
          <a:p>
            <a:r>
              <a:rPr lang="fr-FR" b="1" i="0" dirty="0">
                <a:effectLst/>
                <a:latin typeface="Roboto" panose="02000000000000000000" pitchFamily="2" charset="0"/>
              </a:rPr>
              <a:t>Multipurpose Internet Mail Extensions (MIME)</a:t>
            </a:r>
            <a:br>
              <a:rPr lang="fr-FR" b="1" i="0" dirty="0">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B1891399-30CD-2C26-0674-00093FB2918A}"/>
              </a:ext>
            </a:extLst>
          </p:cNvPr>
          <p:cNvSpPr>
            <a:spLocks noGrp="1"/>
          </p:cNvSpPr>
          <p:nvPr>
            <p:ph idx="1"/>
          </p:nvPr>
        </p:nvSpPr>
        <p:spPr/>
        <p:txBody>
          <a:bodyPr/>
          <a:lstStyle/>
          <a:p>
            <a:pPr marL="0" indent="0" algn="l">
              <a:buNone/>
            </a:pPr>
            <a:r>
              <a:rPr lang="en-US" b="0" i="0" dirty="0">
                <a:solidFill>
                  <a:srgbClr val="333333"/>
                </a:solidFill>
                <a:effectLst/>
                <a:latin typeface="Roboto" panose="02000000000000000000" pitchFamily="2" charset="0"/>
              </a:rPr>
              <a:t>The Multipurpose Internet Mail Extensions (MIME) is an extension of SMTP that allows the transfer of multimedia messages. If binary data is included in a message, MIME headers are used to inform the receiving mail agent that is as follows:</a:t>
            </a:r>
          </a:p>
          <a:p>
            <a:pPr algn="l">
              <a:buFont typeface="Arial" panose="020B0604020202020204" pitchFamily="34" charset="0"/>
              <a:buChar char="•"/>
            </a:pPr>
            <a:r>
              <a:rPr lang="en-US" b="0" i="0" dirty="0">
                <a:solidFill>
                  <a:srgbClr val="333333"/>
                </a:solidFill>
                <a:effectLst/>
                <a:latin typeface="Roboto" panose="02000000000000000000" pitchFamily="2" charset="0"/>
              </a:rPr>
              <a:t>Content-Transfer-Encoding: The header alerts the receiving user agent that the message body has been ASCII encoded and the type of encoding used.</a:t>
            </a:r>
          </a:p>
          <a:p>
            <a:pPr algn="l">
              <a:buFont typeface="Arial" panose="020B0604020202020204" pitchFamily="34" charset="0"/>
              <a:buChar char="•"/>
            </a:pPr>
            <a:r>
              <a:rPr lang="en-US" b="0" i="0" dirty="0">
                <a:solidFill>
                  <a:srgbClr val="333333"/>
                </a:solidFill>
                <a:effectLst/>
                <a:latin typeface="Roboto" panose="02000000000000000000" pitchFamily="2" charset="0"/>
              </a:rPr>
              <a:t>Content-Type: The header informs the receiving mail agent about the type of data in the message.</a:t>
            </a:r>
          </a:p>
          <a:p>
            <a:endParaRPr lang="en-IN" dirty="0"/>
          </a:p>
        </p:txBody>
      </p:sp>
    </p:spTree>
    <p:extLst>
      <p:ext uri="{BB962C8B-B14F-4D97-AF65-F5344CB8AC3E}">
        <p14:creationId xmlns:p14="http://schemas.microsoft.com/office/powerpoint/2010/main" val="372423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D4E97-B201-1469-8457-D43190A85FE7}"/>
              </a:ext>
            </a:extLst>
          </p:cNvPr>
          <p:cNvSpPr>
            <a:spLocks noGrp="1"/>
          </p:cNvSpPr>
          <p:nvPr>
            <p:ph type="title"/>
          </p:nvPr>
        </p:nvSpPr>
        <p:spPr/>
        <p:txBody>
          <a:bodyPr/>
          <a:lstStyle/>
          <a:p>
            <a:r>
              <a:rPr lang="en-IN" b="1" i="0" dirty="0">
                <a:effectLst/>
                <a:latin typeface="Roboto" panose="02000000000000000000" pitchFamily="2" charset="0"/>
              </a:rPr>
              <a:t>Post Office Protocol(POP)</a:t>
            </a:r>
            <a:br>
              <a:rPr lang="en-IN" b="1" i="0" dirty="0">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C81D3479-A066-2B28-186B-8C6E0026D3AA}"/>
              </a:ext>
            </a:extLst>
          </p:cNvPr>
          <p:cNvSpPr>
            <a:spLocks noGrp="1"/>
          </p:cNvSpPr>
          <p:nvPr>
            <p:ph idx="1"/>
          </p:nvPr>
        </p:nvSpPr>
        <p:spPr/>
        <p:txBody>
          <a:bodyPr/>
          <a:lstStyle/>
          <a:p>
            <a:pPr algn="l"/>
            <a:r>
              <a:rPr lang="en-US" b="0" i="0" dirty="0">
                <a:solidFill>
                  <a:srgbClr val="333333"/>
                </a:solidFill>
                <a:effectLst/>
                <a:latin typeface="Roboto" panose="02000000000000000000" pitchFamily="2" charset="0"/>
              </a:rPr>
              <a:t>POP(Post Office Protocol) is also called the POP3 protocol. This is a protocol used by a mail server in conjunction with SMTP to receive and holds mail for hosts.</a:t>
            </a:r>
          </a:p>
          <a:p>
            <a:pPr algn="l"/>
            <a:r>
              <a:rPr lang="en-US" b="0" i="0" dirty="0">
                <a:solidFill>
                  <a:srgbClr val="333333"/>
                </a:solidFill>
                <a:effectLst/>
                <a:latin typeface="Roboto" panose="02000000000000000000" pitchFamily="2" charset="0"/>
              </a:rPr>
              <a:t>POP3 mail server receives e-mails and filters them into the appropriate user folders.</a:t>
            </a:r>
          </a:p>
          <a:p>
            <a:pPr algn="l"/>
            <a:r>
              <a:rPr lang="en-US" b="0" i="0" dirty="0">
                <a:solidFill>
                  <a:srgbClr val="333333"/>
                </a:solidFill>
                <a:effectLst/>
                <a:latin typeface="Roboto" panose="02000000000000000000" pitchFamily="2" charset="0"/>
              </a:rPr>
              <a:t>When a user connects to the mail server to retrieve his mail, the messages are downloaded from the mail server to the user's hard disk.</a:t>
            </a:r>
          </a:p>
          <a:p>
            <a:endParaRPr lang="en-IN" dirty="0"/>
          </a:p>
        </p:txBody>
      </p:sp>
    </p:spTree>
    <p:extLst>
      <p:ext uri="{BB962C8B-B14F-4D97-AF65-F5344CB8AC3E}">
        <p14:creationId xmlns:p14="http://schemas.microsoft.com/office/powerpoint/2010/main" val="1035807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878D9-464B-1553-7896-A5CD74AFDE5E}"/>
              </a:ext>
            </a:extLst>
          </p:cNvPr>
          <p:cNvSpPr>
            <a:spLocks noGrp="1"/>
          </p:cNvSpPr>
          <p:nvPr>
            <p:ph type="title"/>
          </p:nvPr>
        </p:nvSpPr>
        <p:spPr/>
        <p:txBody>
          <a:bodyPr/>
          <a:lstStyle/>
          <a:p>
            <a:r>
              <a:rPr lang="en-IN" b="1" i="0" dirty="0">
                <a:effectLst/>
                <a:latin typeface="Roboto" panose="02000000000000000000" pitchFamily="2" charset="0"/>
              </a:rPr>
              <a:t>Domain Name System(DNS)</a:t>
            </a:r>
            <a:br>
              <a:rPr lang="en-IN" b="1" i="0" dirty="0">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C9F91CD0-E599-4D68-7455-175A119EF58B}"/>
              </a:ext>
            </a:extLst>
          </p:cNvPr>
          <p:cNvSpPr>
            <a:spLocks noGrp="1"/>
          </p:cNvSpPr>
          <p:nvPr>
            <p:ph idx="1"/>
          </p:nvPr>
        </p:nvSpPr>
        <p:spPr/>
        <p:txBody>
          <a:bodyPr/>
          <a:lstStyle/>
          <a:p>
            <a:pPr algn="l"/>
            <a:r>
              <a:rPr lang="en-US" b="0" i="0" dirty="0">
                <a:solidFill>
                  <a:srgbClr val="333333"/>
                </a:solidFill>
                <a:effectLst/>
                <a:latin typeface="Roboto" panose="02000000000000000000" pitchFamily="2" charset="0"/>
              </a:rPr>
              <a:t>In Domain Name System(DNS), TCP/IP protocol uses the IP address that uniquely identifies a host's connection to the Internet to identify an entity. </a:t>
            </a:r>
          </a:p>
          <a:p>
            <a:pPr algn="l"/>
            <a:r>
              <a:rPr lang="en-US" b="0" i="0" dirty="0">
                <a:solidFill>
                  <a:srgbClr val="333333"/>
                </a:solidFill>
                <a:effectLst/>
                <a:latin typeface="Roboto" panose="02000000000000000000" pitchFamily="2" charset="0"/>
              </a:rPr>
              <a:t>DNS is a hierarchical system based on a distributed database that uses a hierarchy of Name Servers to resolve Internet host names into the corresponding IP addresses required for packet routing by issuing a DNS query to a name server.</a:t>
            </a:r>
          </a:p>
          <a:p>
            <a:pPr algn="l"/>
            <a:r>
              <a:rPr lang="en-US" b="0" i="0" dirty="0">
                <a:solidFill>
                  <a:srgbClr val="333333"/>
                </a:solidFill>
                <a:effectLst/>
                <a:latin typeface="Roboto" panose="02000000000000000000" pitchFamily="2" charset="0"/>
              </a:rPr>
              <a:t>DNS in the Internet: DNS is a protocol that can be used on different platforms.</a:t>
            </a:r>
          </a:p>
          <a:p>
            <a:endParaRPr lang="en-IN" dirty="0"/>
          </a:p>
        </p:txBody>
      </p:sp>
    </p:spTree>
    <p:extLst>
      <p:ext uri="{BB962C8B-B14F-4D97-AF65-F5344CB8AC3E}">
        <p14:creationId xmlns:p14="http://schemas.microsoft.com/office/powerpoint/2010/main" val="2443322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89EEE6-367A-340C-FAD5-8A2A075B9231}"/>
              </a:ext>
            </a:extLst>
          </p:cNvPr>
          <p:cNvSpPr>
            <a:spLocks noGrp="1"/>
          </p:cNvSpPr>
          <p:nvPr>
            <p:ph idx="1"/>
          </p:nvPr>
        </p:nvSpPr>
        <p:spPr>
          <a:xfrm>
            <a:off x="838200" y="196850"/>
            <a:ext cx="10515600" cy="6451600"/>
          </a:xfrm>
        </p:spPr>
        <p:txBody>
          <a:bodyPr>
            <a:normAutofit fontScale="92500" lnSpcReduction="10000"/>
          </a:bodyPr>
          <a:lstStyle/>
          <a:p>
            <a:pPr marL="0" indent="0" algn="l">
              <a:buNone/>
            </a:pPr>
            <a:r>
              <a:rPr lang="en-US" b="0" i="0" dirty="0">
                <a:solidFill>
                  <a:srgbClr val="333333"/>
                </a:solidFill>
                <a:effectLst/>
                <a:latin typeface="Roboto" panose="02000000000000000000" pitchFamily="2" charset="0"/>
              </a:rPr>
              <a:t>Domain name space is divided into three categories.</a:t>
            </a:r>
          </a:p>
          <a:p>
            <a:r>
              <a:rPr lang="en-US" b="0" i="0" dirty="0">
                <a:solidFill>
                  <a:srgbClr val="FF0000"/>
                </a:solidFill>
                <a:effectLst/>
                <a:latin typeface="Roboto" panose="02000000000000000000" pitchFamily="2" charset="0"/>
              </a:rPr>
              <a:t>Generic Domain: </a:t>
            </a:r>
            <a:r>
              <a:rPr lang="en-US" b="0" i="0" dirty="0">
                <a:solidFill>
                  <a:srgbClr val="333333"/>
                </a:solidFill>
                <a:effectLst/>
                <a:latin typeface="Roboto" panose="02000000000000000000" pitchFamily="2" charset="0"/>
              </a:rPr>
              <a:t>The generic domain defines registered hosts according to their generic behavior. Each node in the tree defines a domain which is an index to the domain name space database.</a:t>
            </a:r>
          </a:p>
          <a:p>
            <a:endParaRPr lang="en-US" b="0" i="0" dirty="0">
              <a:solidFill>
                <a:srgbClr val="333333"/>
              </a:solidFill>
              <a:effectLst/>
              <a:latin typeface="Roboto" panose="02000000000000000000" pitchFamily="2" charset="0"/>
            </a:endParaRPr>
          </a:p>
          <a:p>
            <a:endParaRPr lang="en-US" b="0" i="0" dirty="0">
              <a:solidFill>
                <a:srgbClr val="333333"/>
              </a:solidFill>
              <a:effectLst/>
              <a:latin typeface="Roboto" panose="02000000000000000000" pitchFamily="2" charset="0"/>
            </a:endParaRPr>
          </a:p>
          <a:p>
            <a:endParaRPr lang="en-US" b="0" i="0" dirty="0">
              <a:solidFill>
                <a:srgbClr val="333333"/>
              </a:solidFill>
              <a:effectLst/>
              <a:latin typeface="Roboto" panose="02000000000000000000" pitchFamily="2" charset="0"/>
            </a:endParaRPr>
          </a:p>
          <a:p>
            <a:endParaRPr lang="en-US" dirty="0">
              <a:solidFill>
                <a:srgbClr val="333333"/>
              </a:solidFill>
              <a:latin typeface="Roboto" panose="02000000000000000000" pitchFamily="2" charset="0"/>
            </a:endParaRPr>
          </a:p>
          <a:p>
            <a:endParaRPr lang="en-US" b="0" i="0" dirty="0">
              <a:solidFill>
                <a:srgbClr val="333333"/>
              </a:solidFill>
              <a:effectLst/>
              <a:latin typeface="Roboto" panose="02000000000000000000" pitchFamily="2" charset="0"/>
            </a:endParaRPr>
          </a:p>
          <a:p>
            <a:endParaRPr lang="en-US" b="0" i="0" dirty="0">
              <a:solidFill>
                <a:srgbClr val="333333"/>
              </a:solidFill>
              <a:effectLst/>
              <a:latin typeface="Roboto" panose="02000000000000000000" pitchFamily="2" charset="0"/>
            </a:endParaRPr>
          </a:p>
          <a:p>
            <a:r>
              <a:rPr lang="en-US" b="0" i="0" dirty="0">
                <a:solidFill>
                  <a:srgbClr val="FF0000"/>
                </a:solidFill>
                <a:effectLst/>
                <a:latin typeface="Roboto" panose="02000000000000000000" pitchFamily="2" charset="0"/>
              </a:rPr>
              <a:t>Country Domain: </a:t>
            </a:r>
            <a:r>
              <a:rPr lang="en-US" b="0" i="0" dirty="0">
                <a:solidFill>
                  <a:srgbClr val="333333"/>
                </a:solidFill>
                <a:effectLst/>
                <a:latin typeface="Roboto" panose="02000000000000000000" pitchFamily="2" charset="0"/>
              </a:rPr>
              <a:t>The country domain section follows the same format as the generic domain but uses 2 characters of country abbreviations (e.g., the US for the United States) instead of 3 characters.</a:t>
            </a:r>
          </a:p>
          <a:p>
            <a:r>
              <a:rPr lang="en-US" b="0" i="0" dirty="0">
                <a:solidFill>
                  <a:srgbClr val="FF0000"/>
                </a:solidFill>
                <a:effectLst/>
                <a:latin typeface="Roboto" panose="02000000000000000000" pitchFamily="2" charset="0"/>
              </a:rPr>
              <a:t>Inverse Domain: </a:t>
            </a:r>
            <a:r>
              <a:rPr lang="en-US" b="0" i="0" dirty="0">
                <a:solidFill>
                  <a:srgbClr val="333333"/>
                </a:solidFill>
                <a:effectLst/>
                <a:latin typeface="Roboto" panose="02000000000000000000" pitchFamily="2" charset="0"/>
              </a:rPr>
              <a:t>The inverse domain maps an address to a name.</a:t>
            </a:r>
            <a:br>
              <a:rPr lang="en-US" b="0" i="0" dirty="0">
                <a:solidFill>
                  <a:srgbClr val="333333"/>
                </a:solidFill>
                <a:effectLst/>
                <a:latin typeface="Roboto" panose="02000000000000000000" pitchFamily="2" charset="0"/>
              </a:rPr>
            </a:br>
            <a:endParaRPr lang="en-IN" dirty="0"/>
          </a:p>
        </p:txBody>
      </p:sp>
      <p:pic>
        <p:nvPicPr>
          <p:cNvPr id="3074" name="Picture 2" descr="byjusexamprep">
            <a:extLst>
              <a:ext uri="{FF2B5EF4-FFF2-40B4-BE49-F238E27FC236}">
                <a16:creationId xmlns:a16="http://schemas.microsoft.com/office/drawing/2014/main" id="{622CB17C-B9D5-F279-49F7-8B9DF7CC07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3" y="2039937"/>
            <a:ext cx="4676615" cy="1836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252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946A-EBF3-B834-C1EA-DDDEF2DECAC2}"/>
              </a:ext>
            </a:extLst>
          </p:cNvPr>
          <p:cNvSpPr>
            <a:spLocks noGrp="1"/>
          </p:cNvSpPr>
          <p:nvPr>
            <p:ph type="title"/>
          </p:nvPr>
        </p:nvSpPr>
        <p:spPr/>
        <p:txBody>
          <a:bodyPr/>
          <a:lstStyle/>
          <a:p>
            <a:r>
              <a:rPr lang="en-IN" b="0" i="0" dirty="0">
                <a:solidFill>
                  <a:srgbClr val="294A70"/>
                </a:solidFill>
                <a:effectLst/>
                <a:latin typeface="Arial" panose="020B0604020202020204" pitchFamily="34" charset="0"/>
              </a:rPr>
              <a:t>HTTP (Hypertext Transfer Protocol)</a:t>
            </a:r>
            <a:br>
              <a:rPr lang="en-IN" b="0" i="0" dirty="0">
                <a:solidFill>
                  <a:srgbClr val="294A70"/>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85593935-53CA-3F54-FEE1-399A84624C63}"/>
              </a:ext>
            </a:extLst>
          </p:cNvPr>
          <p:cNvSpPr>
            <a:spLocks noGrp="1"/>
          </p:cNvSpPr>
          <p:nvPr>
            <p:ph idx="1"/>
          </p:nvPr>
        </p:nvSpPr>
        <p:spPr/>
        <p:txBody>
          <a:bodyPr>
            <a:normAutofit/>
          </a:bodyPr>
          <a:lstStyle/>
          <a:p>
            <a:r>
              <a:rPr lang="en-US" b="0" i="0" dirty="0">
                <a:solidFill>
                  <a:srgbClr val="000000"/>
                </a:solidFill>
                <a:effectLst/>
                <a:latin typeface="Arial" panose="020B0604020202020204" pitchFamily="34" charset="0"/>
              </a:rPr>
              <a:t>HTTP is an client-server protocol that allows clients to request web pages from web servers. It is an application level protocol widely used on the Internet.</a:t>
            </a:r>
          </a:p>
          <a:p>
            <a:pPr marL="0" indent="0">
              <a:buNone/>
            </a:pPr>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Clients are usually web browsers. When a user wants to access a web page, a browser sends an HTTP Request message to the web server. The server responds with the requested web page. By default, web servers use the TCP port 80.</a:t>
            </a:r>
          </a:p>
        </p:txBody>
      </p:sp>
    </p:spTree>
    <p:extLst>
      <p:ext uri="{BB962C8B-B14F-4D97-AF65-F5344CB8AC3E}">
        <p14:creationId xmlns:p14="http://schemas.microsoft.com/office/powerpoint/2010/main" val="3613104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7941-7AF5-9E01-76E3-2420DCF96F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7ACBE8-9203-F267-27A5-FAEA85617683}"/>
              </a:ext>
            </a:extLst>
          </p:cNvPr>
          <p:cNvSpPr>
            <a:spLocks noGrp="1"/>
          </p:cNvSpPr>
          <p:nvPr>
            <p:ph idx="1"/>
          </p:nvPr>
        </p:nvSpPr>
        <p:spPr/>
        <p:txBody>
          <a:bodyPr/>
          <a:lstStyle/>
          <a:p>
            <a:r>
              <a:rPr lang="en-US" dirty="0"/>
              <a:t>Clients and web servers use request-response method to communicate with each other, with clients sending the HTTP Requests and servers responding with the HTTP Responses. </a:t>
            </a:r>
          </a:p>
          <a:p>
            <a:r>
              <a:rPr lang="en-US" dirty="0"/>
              <a:t>Clients usually send their requests using GET or POST methods, for example GET /homepage.html. Web servers responds with a status message (200 if the request was successful) and sends the requested resource.</a:t>
            </a:r>
          </a:p>
          <a:p>
            <a:endParaRPr lang="en-IN" dirty="0"/>
          </a:p>
        </p:txBody>
      </p:sp>
    </p:spTree>
    <p:extLst>
      <p:ext uri="{BB962C8B-B14F-4D97-AF65-F5344CB8AC3E}">
        <p14:creationId xmlns:p14="http://schemas.microsoft.com/office/powerpoint/2010/main" val="792270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8A181-94B5-F28C-4919-DC3830756575}"/>
              </a:ext>
            </a:extLst>
          </p:cNvPr>
          <p:cNvSpPr>
            <a:spLocks noGrp="1"/>
          </p:cNvSpPr>
          <p:nvPr>
            <p:ph idx="1"/>
          </p:nvPr>
        </p:nvSpPr>
        <p:spPr>
          <a:xfrm>
            <a:off x="838200" y="276224"/>
            <a:ext cx="10515600" cy="6238875"/>
          </a:xfrm>
        </p:spPr>
        <p:txBody>
          <a:bodyPr>
            <a:normAutofit fontScale="92500" lnSpcReduction="20000"/>
          </a:bodyPr>
          <a:lstStyle/>
          <a:p>
            <a:endParaRPr lang="en-IN" dirty="0"/>
          </a:p>
          <a:p>
            <a:endParaRPr lang="en-IN" dirty="0"/>
          </a:p>
          <a:p>
            <a:endParaRPr lang="en-IN" dirty="0"/>
          </a:p>
          <a:p>
            <a:endParaRPr lang="en-IN" dirty="0"/>
          </a:p>
          <a:p>
            <a:endParaRPr lang="en-IN" dirty="0"/>
          </a:p>
          <a:p>
            <a:endParaRPr lang="en-IN" dirty="0"/>
          </a:p>
          <a:p>
            <a:r>
              <a:rPr lang="en-US" dirty="0"/>
              <a:t>The client wants to access </a:t>
            </a:r>
            <a:r>
              <a:rPr lang="en-US" dirty="0">
                <a:solidFill>
                  <a:srgbClr val="FF0000"/>
                </a:solidFill>
              </a:rPr>
              <a:t>http://google.com </a:t>
            </a:r>
            <a:r>
              <a:rPr lang="en-US" dirty="0"/>
              <a:t>and points his browser to the URL </a:t>
            </a:r>
            <a:r>
              <a:rPr lang="en-US" dirty="0">
                <a:solidFill>
                  <a:srgbClr val="FF0000"/>
                </a:solidFill>
              </a:rPr>
              <a:t>http://google.com </a:t>
            </a:r>
            <a:r>
              <a:rPr lang="en-US" dirty="0"/>
              <a:t>(this is an example of an HTTP Request message). The web server hosting </a:t>
            </a:r>
            <a:r>
              <a:rPr lang="en-US" dirty="0">
                <a:solidFill>
                  <a:srgbClr val="FF0000"/>
                </a:solidFill>
              </a:rPr>
              <a:t>http://google.com </a:t>
            </a:r>
            <a:r>
              <a:rPr lang="en-US" dirty="0"/>
              <a:t>receives the request and responds with the content of the web page (the HTTP response message).</a:t>
            </a:r>
          </a:p>
          <a:p>
            <a:r>
              <a:rPr lang="en-US" dirty="0"/>
              <a:t>Web servers usually use a well-known TCP port 80. If the port is not specified in a URL, browsers will use this port when sending HTTP request. For example, you will get the same result when requesting </a:t>
            </a:r>
            <a:r>
              <a:rPr lang="en-US" u="sng" dirty="0">
                <a:solidFill>
                  <a:schemeClr val="accent1"/>
                </a:solidFill>
              </a:rPr>
              <a:t>http://google.com </a:t>
            </a:r>
            <a:r>
              <a:rPr lang="en-US" dirty="0"/>
              <a:t>and </a:t>
            </a:r>
            <a:r>
              <a:rPr lang="en-US" dirty="0">
                <a:solidFill>
                  <a:srgbClr val="FF0000"/>
                </a:solidFill>
                <a:hlinkClick r:id="rId3"/>
              </a:rPr>
              <a:t>http://google.com:80</a:t>
            </a:r>
            <a:r>
              <a:rPr lang="en-US" dirty="0"/>
              <a:t>.</a:t>
            </a:r>
          </a:p>
          <a:p>
            <a:r>
              <a:rPr lang="en-US" dirty="0"/>
              <a:t>The version of HTTP most commonly used today is HTTP/1.1. A newer version, HTTP/3 (released in 2022), is available and supported by most browser.</a:t>
            </a:r>
            <a:endParaRPr lang="en-IN" dirty="0"/>
          </a:p>
        </p:txBody>
      </p:sp>
      <p:pic>
        <p:nvPicPr>
          <p:cNvPr id="5122" name="Picture 2">
            <a:extLst>
              <a:ext uri="{FF2B5EF4-FFF2-40B4-BE49-F238E27FC236}">
                <a16:creationId xmlns:a16="http://schemas.microsoft.com/office/drawing/2014/main" id="{AC549A29-B43C-8AD8-6468-5D64B91BD2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8100" y="352425"/>
            <a:ext cx="407670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171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B0DFF-21A9-671F-FC2A-DF8619870AA2}"/>
              </a:ext>
            </a:extLst>
          </p:cNvPr>
          <p:cNvSpPr>
            <a:spLocks noGrp="1"/>
          </p:cNvSpPr>
          <p:nvPr>
            <p:ph type="title"/>
          </p:nvPr>
        </p:nvSpPr>
        <p:spPr/>
        <p:txBody>
          <a:bodyPr>
            <a:normAutofit fontScale="90000"/>
          </a:bodyPr>
          <a:lstStyle/>
          <a:p>
            <a:r>
              <a:rPr lang="en-IN" b="0" i="0" dirty="0">
                <a:solidFill>
                  <a:srgbClr val="294A70"/>
                </a:solidFill>
                <a:effectLst/>
                <a:latin typeface="Arial" panose="020B0604020202020204" pitchFamily="34" charset="0"/>
              </a:rPr>
              <a:t>HTTPS (Hypertext Transfer Protocol Secure)</a:t>
            </a:r>
            <a:br>
              <a:rPr lang="en-IN" b="0" i="0" dirty="0">
                <a:solidFill>
                  <a:srgbClr val="294A70"/>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60827B2A-9B6B-DF15-1702-20C9E2C05FDB}"/>
              </a:ext>
            </a:extLst>
          </p:cNvPr>
          <p:cNvSpPr>
            <a:spLocks noGrp="1"/>
          </p:cNvSpPr>
          <p:nvPr>
            <p:ph idx="1"/>
          </p:nvPr>
        </p:nvSpPr>
        <p:spPr>
          <a:xfrm>
            <a:off x="838200" y="1825625"/>
            <a:ext cx="10515600" cy="4508500"/>
          </a:xfrm>
        </p:spPr>
        <p:txBody>
          <a:bodyPr>
            <a:normAutofit lnSpcReduction="10000"/>
          </a:bodyPr>
          <a:lstStyle/>
          <a:p>
            <a:pPr algn="l"/>
            <a:r>
              <a:rPr lang="en-IN" b="0" i="0" dirty="0">
                <a:solidFill>
                  <a:srgbClr val="000000"/>
                </a:solidFill>
                <a:effectLst/>
                <a:latin typeface="Arial" panose="020B0604020202020204" pitchFamily="34" charset="0"/>
              </a:rPr>
              <a:t>Hypertext Transfer Protocol Secure is a secure version of HTTP. This protocol enables secure communication between a client (e.g. web browser) and a server (e.g. web server) by using encryption. </a:t>
            </a:r>
          </a:p>
          <a:p>
            <a:pPr algn="l"/>
            <a:r>
              <a:rPr lang="en-IN" b="0" i="0" dirty="0">
                <a:solidFill>
                  <a:srgbClr val="000000"/>
                </a:solidFill>
                <a:effectLst/>
                <a:latin typeface="Arial" panose="020B0604020202020204" pitchFamily="34" charset="0"/>
              </a:rPr>
              <a:t>HTTPS uses </a:t>
            </a:r>
            <a:r>
              <a:rPr lang="en-IN" b="1" i="0" dirty="0">
                <a:solidFill>
                  <a:srgbClr val="000000"/>
                </a:solidFill>
                <a:effectLst/>
                <a:latin typeface="Arial" panose="020B0604020202020204" pitchFamily="34" charset="0"/>
              </a:rPr>
              <a:t>Transport Layer Security (TLS)</a:t>
            </a:r>
            <a:r>
              <a:rPr lang="en-IN" b="0" i="0" dirty="0">
                <a:solidFill>
                  <a:srgbClr val="000000"/>
                </a:solidFill>
                <a:effectLst/>
                <a:latin typeface="Arial" panose="020B0604020202020204" pitchFamily="34" charset="0"/>
              </a:rPr>
              <a:t> protocol or its predecessor </a:t>
            </a:r>
            <a:r>
              <a:rPr lang="en-IN" b="1" i="0" dirty="0">
                <a:solidFill>
                  <a:srgbClr val="000000"/>
                </a:solidFill>
                <a:effectLst/>
                <a:latin typeface="Arial" panose="020B0604020202020204" pitchFamily="34" charset="0"/>
              </a:rPr>
              <a:t>Secure Sockets Layer (SSL)</a:t>
            </a:r>
            <a:r>
              <a:rPr lang="en-IN" b="0" i="0" dirty="0">
                <a:solidFill>
                  <a:srgbClr val="000000"/>
                </a:solidFill>
                <a:effectLst/>
                <a:latin typeface="Arial" panose="020B0604020202020204" pitchFamily="34" charset="0"/>
              </a:rPr>
              <a:t> for encryption.</a:t>
            </a:r>
          </a:p>
          <a:p>
            <a:pPr algn="l"/>
            <a:r>
              <a:rPr lang="en-IN" b="0" i="0" dirty="0">
                <a:solidFill>
                  <a:srgbClr val="000000"/>
                </a:solidFill>
                <a:effectLst/>
                <a:latin typeface="Arial" panose="020B0604020202020204" pitchFamily="34" charset="0"/>
              </a:rPr>
              <a:t>HTTPS is commonly used to create a secure channel over some insecure network, e.g. Internet. </a:t>
            </a:r>
          </a:p>
          <a:p>
            <a:pPr algn="l"/>
            <a:r>
              <a:rPr lang="en-IN" b="0" i="0" dirty="0">
                <a:solidFill>
                  <a:srgbClr val="000000"/>
                </a:solidFill>
                <a:effectLst/>
                <a:latin typeface="Arial" panose="020B0604020202020204" pitchFamily="34" charset="0"/>
              </a:rPr>
              <a:t>A lot of traffic on the Internet is </a:t>
            </a:r>
            <a:r>
              <a:rPr lang="en-IN" b="0" i="0" dirty="0" err="1">
                <a:solidFill>
                  <a:srgbClr val="000000"/>
                </a:solidFill>
                <a:effectLst/>
                <a:latin typeface="Arial" panose="020B0604020202020204" pitchFamily="34" charset="0"/>
              </a:rPr>
              <a:t>unencryped</a:t>
            </a:r>
            <a:r>
              <a:rPr lang="en-IN" b="0" i="0" dirty="0">
                <a:solidFill>
                  <a:srgbClr val="000000"/>
                </a:solidFill>
                <a:effectLst/>
                <a:latin typeface="Arial" panose="020B0604020202020204" pitchFamily="34" charset="0"/>
              </a:rPr>
              <a:t> and susceptible to sniffing attacks. HTTPS encrypts sensitive information, which makes a connection secure.</a:t>
            </a:r>
          </a:p>
          <a:p>
            <a:endParaRPr lang="en-IN" dirty="0"/>
          </a:p>
        </p:txBody>
      </p:sp>
    </p:spTree>
    <p:extLst>
      <p:ext uri="{BB962C8B-B14F-4D97-AF65-F5344CB8AC3E}">
        <p14:creationId xmlns:p14="http://schemas.microsoft.com/office/powerpoint/2010/main" val="3864231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302F3-F55B-997D-9735-D7790BC3E436}"/>
              </a:ext>
            </a:extLst>
          </p:cNvPr>
          <p:cNvSpPr>
            <a:spLocks noGrp="1"/>
          </p:cNvSpPr>
          <p:nvPr>
            <p:ph type="title"/>
          </p:nvPr>
        </p:nvSpPr>
        <p:spPr/>
        <p:txBody>
          <a:bodyPr>
            <a:normAutofit fontScale="90000"/>
          </a:bodyPr>
          <a:lstStyle/>
          <a:p>
            <a:r>
              <a:rPr lang="en-IN" b="0" i="0" dirty="0">
                <a:solidFill>
                  <a:srgbClr val="294A70"/>
                </a:solidFill>
                <a:effectLst/>
                <a:latin typeface="Arial" panose="020B0604020202020204" pitchFamily="34" charset="0"/>
              </a:rPr>
              <a:t>HTTPS (Hypertext Transfer Protocol Secure)</a:t>
            </a:r>
            <a:br>
              <a:rPr lang="en-IN" b="0" i="0" dirty="0">
                <a:solidFill>
                  <a:srgbClr val="294A70"/>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EF5DBF0C-F39E-0D24-8661-725B16B089C0}"/>
              </a:ext>
            </a:extLst>
          </p:cNvPr>
          <p:cNvSpPr>
            <a:spLocks noGrp="1"/>
          </p:cNvSpPr>
          <p:nvPr>
            <p:ph idx="1"/>
          </p:nvPr>
        </p:nvSpPr>
        <p:spPr/>
        <p:txBody>
          <a:bodyPr>
            <a:normAutofit/>
          </a:bodyPr>
          <a:lstStyle/>
          <a:p>
            <a:r>
              <a:rPr lang="en-US" dirty="0"/>
              <a:t>HTTPS URLs begin with https instead of http. In web browser, you can immediately recognize that a web site is using HTTPS because a lock appears to the right of the address bar:</a:t>
            </a:r>
          </a:p>
          <a:p>
            <a:endParaRPr lang="en-US" dirty="0"/>
          </a:p>
          <a:p>
            <a:pPr marL="0" indent="0">
              <a:buNone/>
            </a:pPr>
            <a:endParaRPr lang="en-US" dirty="0"/>
          </a:p>
          <a:p>
            <a:r>
              <a:rPr lang="en-US" dirty="0"/>
              <a:t>HTTPS uses a well-known TCP port 443. If the port is not specified in a URL, browsers will use this port when sending HTTPS request. For example, you will get the same result when requesting </a:t>
            </a:r>
            <a:r>
              <a:rPr lang="en-US" dirty="0">
                <a:solidFill>
                  <a:schemeClr val="accent1"/>
                </a:solidFill>
              </a:rPr>
              <a:t>https://gmail.com </a:t>
            </a:r>
            <a:r>
              <a:rPr lang="en-US" dirty="0"/>
              <a:t>and </a:t>
            </a:r>
            <a:r>
              <a:rPr lang="en-US" dirty="0">
                <a:solidFill>
                  <a:schemeClr val="accent1"/>
                </a:solidFill>
              </a:rPr>
              <a:t>https://gmail.com:443</a:t>
            </a:r>
            <a:r>
              <a:rPr lang="en-US" dirty="0"/>
              <a:t>.</a:t>
            </a:r>
            <a:endParaRPr lang="en-IN" dirty="0"/>
          </a:p>
        </p:txBody>
      </p:sp>
      <p:pic>
        <p:nvPicPr>
          <p:cNvPr id="5" name="Picture 4">
            <a:extLst>
              <a:ext uri="{FF2B5EF4-FFF2-40B4-BE49-F238E27FC236}">
                <a16:creationId xmlns:a16="http://schemas.microsoft.com/office/drawing/2014/main" id="{DA4DA4B0-87C1-2E2D-46EB-59E7027E2C55}"/>
              </a:ext>
            </a:extLst>
          </p:cNvPr>
          <p:cNvPicPr>
            <a:picLocks noChangeAspect="1"/>
          </p:cNvPicPr>
          <p:nvPr/>
        </p:nvPicPr>
        <p:blipFill>
          <a:blip r:embed="rId2"/>
          <a:stretch>
            <a:fillRect/>
          </a:stretch>
        </p:blipFill>
        <p:spPr>
          <a:xfrm>
            <a:off x="2946907" y="3167062"/>
            <a:ext cx="6567214" cy="735635"/>
          </a:xfrm>
          <a:prstGeom prst="rect">
            <a:avLst/>
          </a:prstGeom>
        </p:spPr>
      </p:pic>
    </p:spTree>
    <p:extLst>
      <p:ext uri="{BB962C8B-B14F-4D97-AF65-F5344CB8AC3E}">
        <p14:creationId xmlns:p14="http://schemas.microsoft.com/office/powerpoint/2010/main" val="1695329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yjusexamprep">
            <a:extLst>
              <a:ext uri="{FF2B5EF4-FFF2-40B4-BE49-F238E27FC236}">
                <a16:creationId xmlns:a16="http://schemas.microsoft.com/office/drawing/2014/main" id="{CF470D6F-55FF-2693-8F10-3C448313972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88086" y="0"/>
            <a:ext cx="7027949" cy="42005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7FDD27E-8547-4315-BA5D-6049740560BB}"/>
              </a:ext>
            </a:extLst>
          </p:cNvPr>
          <p:cNvSpPr txBox="1"/>
          <p:nvPr/>
        </p:nvSpPr>
        <p:spPr>
          <a:xfrm>
            <a:off x="643380" y="4378653"/>
            <a:ext cx="10254006" cy="2031325"/>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202124"/>
                </a:solidFill>
                <a:effectLst/>
                <a:latin typeface="arial" panose="020B0604020202020204" pitchFamily="34" charset="0"/>
              </a:rPr>
              <a:t>The Open Systems Interconnection (OSI) model </a:t>
            </a:r>
            <a:r>
              <a:rPr lang="en-US" b="1" i="0" dirty="0">
                <a:solidFill>
                  <a:srgbClr val="202124"/>
                </a:solidFill>
                <a:effectLst/>
                <a:latin typeface="arial" panose="020B0604020202020204" pitchFamily="34" charset="0"/>
              </a:rPr>
              <a:t>describes seven layers that computer systems use to communicate over a network</a:t>
            </a:r>
            <a:r>
              <a:rPr lang="en-US" b="0" i="0" dirty="0">
                <a:solidFill>
                  <a:srgbClr val="202124"/>
                </a:solidFill>
                <a:effectLst/>
                <a:latin typeface="arial" panose="020B0604020202020204" pitchFamily="34" charset="0"/>
              </a:rPr>
              <a:t>.  It was the first standard model for network communications, adopted by all major computer and telecommunication companies in the early 1980s. </a:t>
            </a:r>
          </a:p>
          <a:p>
            <a:pPr marL="285750" indent="-285750" algn="just">
              <a:buFont typeface="Arial" panose="020B0604020202020204" pitchFamily="34" charset="0"/>
              <a:buChar char="•"/>
            </a:pPr>
            <a:r>
              <a:rPr lang="en-IN" b="0" i="0" dirty="0">
                <a:solidFill>
                  <a:srgbClr val="202124"/>
                </a:solidFill>
                <a:effectLst/>
                <a:latin typeface="arial" panose="020B0604020202020204" pitchFamily="34" charset="0"/>
              </a:rPr>
              <a:t>TCP/IP stands for Transmission Control Protocol/Internet Protocol and is </a:t>
            </a:r>
            <a:r>
              <a:rPr lang="en-IN" b="1" i="0" dirty="0">
                <a:solidFill>
                  <a:srgbClr val="202124"/>
                </a:solidFill>
                <a:effectLst/>
                <a:latin typeface="arial" panose="020B0604020202020204" pitchFamily="34" charset="0"/>
              </a:rPr>
              <a:t>a suite of communication protocols used to interconnect network devices on the internet</a:t>
            </a:r>
            <a:r>
              <a:rPr lang="en-IN" b="0" i="0" dirty="0">
                <a:solidFill>
                  <a:srgbClr val="202124"/>
                </a:solidFill>
                <a:effectLst/>
                <a:latin typeface="arial" panose="020B0604020202020204" pitchFamily="34" charset="0"/>
              </a:rPr>
              <a:t>. TCP/IP is also used as a communications protocol in a private computer network (an intranet or extranet).</a:t>
            </a:r>
            <a:endParaRPr lang="en-IN" dirty="0"/>
          </a:p>
        </p:txBody>
      </p:sp>
    </p:spTree>
    <p:extLst>
      <p:ext uri="{BB962C8B-B14F-4D97-AF65-F5344CB8AC3E}">
        <p14:creationId xmlns:p14="http://schemas.microsoft.com/office/powerpoint/2010/main" val="470225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56896-ECD3-2C72-E25B-369F6A62A431}"/>
              </a:ext>
            </a:extLst>
          </p:cNvPr>
          <p:cNvSpPr>
            <a:spLocks noGrp="1"/>
          </p:cNvSpPr>
          <p:nvPr>
            <p:ph type="title"/>
          </p:nvPr>
        </p:nvSpPr>
        <p:spPr/>
        <p:txBody>
          <a:bodyPr/>
          <a:lstStyle/>
          <a:p>
            <a:r>
              <a:rPr lang="en-IN" b="1" i="0" dirty="0">
                <a:solidFill>
                  <a:srgbClr val="000000"/>
                </a:solidFill>
                <a:effectLst/>
                <a:latin typeface="inter-bold"/>
              </a:rPr>
              <a:t>Security</a:t>
            </a:r>
            <a:br>
              <a:rPr lang="en-IN" b="0" i="0" dirty="0">
                <a:solidFill>
                  <a:srgbClr val="000000"/>
                </a:solidFill>
                <a:effectLst/>
                <a:latin typeface="inter-regular"/>
              </a:rPr>
            </a:br>
            <a:endParaRPr lang="en-IN" dirty="0"/>
          </a:p>
        </p:txBody>
      </p:sp>
      <p:sp>
        <p:nvSpPr>
          <p:cNvPr id="3" name="Content Placeholder 2">
            <a:extLst>
              <a:ext uri="{FF2B5EF4-FFF2-40B4-BE49-F238E27FC236}">
                <a16:creationId xmlns:a16="http://schemas.microsoft.com/office/drawing/2014/main" id="{FEF7CDCC-7961-CD78-8707-EB1965A44CD3}"/>
              </a:ext>
            </a:extLst>
          </p:cNvPr>
          <p:cNvSpPr>
            <a:spLocks noGrp="1"/>
          </p:cNvSpPr>
          <p:nvPr>
            <p:ph idx="1"/>
          </p:nvPr>
        </p:nvSpPr>
        <p:spPr/>
        <p:txBody>
          <a:bodyPr/>
          <a:lstStyle/>
          <a:p>
            <a:r>
              <a:rPr lang="en-US" b="0" i="0" dirty="0">
                <a:solidFill>
                  <a:srgbClr val="333333"/>
                </a:solidFill>
                <a:effectLst/>
                <a:latin typeface="inter-regular"/>
              </a:rPr>
              <a:t>The HTTP protocol is not secure protocol as it does not contain SSL (Secure Sockets Layer), which means that the data can be stolen when the data is transmitted from the client to the server. </a:t>
            </a:r>
          </a:p>
          <a:p>
            <a:r>
              <a:rPr lang="en-US" b="0" i="0" dirty="0">
                <a:solidFill>
                  <a:srgbClr val="333333"/>
                </a:solidFill>
                <a:effectLst/>
                <a:latin typeface="inter-regular"/>
              </a:rPr>
              <a:t>Whereas, the HTTPS protocol contains the SSL certificate that converts the data into an encrypted form, so no data can be stolen in this case as outsiders do not understand the encrypted text.</a:t>
            </a:r>
            <a:endParaRPr lang="en-IN" dirty="0"/>
          </a:p>
        </p:txBody>
      </p:sp>
    </p:spTree>
    <p:extLst>
      <p:ext uri="{BB962C8B-B14F-4D97-AF65-F5344CB8AC3E}">
        <p14:creationId xmlns:p14="http://schemas.microsoft.com/office/powerpoint/2010/main" val="2455422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2BA68-B18D-5CAD-6EC2-0A8BD873DF00}"/>
              </a:ext>
            </a:extLst>
          </p:cNvPr>
          <p:cNvSpPr>
            <a:spLocks noGrp="1"/>
          </p:cNvSpPr>
          <p:nvPr>
            <p:ph type="title"/>
          </p:nvPr>
        </p:nvSpPr>
        <p:spPr/>
        <p:txBody>
          <a:bodyPr/>
          <a:lstStyle/>
          <a:p>
            <a:r>
              <a:rPr lang="en-IN" b="1" i="0" dirty="0">
                <a:solidFill>
                  <a:srgbClr val="000000"/>
                </a:solidFill>
                <a:effectLst/>
                <a:latin typeface="inter-bold"/>
              </a:rPr>
              <a:t>Port numbers</a:t>
            </a:r>
            <a:br>
              <a:rPr lang="en-IN" b="0" i="0" dirty="0">
                <a:solidFill>
                  <a:srgbClr val="000000"/>
                </a:solidFill>
                <a:effectLst/>
                <a:latin typeface="inter-regular"/>
              </a:rPr>
            </a:br>
            <a:endParaRPr lang="en-IN" dirty="0"/>
          </a:p>
        </p:txBody>
      </p:sp>
      <p:sp>
        <p:nvSpPr>
          <p:cNvPr id="3" name="Content Placeholder 2">
            <a:extLst>
              <a:ext uri="{FF2B5EF4-FFF2-40B4-BE49-F238E27FC236}">
                <a16:creationId xmlns:a16="http://schemas.microsoft.com/office/drawing/2014/main" id="{A31C07D8-0A83-2856-D31B-B49137A01828}"/>
              </a:ext>
            </a:extLst>
          </p:cNvPr>
          <p:cNvSpPr>
            <a:spLocks noGrp="1"/>
          </p:cNvSpPr>
          <p:nvPr>
            <p:ph idx="1"/>
          </p:nvPr>
        </p:nvSpPr>
        <p:spPr/>
        <p:txBody>
          <a:bodyPr/>
          <a:lstStyle/>
          <a:p>
            <a:pPr algn="just"/>
            <a:r>
              <a:rPr lang="en-US" b="0" i="0" dirty="0">
                <a:solidFill>
                  <a:srgbClr val="333333"/>
                </a:solidFill>
                <a:effectLst/>
                <a:latin typeface="inter-regular"/>
              </a:rPr>
              <a:t>The HTTP transmits the data over port number 80, whereas the HTTPS transmits the data over 443 port number. Under the documentation issued by Tim Berners-Lee, he stated that "if the port number is not specified, then it will be considered as HTTP".</a:t>
            </a:r>
          </a:p>
          <a:p>
            <a:pPr algn="just"/>
            <a:r>
              <a:rPr lang="en-US" b="0" i="0" dirty="0">
                <a:solidFill>
                  <a:srgbClr val="333333"/>
                </a:solidFill>
                <a:effectLst/>
                <a:latin typeface="inter-regular"/>
              </a:rPr>
              <a:t>When RFC 1340 was announced, then the IETF (Internet Engineering Task Force) provided port number 80 to the HTTP. When the new RFC was released in the year 1994, the HTTPS is assigned with a port number 443.</a:t>
            </a:r>
          </a:p>
          <a:p>
            <a:endParaRPr lang="en-IN" dirty="0"/>
          </a:p>
        </p:txBody>
      </p:sp>
    </p:spTree>
    <p:extLst>
      <p:ext uri="{BB962C8B-B14F-4D97-AF65-F5344CB8AC3E}">
        <p14:creationId xmlns:p14="http://schemas.microsoft.com/office/powerpoint/2010/main" val="3865867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BFE94-CA46-F9FC-312C-FFDA8E539A95}"/>
              </a:ext>
            </a:extLst>
          </p:cNvPr>
          <p:cNvSpPr>
            <a:spLocks noGrp="1"/>
          </p:cNvSpPr>
          <p:nvPr>
            <p:ph idx="1"/>
          </p:nvPr>
        </p:nvSpPr>
        <p:spPr>
          <a:xfrm>
            <a:off x="838200" y="530225"/>
            <a:ext cx="10515600" cy="4351338"/>
          </a:xfrm>
        </p:spPr>
        <p:txBody>
          <a:bodyPr>
            <a:normAutofit fontScale="85000" lnSpcReduction="20000"/>
          </a:bodyPr>
          <a:lstStyle/>
          <a:p>
            <a:endParaRPr lang="en-US" b="0" i="0" dirty="0">
              <a:solidFill>
                <a:srgbClr val="333333"/>
              </a:solidFill>
              <a:effectLst/>
              <a:latin typeface="inter-regular"/>
            </a:endParaRPr>
          </a:p>
          <a:p>
            <a:r>
              <a:rPr lang="en-US" dirty="0">
                <a:solidFill>
                  <a:srgbClr val="FF0000"/>
                </a:solidFill>
                <a:latin typeface="inter-regular"/>
              </a:rPr>
              <a:t>LAYERS:</a:t>
            </a:r>
            <a:r>
              <a:rPr lang="en-US" dirty="0">
                <a:solidFill>
                  <a:srgbClr val="333333"/>
                </a:solidFill>
                <a:latin typeface="inter-regular"/>
              </a:rPr>
              <a:t> </a:t>
            </a:r>
            <a:r>
              <a:rPr lang="en-US" b="0" i="0" dirty="0">
                <a:solidFill>
                  <a:srgbClr val="333333"/>
                </a:solidFill>
                <a:effectLst/>
                <a:latin typeface="inter-regular"/>
              </a:rPr>
              <a:t>The HTTP protocol works on the application layer while the HTTPS protocol works on the transport layer. As we know that the responsibility of the transport layer is to move the data from the client to the server, and data security is a major concern. HTTPS operates in the transport layer, so it is wrapped with a security layer.</a:t>
            </a:r>
          </a:p>
          <a:p>
            <a:endParaRPr lang="en-US" dirty="0">
              <a:solidFill>
                <a:srgbClr val="333333"/>
              </a:solidFill>
              <a:latin typeface="inter-regular"/>
            </a:endParaRPr>
          </a:p>
          <a:p>
            <a:r>
              <a:rPr lang="en-IN" b="1" i="0" dirty="0">
                <a:solidFill>
                  <a:srgbClr val="FF0000"/>
                </a:solidFill>
                <a:effectLst/>
                <a:latin typeface="inter-bold"/>
              </a:rPr>
              <a:t>SSL Certificates: </a:t>
            </a:r>
            <a:r>
              <a:rPr lang="en-US" b="1" i="0" dirty="0">
                <a:solidFill>
                  <a:schemeClr val="tx2"/>
                </a:solidFill>
                <a:effectLst/>
                <a:latin typeface="inter-bold"/>
              </a:rPr>
              <a:t>When we want our websites to have an HTTPS protocol, then we need to install the signed SSL certificate. The SSL certificates can be available for both free and paid service. The service can be chosen based on business needs.</a:t>
            </a:r>
          </a:p>
          <a:p>
            <a:endParaRPr lang="en-US" b="1" i="0" dirty="0">
              <a:solidFill>
                <a:schemeClr val="tx2"/>
              </a:solidFill>
              <a:effectLst/>
              <a:latin typeface="inter-bold"/>
            </a:endParaRPr>
          </a:p>
          <a:p>
            <a:r>
              <a:rPr lang="en-US" b="1" i="0" dirty="0">
                <a:solidFill>
                  <a:schemeClr val="tx2"/>
                </a:solidFill>
                <a:effectLst/>
                <a:latin typeface="inter-bold"/>
              </a:rPr>
              <a:t>The HTTP does not contain any SSL certificates, so it does not decrypt the data, and the data is sent in the form of plain text.</a:t>
            </a:r>
            <a:endParaRPr lang="en-IN" b="0" i="0" dirty="0">
              <a:solidFill>
                <a:schemeClr val="tx2"/>
              </a:solidFill>
              <a:effectLst/>
              <a:latin typeface="inter-regular"/>
            </a:endParaRPr>
          </a:p>
          <a:p>
            <a:endParaRPr lang="en-IN" dirty="0"/>
          </a:p>
        </p:txBody>
      </p:sp>
    </p:spTree>
    <p:extLst>
      <p:ext uri="{BB962C8B-B14F-4D97-AF65-F5344CB8AC3E}">
        <p14:creationId xmlns:p14="http://schemas.microsoft.com/office/powerpoint/2010/main" val="450593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27C7C-F469-7136-2FF2-5C7D1ABB504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C54276-CCD3-AAA8-2FE2-CE8EFF6B3EA3}"/>
              </a:ext>
            </a:extLst>
          </p:cNvPr>
          <p:cNvSpPr>
            <a:spLocks noGrp="1"/>
          </p:cNvSpPr>
          <p:nvPr>
            <p:ph idx="1"/>
          </p:nvPr>
        </p:nvSpPr>
        <p:spPr/>
        <p:txBody>
          <a:bodyPr/>
          <a:lstStyle/>
          <a:p>
            <a:r>
              <a:rPr lang="en-IN" b="1" i="0" dirty="0">
                <a:solidFill>
                  <a:srgbClr val="000000"/>
                </a:solidFill>
                <a:effectLst/>
                <a:latin typeface="inter-bold"/>
              </a:rPr>
              <a:t>SEO Advantages: </a:t>
            </a:r>
            <a:r>
              <a:rPr lang="en-US" b="0" i="0" dirty="0">
                <a:solidFill>
                  <a:srgbClr val="333333"/>
                </a:solidFill>
                <a:effectLst/>
                <a:latin typeface="inter-regular"/>
              </a:rPr>
              <a:t>The SEO advantages are provided to those websites that use HTTPS as GOOGLE gives the preferences to those websites that use HTTPS rather than the websites that use HTTP.</a:t>
            </a:r>
            <a:endParaRPr lang="en-US" i="0" dirty="0">
              <a:solidFill>
                <a:srgbClr val="333333"/>
              </a:solidFill>
              <a:effectLst/>
              <a:latin typeface="inter-regular"/>
            </a:endParaRPr>
          </a:p>
          <a:p>
            <a:endParaRPr lang="en-US" b="0" dirty="0">
              <a:solidFill>
                <a:srgbClr val="333333"/>
              </a:solidFill>
              <a:latin typeface="inter-regular"/>
            </a:endParaRPr>
          </a:p>
          <a:p>
            <a:r>
              <a:rPr lang="en-IN" b="1" i="0" dirty="0">
                <a:solidFill>
                  <a:srgbClr val="000000"/>
                </a:solidFill>
                <a:effectLst/>
                <a:latin typeface="inter-bold"/>
              </a:rPr>
              <a:t>Online Transactions: </a:t>
            </a:r>
            <a:r>
              <a:rPr lang="en-US" b="0" i="0" dirty="0">
                <a:solidFill>
                  <a:srgbClr val="333333"/>
                </a:solidFill>
                <a:effectLst/>
                <a:latin typeface="inter-regular"/>
              </a:rPr>
              <a:t>If we are running an online business, then it becomes necessary to have HTTPS. If we do not use the HTTPS in an online business, then the customers would not purchase as they are scared that their data can be stolen by the outsiders.</a:t>
            </a:r>
            <a:endParaRPr lang="en-IN" b="0" i="0" dirty="0">
              <a:solidFill>
                <a:srgbClr val="000000"/>
              </a:solidFill>
              <a:effectLst/>
              <a:latin typeface="inter-regular"/>
            </a:endParaRPr>
          </a:p>
          <a:p>
            <a:endParaRPr lang="en-IN"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472518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FE67-AA96-3FEF-678E-DE1194B7406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C7A6807-CC64-7204-06D4-EEA02D60DE64}"/>
              </a:ext>
            </a:extLst>
          </p:cNvPr>
          <p:cNvPicPr>
            <a:picLocks noGrp="1" noChangeAspect="1"/>
          </p:cNvPicPr>
          <p:nvPr>
            <p:ph idx="1"/>
          </p:nvPr>
        </p:nvPicPr>
        <p:blipFill>
          <a:blip r:embed="rId2"/>
          <a:stretch>
            <a:fillRect/>
          </a:stretch>
        </p:blipFill>
        <p:spPr>
          <a:xfrm>
            <a:off x="2250070" y="456860"/>
            <a:ext cx="8189329" cy="5791539"/>
          </a:xfrm>
        </p:spPr>
      </p:pic>
    </p:spTree>
    <p:extLst>
      <p:ext uri="{BB962C8B-B14F-4D97-AF65-F5344CB8AC3E}">
        <p14:creationId xmlns:p14="http://schemas.microsoft.com/office/powerpoint/2010/main" val="3700130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FA8C53-6003-DD4B-A5A8-0E36C137DC6A}"/>
              </a:ext>
            </a:extLst>
          </p:cNvPr>
          <p:cNvSpPr>
            <a:spLocks noGrp="1"/>
          </p:cNvSpPr>
          <p:nvPr>
            <p:ph idx="1"/>
          </p:nvPr>
        </p:nvSpPr>
        <p:spPr>
          <a:xfrm>
            <a:off x="838200" y="622168"/>
            <a:ext cx="10515600" cy="5986021"/>
          </a:xfrm>
        </p:spPr>
        <p:txBody>
          <a:bodyPr>
            <a:normAutofit fontScale="92500" lnSpcReduction="20000"/>
          </a:bodyPr>
          <a:lstStyle/>
          <a:p>
            <a:pPr algn="l"/>
            <a:r>
              <a:rPr lang="en-US" b="1" i="0" dirty="0">
                <a:solidFill>
                  <a:srgbClr val="222222"/>
                </a:solidFill>
                <a:effectLst/>
                <a:latin typeface="-apple-system"/>
              </a:rPr>
              <a:t>What is a port?</a:t>
            </a:r>
          </a:p>
          <a:p>
            <a:pPr marL="0" indent="0" algn="l">
              <a:buNone/>
            </a:pPr>
            <a:r>
              <a:rPr lang="en-US" b="0" i="0" dirty="0">
                <a:solidFill>
                  <a:srgbClr val="222222"/>
                </a:solidFill>
                <a:effectLst/>
                <a:latin typeface="-apple-system"/>
              </a:rPr>
              <a:t>	A port is a virtual point where network connections start and end. Ports are software-based and managed by a computer's operating system. Each port is associated with a specific process or service. Ports allow computers to easily differentiate between different kinds of traffic: emails go to a different port than webpages, for instance, even though both reach a computer over the same Internet connection.</a:t>
            </a:r>
          </a:p>
          <a:p>
            <a:pPr marL="0" indent="0" algn="l">
              <a:buNone/>
            </a:pPr>
            <a:r>
              <a:rPr lang="en-US" b="0" i="0" dirty="0">
                <a:solidFill>
                  <a:srgbClr val="222222"/>
                </a:solidFill>
                <a:effectLst/>
                <a:latin typeface="-apple-system"/>
              </a:rPr>
              <a:t> </a:t>
            </a:r>
            <a:r>
              <a:rPr lang="en-US" b="0" i="0" dirty="0">
                <a:solidFill>
                  <a:srgbClr val="202124"/>
                </a:solidFill>
                <a:effectLst/>
                <a:latin typeface="arial" panose="020B0604020202020204" pitchFamily="34" charset="0"/>
              </a:rPr>
              <a:t>A port number is a </a:t>
            </a:r>
            <a:r>
              <a:rPr lang="en-US" b="1" i="0" dirty="0">
                <a:solidFill>
                  <a:srgbClr val="202124"/>
                </a:solidFill>
                <a:effectLst/>
                <a:latin typeface="arial" panose="020B0604020202020204" pitchFamily="34" charset="0"/>
              </a:rPr>
              <a:t>16-bit</a:t>
            </a:r>
            <a:r>
              <a:rPr lang="en-US" b="0" i="0" dirty="0">
                <a:solidFill>
                  <a:srgbClr val="202124"/>
                </a:solidFill>
                <a:effectLst/>
                <a:latin typeface="arial" panose="020B0604020202020204" pitchFamily="34" charset="0"/>
              </a:rPr>
              <a:t> integer ranging from 0 to 65535. A port number uniquely identifies this application to the protocol underlying this TCP/IP host (TCP, UDP, or IP).</a:t>
            </a:r>
            <a:endParaRPr lang="en-US" b="0" i="0" dirty="0">
              <a:solidFill>
                <a:srgbClr val="222222"/>
              </a:solidFill>
              <a:effectLst/>
              <a:latin typeface="-apple-system"/>
            </a:endParaRPr>
          </a:p>
          <a:p>
            <a:pPr marL="0" indent="0" algn="l">
              <a:buNone/>
            </a:pPr>
            <a:endParaRPr lang="en-US" b="0" i="0" dirty="0">
              <a:solidFill>
                <a:srgbClr val="222222"/>
              </a:solidFill>
              <a:effectLst/>
              <a:latin typeface="-apple-system"/>
            </a:endParaRPr>
          </a:p>
          <a:p>
            <a:pPr algn="l"/>
            <a:r>
              <a:rPr lang="en-US" b="1" i="0" dirty="0">
                <a:solidFill>
                  <a:srgbClr val="222222"/>
                </a:solidFill>
                <a:effectLst/>
                <a:latin typeface="-apple-system"/>
              </a:rPr>
              <a:t>What is a port number?</a:t>
            </a:r>
          </a:p>
          <a:p>
            <a:pPr marL="0" indent="0" algn="l">
              <a:buNone/>
            </a:pPr>
            <a:r>
              <a:rPr lang="en-US" b="0" i="0" dirty="0">
                <a:solidFill>
                  <a:srgbClr val="222222"/>
                </a:solidFill>
                <a:effectLst/>
                <a:latin typeface="-apple-system"/>
              </a:rPr>
              <a:t>	Ports are standardized across all network-connected devices, with each port assigned a number. Most ports are reserved for certain </a:t>
            </a:r>
            <a:r>
              <a:rPr lang="en-US" b="0" i="0" u="none" strike="noStrike" dirty="0">
                <a:solidFill>
                  <a:srgbClr val="0051C3"/>
                </a:solidFill>
                <a:effectLst/>
                <a:latin typeface="-apple-system"/>
                <a:hlinkClick r:id="rId2"/>
              </a:rPr>
              <a:t>protocols</a:t>
            </a:r>
            <a:r>
              <a:rPr lang="en-US" b="0" i="0" dirty="0">
                <a:solidFill>
                  <a:srgbClr val="222222"/>
                </a:solidFill>
                <a:effectLst/>
                <a:latin typeface="-apple-system"/>
              </a:rPr>
              <a:t> — for example, all </a:t>
            </a:r>
            <a:r>
              <a:rPr lang="en-US" b="0" i="0" u="none" strike="noStrike" dirty="0">
                <a:solidFill>
                  <a:srgbClr val="0051C3"/>
                </a:solidFill>
                <a:effectLst/>
                <a:latin typeface="-apple-system"/>
                <a:hlinkClick r:id="rId3"/>
              </a:rPr>
              <a:t>Hypertext Transfer Protocol (HTTP)</a:t>
            </a:r>
            <a:r>
              <a:rPr lang="en-US" b="0" i="0" dirty="0">
                <a:solidFill>
                  <a:srgbClr val="222222"/>
                </a:solidFill>
                <a:effectLst/>
                <a:latin typeface="-apple-system"/>
              </a:rPr>
              <a:t> messages go to port 80. While </a:t>
            </a:r>
            <a:r>
              <a:rPr lang="en-US" b="0" i="0" u="none" strike="noStrike" dirty="0">
                <a:solidFill>
                  <a:srgbClr val="0051C3"/>
                </a:solidFill>
                <a:effectLst/>
                <a:latin typeface="-apple-system"/>
                <a:hlinkClick r:id="rId4"/>
              </a:rPr>
              <a:t>IP addresses</a:t>
            </a:r>
            <a:r>
              <a:rPr lang="en-US" b="0" i="0" dirty="0">
                <a:solidFill>
                  <a:srgbClr val="222222"/>
                </a:solidFill>
                <a:effectLst/>
                <a:latin typeface="-apple-system"/>
              </a:rPr>
              <a:t> enable messages to go to and from specific devices, port numbers allow targeting of specific services or applications within those devices.</a:t>
            </a:r>
          </a:p>
          <a:p>
            <a:endParaRPr lang="en-IN" dirty="0"/>
          </a:p>
        </p:txBody>
      </p:sp>
    </p:spTree>
    <p:extLst>
      <p:ext uri="{BB962C8B-B14F-4D97-AF65-F5344CB8AC3E}">
        <p14:creationId xmlns:p14="http://schemas.microsoft.com/office/powerpoint/2010/main" val="2730913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DF0FD-651D-A59D-A89D-132FD5401395}"/>
              </a:ext>
            </a:extLst>
          </p:cNvPr>
          <p:cNvSpPr>
            <a:spLocks noGrp="1"/>
          </p:cNvSpPr>
          <p:nvPr>
            <p:ph type="title"/>
          </p:nvPr>
        </p:nvSpPr>
        <p:spPr/>
        <p:txBody>
          <a:bodyPr/>
          <a:lstStyle/>
          <a:p>
            <a:endParaRPr lang="en-IN"/>
          </a:p>
        </p:txBody>
      </p:sp>
      <p:pic>
        <p:nvPicPr>
          <p:cNvPr id="2050" name="Picture 2" descr="byjusexamprep">
            <a:extLst>
              <a:ext uri="{FF2B5EF4-FFF2-40B4-BE49-F238E27FC236}">
                <a16:creationId xmlns:a16="http://schemas.microsoft.com/office/drawing/2014/main" id="{E8F9E9DD-D7EB-E17C-53AF-AB3D974A25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0225" y="1758899"/>
            <a:ext cx="8315325" cy="434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640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A7C6D-764B-559C-AEA1-B58097462DF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57BD2D-90CF-ED48-D5B9-F700F7C7466E}"/>
              </a:ext>
            </a:extLst>
          </p:cNvPr>
          <p:cNvSpPr>
            <a:spLocks noGrp="1"/>
          </p:cNvSpPr>
          <p:nvPr>
            <p:ph idx="1"/>
          </p:nvPr>
        </p:nvSpPr>
        <p:spPr/>
        <p:txBody>
          <a:bodyPr/>
          <a:lstStyle/>
          <a:p>
            <a:endParaRPr lang="en-IN"/>
          </a:p>
        </p:txBody>
      </p:sp>
      <p:pic>
        <p:nvPicPr>
          <p:cNvPr id="4098" name="Picture 2" descr="byjusexamprep">
            <a:extLst>
              <a:ext uri="{FF2B5EF4-FFF2-40B4-BE49-F238E27FC236}">
                <a16:creationId xmlns:a16="http://schemas.microsoft.com/office/drawing/2014/main" id="{E292131B-D786-F0DC-0053-B55904CAF5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49" y="1544638"/>
            <a:ext cx="5800725" cy="435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63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968F85-341B-A906-A65E-4E15B899E84D}"/>
              </a:ext>
            </a:extLst>
          </p:cNvPr>
          <p:cNvSpPr>
            <a:spLocks noGrp="1"/>
          </p:cNvSpPr>
          <p:nvPr>
            <p:ph idx="1"/>
          </p:nvPr>
        </p:nvSpPr>
        <p:spPr/>
        <p:txBody>
          <a:bodyPr>
            <a:normAutofit/>
          </a:bodyPr>
          <a:lstStyle/>
          <a:p>
            <a:pPr marL="0" indent="0" algn="ctr">
              <a:buNone/>
            </a:pPr>
            <a:r>
              <a:rPr lang="en-US" sz="16600" i="1" dirty="0">
                <a:solidFill>
                  <a:srgbClr val="FF0000"/>
                </a:solidFill>
              </a:rPr>
              <a:t>Thank you</a:t>
            </a:r>
            <a:endParaRPr lang="en-IN" sz="16600" i="1" dirty="0">
              <a:solidFill>
                <a:srgbClr val="FF0000"/>
              </a:solidFill>
            </a:endParaRPr>
          </a:p>
        </p:txBody>
      </p:sp>
    </p:spTree>
    <p:extLst>
      <p:ext uri="{BB962C8B-B14F-4D97-AF65-F5344CB8AC3E}">
        <p14:creationId xmlns:p14="http://schemas.microsoft.com/office/powerpoint/2010/main" val="2685347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B51D9-3D2D-9FA3-6521-D5A43E237EAB}"/>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6BDBFE79-6234-9544-356B-5A22D4AB6C10}"/>
              </a:ext>
            </a:extLst>
          </p:cNvPr>
          <p:cNvPicPr>
            <a:picLocks noGrp="1" noChangeAspect="1"/>
          </p:cNvPicPr>
          <p:nvPr>
            <p:ph idx="1"/>
          </p:nvPr>
        </p:nvPicPr>
        <p:blipFill>
          <a:blip r:embed="rId2"/>
          <a:stretch>
            <a:fillRect/>
          </a:stretch>
        </p:blipFill>
        <p:spPr bwMode="auto">
          <a:xfrm>
            <a:off x="2901810" y="1040840"/>
            <a:ext cx="7174275" cy="519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431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2D988-B928-81B9-2432-238DB9ED21B3}"/>
              </a:ext>
            </a:extLst>
          </p:cNvPr>
          <p:cNvSpPr>
            <a:spLocks noGrp="1"/>
          </p:cNvSpPr>
          <p:nvPr>
            <p:ph type="title"/>
          </p:nvPr>
        </p:nvSpPr>
        <p:spPr>
          <a:xfrm>
            <a:off x="838200" y="98426"/>
            <a:ext cx="10515600" cy="463550"/>
          </a:xfrm>
        </p:spPr>
        <p:txBody>
          <a:bodyPr>
            <a:noAutofit/>
          </a:bodyPr>
          <a:lstStyle/>
          <a:p>
            <a:r>
              <a:rPr lang="en-US" sz="3600" b="1" i="0" dirty="0">
                <a:solidFill>
                  <a:srgbClr val="222222"/>
                </a:solidFill>
                <a:effectLst/>
                <a:latin typeface="Source Sans Pro" panose="020B0503030403020204" pitchFamily="34" charset="0"/>
              </a:rPr>
              <a:t>Key Difference Between TCP/IP and OSI Model</a:t>
            </a:r>
            <a:endParaRPr lang="en-IN" sz="3600" dirty="0"/>
          </a:p>
        </p:txBody>
      </p:sp>
      <p:pic>
        <p:nvPicPr>
          <p:cNvPr id="5" name="Content Placeholder 4">
            <a:extLst>
              <a:ext uri="{FF2B5EF4-FFF2-40B4-BE49-F238E27FC236}">
                <a16:creationId xmlns:a16="http://schemas.microsoft.com/office/drawing/2014/main" id="{DF2A02BF-6C3A-8741-0464-39A7FE0E65EE}"/>
              </a:ext>
            </a:extLst>
          </p:cNvPr>
          <p:cNvPicPr>
            <a:picLocks noGrp="1" noChangeAspect="1"/>
          </p:cNvPicPr>
          <p:nvPr>
            <p:ph idx="1"/>
          </p:nvPr>
        </p:nvPicPr>
        <p:blipFill>
          <a:blip r:embed="rId2"/>
          <a:stretch>
            <a:fillRect/>
          </a:stretch>
        </p:blipFill>
        <p:spPr>
          <a:xfrm>
            <a:off x="1742763" y="657225"/>
            <a:ext cx="7829862" cy="6200776"/>
          </a:xfrm>
        </p:spPr>
      </p:pic>
    </p:spTree>
    <p:extLst>
      <p:ext uri="{BB962C8B-B14F-4D97-AF65-F5344CB8AC3E}">
        <p14:creationId xmlns:p14="http://schemas.microsoft.com/office/powerpoint/2010/main" val="2419841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A7E0-5004-2018-9555-D0C7DDBE6CAA}"/>
              </a:ext>
            </a:extLst>
          </p:cNvPr>
          <p:cNvSpPr>
            <a:spLocks noGrp="1"/>
          </p:cNvSpPr>
          <p:nvPr>
            <p:ph type="title"/>
          </p:nvPr>
        </p:nvSpPr>
        <p:spPr/>
        <p:txBody>
          <a:bodyPr/>
          <a:lstStyle/>
          <a:p>
            <a:r>
              <a:rPr lang="en-US" b="1" i="0" dirty="0">
                <a:effectLst/>
                <a:latin typeface="Roboto" panose="02000000000000000000" pitchFamily="2" charset="0"/>
              </a:rPr>
              <a:t>What is the Application Layer?</a:t>
            </a:r>
            <a:br>
              <a:rPr lang="en-US" b="1" i="0" dirty="0">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47990ED4-6BAD-35BC-3089-CE8D6D891BB9}"/>
              </a:ext>
            </a:extLst>
          </p:cNvPr>
          <p:cNvSpPr>
            <a:spLocks noGrp="1"/>
          </p:cNvSpPr>
          <p:nvPr>
            <p:ph idx="1"/>
          </p:nvPr>
        </p:nvSpPr>
        <p:spPr>
          <a:xfrm>
            <a:off x="838200" y="1581150"/>
            <a:ext cx="10515600" cy="4595813"/>
          </a:xfrm>
        </p:spPr>
        <p:txBody>
          <a:bodyPr>
            <a:normAutofit lnSpcReduction="10000"/>
          </a:bodyPr>
          <a:lstStyle/>
          <a:p>
            <a:r>
              <a:rPr lang="en-US" b="0" i="0" dirty="0">
                <a:solidFill>
                  <a:srgbClr val="333333"/>
                </a:solidFill>
                <a:effectLst/>
                <a:latin typeface="Roboto" panose="02000000000000000000" pitchFamily="2" charset="0"/>
              </a:rPr>
              <a:t>The application layer is the topmost layer of the OSI and TCP/IP models. </a:t>
            </a:r>
          </a:p>
          <a:p>
            <a:r>
              <a:rPr lang="en-US" b="0" i="0" dirty="0">
                <a:solidFill>
                  <a:srgbClr val="333333"/>
                </a:solidFill>
                <a:effectLst/>
                <a:latin typeface="Roboto" panose="02000000000000000000" pitchFamily="2" charset="0"/>
              </a:rPr>
              <a:t>The application layer in the TCP/IP model is created by combining the top three layers: the application layer, the presentation layer, and the session layer.</a:t>
            </a:r>
          </a:p>
          <a:p>
            <a:r>
              <a:rPr lang="en-US" b="0" i="0" dirty="0">
                <a:solidFill>
                  <a:srgbClr val="333333"/>
                </a:solidFill>
                <a:effectLst/>
                <a:latin typeface="Roboto" panose="02000000000000000000" pitchFamily="2" charset="0"/>
              </a:rPr>
              <a:t>An application layer is an abstraction layer that specifies the shared communications protocols and interface methods that host in network use. </a:t>
            </a:r>
          </a:p>
          <a:p>
            <a:r>
              <a:rPr lang="en-US" b="0" i="0" dirty="0">
                <a:solidFill>
                  <a:srgbClr val="333333"/>
                </a:solidFill>
                <a:effectLst/>
                <a:latin typeface="Roboto" panose="02000000000000000000" pitchFamily="2" charset="0"/>
              </a:rPr>
              <a:t>It is the layer closest to the end user, implying that both the application layer and the end user can interact with the software application directly.</a:t>
            </a:r>
            <a:endParaRPr lang="en-IN" dirty="0"/>
          </a:p>
        </p:txBody>
      </p:sp>
    </p:spTree>
    <p:extLst>
      <p:ext uri="{BB962C8B-B14F-4D97-AF65-F5344CB8AC3E}">
        <p14:creationId xmlns:p14="http://schemas.microsoft.com/office/powerpoint/2010/main" val="1192145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9C273-600E-E9D9-8DE1-E9AE8A89D357}"/>
              </a:ext>
            </a:extLst>
          </p:cNvPr>
          <p:cNvSpPr>
            <a:spLocks noGrp="1"/>
          </p:cNvSpPr>
          <p:nvPr>
            <p:ph type="title"/>
          </p:nvPr>
        </p:nvSpPr>
        <p:spPr/>
        <p:txBody>
          <a:bodyPr/>
          <a:lstStyle/>
          <a:p>
            <a:r>
              <a:rPr lang="en-US" dirty="0">
                <a:solidFill>
                  <a:srgbClr val="FF0000"/>
                </a:solidFill>
              </a:rPr>
              <a:t>Application layer</a:t>
            </a:r>
            <a:endParaRPr lang="en-IN" dirty="0">
              <a:solidFill>
                <a:srgbClr val="FF0000"/>
              </a:solidFill>
            </a:endParaRPr>
          </a:p>
        </p:txBody>
      </p:sp>
      <p:sp>
        <p:nvSpPr>
          <p:cNvPr id="3" name="Content Placeholder 2">
            <a:extLst>
              <a:ext uri="{FF2B5EF4-FFF2-40B4-BE49-F238E27FC236}">
                <a16:creationId xmlns:a16="http://schemas.microsoft.com/office/drawing/2014/main" id="{98AFCEB0-47E6-0880-9CF5-07E536B1E483}"/>
              </a:ext>
            </a:extLst>
          </p:cNvPr>
          <p:cNvSpPr>
            <a:spLocks noGrp="1"/>
          </p:cNvSpPr>
          <p:nvPr>
            <p:ph idx="1"/>
          </p:nvPr>
        </p:nvSpPr>
        <p:spPr/>
        <p:txBody>
          <a:bodyPr/>
          <a:lstStyle/>
          <a:p>
            <a:r>
              <a:rPr lang="en-US" dirty="0"/>
              <a:t>Application layer protocols define how application processes (clients and servers), running on different end systems, pass messages to each other. In particular, an application layer is an abstract layer that handles the sharing protocol of the TCP/IP and OSI model.</a:t>
            </a:r>
          </a:p>
          <a:p>
            <a:r>
              <a:rPr lang="en-US" dirty="0"/>
              <a:t>The purpose of application layer protocols is that users can send data, access data, and use networks. The application layer also makes communication easier and sometimes allows users to use software programs.</a:t>
            </a:r>
            <a:endParaRPr lang="en-IN" dirty="0"/>
          </a:p>
        </p:txBody>
      </p:sp>
    </p:spTree>
    <p:extLst>
      <p:ext uri="{BB962C8B-B14F-4D97-AF65-F5344CB8AC3E}">
        <p14:creationId xmlns:p14="http://schemas.microsoft.com/office/powerpoint/2010/main" val="3164507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280EB-8405-663D-B25C-35A2B20A5F44}"/>
              </a:ext>
            </a:extLst>
          </p:cNvPr>
          <p:cNvSpPr>
            <a:spLocks noGrp="1"/>
          </p:cNvSpPr>
          <p:nvPr>
            <p:ph type="title"/>
          </p:nvPr>
        </p:nvSpPr>
        <p:spPr/>
        <p:txBody>
          <a:bodyPr/>
          <a:lstStyle/>
          <a:p>
            <a:r>
              <a:rPr lang="en-IN" b="1" i="0" dirty="0">
                <a:effectLst/>
                <a:latin typeface="Roboto" panose="02000000000000000000" pitchFamily="2" charset="0"/>
              </a:rPr>
              <a:t>Application Layer Protocols</a:t>
            </a:r>
            <a:br>
              <a:rPr lang="en-IN" b="1" i="0" dirty="0">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D35D2B4A-1DE0-986D-0984-61138EA3F665}"/>
              </a:ext>
            </a:extLst>
          </p:cNvPr>
          <p:cNvSpPr>
            <a:spLocks noGrp="1"/>
          </p:cNvSpPr>
          <p:nvPr>
            <p:ph idx="1"/>
          </p:nvPr>
        </p:nvSpPr>
        <p:spPr/>
        <p:txBody>
          <a:bodyPr>
            <a:normAutofit fontScale="92500" lnSpcReduction="10000"/>
          </a:bodyPr>
          <a:lstStyle/>
          <a:p>
            <a:pPr algn="l"/>
            <a:r>
              <a:rPr lang="en-US" b="0" i="0" dirty="0">
                <a:solidFill>
                  <a:srgbClr val="333333"/>
                </a:solidFill>
                <a:effectLst/>
                <a:latin typeface="Roboto" panose="02000000000000000000" pitchFamily="2" charset="0"/>
              </a:rPr>
              <a:t>The application layer protocols used to make communication between sender and receiver faster, more efficient, reliable, and secure. These protocols will be discussed further below.</a:t>
            </a:r>
          </a:p>
          <a:p>
            <a:pPr algn="l">
              <a:buFont typeface="Arial" panose="020B0604020202020204" pitchFamily="34" charset="0"/>
              <a:buChar char="•"/>
            </a:pPr>
            <a:r>
              <a:rPr lang="en-US" b="0" i="0" dirty="0">
                <a:solidFill>
                  <a:srgbClr val="333333"/>
                </a:solidFill>
                <a:effectLst/>
                <a:latin typeface="Roboto" panose="02000000000000000000" pitchFamily="2" charset="0"/>
              </a:rPr>
              <a:t>SMTP</a:t>
            </a:r>
          </a:p>
          <a:p>
            <a:pPr algn="l">
              <a:buFont typeface="Arial" panose="020B0604020202020204" pitchFamily="34" charset="0"/>
              <a:buChar char="•"/>
            </a:pPr>
            <a:r>
              <a:rPr lang="en-US" b="0" i="0" dirty="0">
                <a:solidFill>
                  <a:srgbClr val="333333"/>
                </a:solidFill>
                <a:effectLst/>
                <a:latin typeface="Roboto" panose="02000000000000000000" pitchFamily="2" charset="0"/>
              </a:rPr>
              <a:t>TELNET</a:t>
            </a:r>
          </a:p>
          <a:p>
            <a:pPr algn="l">
              <a:buFont typeface="Arial" panose="020B0604020202020204" pitchFamily="34" charset="0"/>
              <a:buChar char="•"/>
            </a:pPr>
            <a:r>
              <a:rPr lang="en-US" b="0" i="0" dirty="0">
                <a:solidFill>
                  <a:srgbClr val="333333"/>
                </a:solidFill>
                <a:effectLst/>
                <a:latin typeface="Roboto" panose="02000000000000000000" pitchFamily="2" charset="0"/>
              </a:rPr>
              <a:t>FTP</a:t>
            </a:r>
          </a:p>
          <a:p>
            <a:pPr algn="l">
              <a:buFont typeface="Arial" panose="020B0604020202020204" pitchFamily="34" charset="0"/>
              <a:buChar char="•"/>
            </a:pPr>
            <a:r>
              <a:rPr lang="en-US" b="0" i="0" dirty="0">
                <a:solidFill>
                  <a:srgbClr val="333333"/>
                </a:solidFill>
                <a:effectLst/>
                <a:latin typeface="Roboto" panose="02000000000000000000" pitchFamily="2" charset="0"/>
              </a:rPr>
              <a:t>MIME</a:t>
            </a:r>
          </a:p>
          <a:p>
            <a:pPr algn="l">
              <a:buFont typeface="Arial" panose="020B0604020202020204" pitchFamily="34" charset="0"/>
              <a:buChar char="•"/>
            </a:pPr>
            <a:r>
              <a:rPr lang="en-US" b="0" i="0" dirty="0">
                <a:solidFill>
                  <a:srgbClr val="333333"/>
                </a:solidFill>
                <a:effectLst/>
                <a:latin typeface="Roboto" panose="02000000000000000000" pitchFamily="2" charset="0"/>
              </a:rPr>
              <a:t>POP</a:t>
            </a:r>
          </a:p>
          <a:p>
            <a:pPr algn="l">
              <a:buFont typeface="Arial" panose="020B0604020202020204" pitchFamily="34" charset="0"/>
              <a:buChar char="•"/>
            </a:pPr>
            <a:r>
              <a:rPr lang="en-US" b="0" i="0" dirty="0">
                <a:solidFill>
                  <a:srgbClr val="333333"/>
                </a:solidFill>
                <a:effectLst/>
                <a:latin typeface="Roboto" panose="02000000000000000000" pitchFamily="2" charset="0"/>
              </a:rPr>
              <a:t>HTTP</a:t>
            </a:r>
          </a:p>
          <a:p>
            <a:pPr algn="l">
              <a:buFont typeface="Arial" panose="020B0604020202020204" pitchFamily="34" charset="0"/>
              <a:buChar char="•"/>
            </a:pPr>
            <a:r>
              <a:rPr lang="en-US" b="0" i="0" dirty="0">
                <a:solidFill>
                  <a:srgbClr val="333333"/>
                </a:solidFill>
                <a:effectLst/>
                <a:latin typeface="Roboto" panose="02000000000000000000" pitchFamily="2" charset="0"/>
              </a:rPr>
              <a:t>DNS</a:t>
            </a:r>
          </a:p>
          <a:p>
            <a:endParaRPr lang="en-IN" dirty="0"/>
          </a:p>
        </p:txBody>
      </p:sp>
    </p:spTree>
    <p:extLst>
      <p:ext uri="{BB962C8B-B14F-4D97-AF65-F5344CB8AC3E}">
        <p14:creationId xmlns:p14="http://schemas.microsoft.com/office/powerpoint/2010/main" val="1234459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97062-099D-4608-D0F6-36EDAD5E7DC8}"/>
              </a:ext>
            </a:extLst>
          </p:cNvPr>
          <p:cNvSpPr>
            <a:spLocks noGrp="1"/>
          </p:cNvSpPr>
          <p:nvPr>
            <p:ph type="title"/>
          </p:nvPr>
        </p:nvSpPr>
        <p:spPr/>
        <p:txBody>
          <a:bodyPr/>
          <a:lstStyle/>
          <a:p>
            <a:r>
              <a:rPr lang="pt-BR" b="1" i="0" dirty="0">
                <a:effectLst/>
                <a:latin typeface="Roboto" panose="02000000000000000000" pitchFamily="2" charset="0"/>
              </a:rPr>
              <a:t>Simple Mail Transfer Protocol(SMTP)</a:t>
            </a:r>
            <a:br>
              <a:rPr lang="pt-BR" b="1" i="0" dirty="0">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258212E2-E538-C285-DC60-A04745D16A0B}"/>
              </a:ext>
            </a:extLst>
          </p:cNvPr>
          <p:cNvSpPr>
            <a:spLocks noGrp="1"/>
          </p:cNvSpPr>
          <p:nvPr>
            <p:ph idx="1"/>
          </p:nvPr>
        </p:nvSpPr>
        <p:spPr>
          <a:xfrm>
            <a:off x="838199" y="1181100"/>
            <a:ext cx="10810875" cy="5448300"/>
          </a:xfrm>
        </p:spPr>
        <p:txBody>
          <a:bodyPr>
            <a:normAutofit fontScale="92500" lnSpcReduction="10000"/>
          </a:bodyPr>
          <a:lstStyle/>
          <a:p>
            <a:pPr algn="just"/>
            <a:r>
              <a:rPr lang="en-US" b="0" i="0" dirty="0">
                <a:solidFill>
                  <a:srgbClr val="333333"/>
                </a:solidFill>
                <a:effectLst/>
                <a:latin typeface="Roboto" panose="02000000000000000000" pitchFamily="2" charset="0"/>
              </a:rPr>
              <a:t>One of the most popular application layer protocols for network services is electronic mail (e-mail). The TCP/IP protocol that supports electronic mail on the Internet is called Simple Mail Transfer Protocol (SMTP).</a:t>
            </a:r>
          </a:p>
          <a:p>
            <a:pPr algn="just"/>
            <a:r>
              <a:rPr lang="en-US" b="0" i="0" dirty="0">
                <a:solidFill>
                  <a:srgbClr val="FF0000"/>
                </a:solidFill>
                <a:effectLst/>
                <a:latin typeface="Roboto" panose="02000000000000000000" pitchFamily="2" charset="0"/>
              </a:rPr>
              <a:t>SMTP transfers messages from senders' mail servers to the recipients' mail servers using TCP connections. </a:t>
            </a:r>
            <a:r>
              <a:rPr lang="en-US" b="0" i="0" dirty="0">
                <a:solidFill>
                  <a:srgbClr val="333333"/>
                </a:solidFill>
                <a:effectLst/>
                <a:latin typeface="Roboto" panose="02000000000000000000" pitchFamily="2" charset="0"/>
              </a:rPr>
              <a:t>In SMTP, users are based on e-mail addresses. SMTP provides services for mail exchange between users on the same or different computers.</a:t>
            </a:r>
          </a:p>
          <a:p>
            <a:pPr algn="just"/>
            <a:r>
              <a:rPr lang="en-US" b="0" i="0" dirty="0">
                <a:solidFill>
                  <a:srgbClr val="333333"/>
                </a:solidFill>
                <a:effectLst/>
                <a:latin typeface="Roboto" panose="02000000000000000000" pitchFamily="2" charset="0"/>
              </a:rPr>
              <a:t>Following the client/server model:</a:t>
            </a:r>
          </a:p>
          <a:p>
            <a:pPr lvl="1" algn="just"/>
            <a:r>
              <a:rPr lang="en-US" b="0" i="0" dirty="0">
                <a:solidFill>
                  <a:srgbClr val="333333"/>
                </a:solidFill>
                <a:effectLst/>
                <a:latin typeface="Roboto" panose="02000000000000000000" pitchFamily="2" charset="0"/>
              </a:rPr>
              <a:t>SMTP has two sides: a client-side, which executes on a sender's mail server, and a server-side, which executes on the recipient's mail server.</a:t>
            </a:r>
          </a:p>
          <a:p>
            <a:pPr lvl="1" algn="just"/>
            <a:r>
              <a:rPr lang="en-US" b="0" i="0" dirty="0">
                <a:solidFill>
                  <a:srgbClr val="333333"/>
                </a:solidFill>
                <a:effectLst/>
                <a:latin typeface="Roboto" panose="02000000000000000000" pitchFamily="2" charset="0"/>
              </a:rPr>
              <a:t>Both the client and server sides of SMTP run on every mail server.</a:t>
            </a:r>
          </a:p>
          <a:p>
            <a:pPr lvl="1" algn="just"/>
            <a:r>
              <a:rPr lang="en-US" b="0" i="0" dirty="0">
                <a:solidFill>
                  <a:srgbClr val="333333"/>
                </a:solidFill>
                <a:effectLst/>
                <a:latin typeface="Roboto" panose="02000000000000000000" pitchFamily="2" charset="0"/>
              </a:rPr>
              <a:t>When a mail server sends mail (to other mail servers), it acts as an SMTP client.</a:t>
            </a:r>
          </a:p>
          <a:p>
            <a:pPr lvl="1" algn="just"/>
            <a:r>
              <a:rPr lang="en-US" b="0" i="0" dirty="0">
                <a:solidFill>
                  <a:srgbClr val="333333"/>
                </a:solidFill>
                <a:effectLst/>
                <a:latin typeface="Roboto" panose="02000000000000000000" pitchFamily="2" charset="0"/>
              </a:rPr>
              <a:t>When a mail server receives mail (from other mail servers), it acts as an SMTP server.</a:t>
            </a:r>
          </a:p>
          <a:p>
            <a:pPr algn="just"/>
            <a:endParaRPr lang="en-IN" dirty="0"/>
          </a:p>
        </p:txBody>
      </p:sp>
    </p:spTree>
    <p:extLst>
      <p:ext uri="{BB962C8B-B14F-4D97-AF65-F5344CB8AC3E}">
        <p14:creationId xmlns:p14="http://schemas.microsoft.com/office/powerpoint/2010/main" val="1936115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39728-4A5A-F756-03F6-731B75395714}"/>
              </a:ext>
            </a:extLst>
          </p:cNvPr>
          <p:cNvSpPr>
            <a:spLocks noGrp="1"/>
          </p:cNvSpPr>
          <p:nvPr>
            <p:ph type="title"/>
          </p:nvPr>
        </p:nvSpPr>
        <p:spPr/>
        <p:txBody>
          <a:bodyPr/>
          <a:lstStyle/>
          <a:p>
            <a:r>
              <a:rPr lang="en-IN" b="1" i="0" dirty="0">
                <a:effectLst/>
                <a:latin typeface="Roboto" panose="02000000000000000000" pitchFamily="2" charset="0"/>
              </a:rPr>
              <a:t>Terminal Network(TELNET)</a:t>
            </a:r>
            <a:br>
              <a:rPr lang="en-IN" b="1" i="0" dirty="0">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5F60ABBD-1924-3B99-51F3-A849325772C6}"/>
              </a:ext>
            </a:extLst>
          </p:cNvPr>
          <p:cNvSpPr>
            <a:spLocks noGrp="1"/>
          </p:cNvSpPr>
          <p:nvPr>
            <p:ph idx="1"/>
          </p:nvPr>
        </p:nvSpPr>
        <p:spPr>
          <a:xfrm>
            <a:off x="838199" y="1825625"/>
            <a:ext cx="10715625" cy="4813300"/>
          </a:xfrm>
        </p:spPr>
        <p:txBody>
          <a:bodyPr>
            <a:normAutofit/>
          </a:bodyPr>
          <a:lstStyle/>
          <a:p>
            <a:pPr algn="l"/>
            <a:r>
              <a:rPr lang="en-US" b="0" i="0" dirty="0">
                <a:solidFill>
                  <a:srgbClr val="333333"/>
                </a:solidFill>
                <a:effectLst/>
                <a:latin typeface="Roboto" panose="02000000000000000000" pitchFamily="2" charset="0"/>
              </a:rPr>
              <a:t>TELNET is an application layer protocol in which a client-server application allows a user to log onto a remote machine and lets the user access any application program on a remote computer. TELNET uses the NVT (Network Virtual Terminal) system to encode characters on the local system.</a:t>
            </a:r>
          </a:p>
          <a:p>
            <a:pPr algn="l"/>
            <a:r>
              <a:rPr lang="en-US" b="0" i="0" dirty="0">
                <a:solidFill>
                  <a:srgbClr val="333333"/>
                </a:solidFill>
                <a:effectLst/>
                <a:latin typeface="Roboto" panose="02000000000000000000" pitchFamily="2" charset="0"/>
              </a:rPr>
              <a:t>On the server (remote) machine, NVT decodes the characters to a form acceptable to the remote machine. </a:t>
            </a:r>
          </a:p>
          <a:p>
            <a:pPr algn="l"/>
            <a:r>
              <a:rPr lang="en-US" b="0" i="0" dirty="0">
                <a:solidFill>
                  <a:srgbClr val="333333"/>
                </a:solidFill>
                <a:effectLst/>
                <a:latin typeface="Roboto" panose="02000000000000000000" pitchFamily="2" charset="0"/>
              </a:rPr>
              <a:t>TELNET is a protocol that provides a general, bi-directional, eight-bit byte-oriented communications facility. Many application protocols are built upon the TELNET protocol. Telnet services are used on PORT 23.</a:t>
            </a:r>
          </a:p>
        </p:txBody>
      </p:sp>
    </p:spTree>
    <p:extLst>
      <p:ext uri="{BB962C8B-B14F-4D97-AF65-F5344CB8AC3E}">
        <p14:creationId xmlns:p14="http://schemas.microsoft.com/office/powerpoint/2010/main" val="1606268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4F659E87B70A419CAE1A5092230E6B" ma:contentTypeVersion="0" ma:contentTypeDescription="Create a new document." ma:contentTypeScope="" ma:versionID="8f52879ff0f9494c0149b52672349ba6">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61118C-AD40-4E21-B9C6-62359CBDFA7D}"/>
</file>

<file path=customXml/itemProps2.xml><?xml version="1.0" encoding="utf-8"?>
<ds:datastoreItem xmlns:ds="http://schemas.openxmlformats.org/officeDocument/2006/customXml" ds:itemID="{11763F6C-5F47-4374-A3D8-68F12089B0B1}"/>
</file>

<file path=docProps/app.xml><?xml version="1.0" encoding="utf-8"?>
<Properties xmlns="http://schemas.openxmlformats.org/officeDocument/2006/extended-properties" xmlns:vt="http://schemas.openxmlformats.org/officeDocument/2006/docPropsVTypes">
  <TotalTime>535</TotalTime>
  <Words>2357</Words>
  <Application>Microsoft Office PowerPoint</Application>
  <PresentationFormat>Widescreen</PresentationFormat>
  <Paragraphs>110</Paragraphs>
  <Slides>28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-apple-system</vt:lpstr>
      <vt:lpstr>Arial</vt:lpstr>
      <vt:lpstr>Arial</vt:lpstr>
      <vt:lpstr>Calibri</vt:lpstr>
      <vt:lpstr>Calibri Light</vt:lpstr>
      <vt:lpstr>inter-bold</vt:lpstr>
      <vt:lpstr>inter-regular</vt:lpstr>
      <vt:lpstr>Roboto</vt:lpstr>
      <vt:lpstr>Source Sans Pro</vt:lpstr>
      <vt:lpstr>Office Theme</vt:lpstr>
      <vt:lpstr>Application Layer Protocols: HTTP, HTTPS</vt:lpstr>
      <vt:lpstr>PowerPoint Presentation</vt:lpstr>
      <vt:lpstr>PowerPoint Presentation</vt:lpstr>
      <vt:lpstr>Key Difference Between TCP/IP and OSI Model</vt:lpstr>
      <vt:lpstr>What is the Application Layer? </vt:lpstr>
      <vt:lpstr>Application layer</vt:lpstr>
      <vt:lpstr>Application Layer Protocols </vt:lpstr>
      <vt:lpstr>Simple Mail Transfer Protocol(SMTP) </vt:lpstr>
      <vt:lpstr>Terminal Network(TELNET) </vt:lpstr>
      <vt:lpstr>File Transfer Protocol(FTP) </vt:lpstr>
      <vt:lpstr>Multipurpose Internet Mail Extensions (MIME) </vt:lpstr>
      <vt:lpstr>Post Office Protocol(POP) </vt:lpstr>
      <vt:lpstr>Domain Name System(DNS) </vt:lpstr>
      <vt:lpstr>PowerPoint Presentation</vt:lpstr>
      <vt:lpstr>HTTP (Hypertext Transfer Protocol) </vt:lpstr>
      <vt:lpstr>PowerPoint Presentation</vt:lpstr>
      <vt:lpstr>PowerPoint Presentation</vt:lpstr>
      <vt:lpstr>HTTPS (Hypertext Transfer Protocol Secure) </vt:lpstr>
      <vt:lpstr>HTTPS (Hypertext Transfer Protocol Secure) </vt:lpstr>
      <vt:lpstr>Security </vt:lpstr>
      <vt:lpstr>Port numbers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Kolluri</dc:creator>
  <cp:lastModifiedBy>Rajesh Kolluri</cp:lastModifiedBy>
  <cp:revision>19</cp:revision>
  <dcterms:created xsi:type="dcterms:W3CDTF">2023-01-18T06:05:12Z</dcterms:created>
  <dcterms:modified xsi:type="dcterms:W3CDTF">2023-01-20T07:30:44Z</dcterms:modified>
</cp:coreProperties>
</file>