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B101-E7FE-3842-9035-A174BFD588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CE39A3-4E04-6941-B953-33F5C65DE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AC200-68CC-D071-E390-C6B18424DB11}"/>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A63D4DF2-E2B5-66F2-93CB-6965DBD6D0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454F1-0E3E-3E9E-2766-EAADD8019629}"/>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136459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D2C6-8A55-54B6-9B0D-8A5C741DA5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17A0D-ABFF-3BD9-BDA8-E5BEDC6A7B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FA822-E7B3-09E5-E0D7-631CBD0DF402}"/>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093BD70B-7883-C64D-B9FA-B1D3C2EFD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8D989-99DB-40CA-2D6F-F58F7815C1CA}"/>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327742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53497-0B89-5978-D8DC-C987C79988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89E05C-3407-5BB0-2BF1-900404048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C4C38-4BD0-E1AB-8852-898B3F069431}"/>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469C77FF-722B-0CC3-2CDB-F02EBB556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FB6AE-3CE3-CEBA-BEFE-025847AD8617}"/>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232191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EA5B-B810-9D97-ED4B-0F24A30419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4BD1FD-CE23-F285-D0B4-765A3622B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D78E2-CB48-F812-C217-83AA4C66C1CB}"/>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0C8EB963-0F20-1C30-83B8-87178B607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7DD0-0449-26E9-BA2B-D54939F1E469}"/>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69806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633-2A20-AD88-34C0-8C0773BE1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45F0EF-ADBA-A55D-9592-B98E8519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9FE96-1E37-527F-E3DB-A1CFC4B6964D}"/>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2CCA7332-DEC5-8EAC-1DD4-6B43EAE21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1F471-35AC-FDDA-FCAA-1CB188C99C59}"/>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329518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110A-AF28-28D2-10A5-6A042C240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77099E-DA18-4C82-9E7C-9AD44F8BC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41FD8D-1265-D1C7-A9F2-5FEF4A96D9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1E3D21-5255-6661-BB98-FB34BA64361A}"/>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6" name="Footer Placeholder 5">
            <a:extLst>
              <a:ext uri="{FF2B5EF4-FFF2-40B4-BE49-F238E27FC236}">
                <a16:creationId xmlns:a16="http://schemas.microsoft.com/office/drawing/2014/main" id="{5E7D2CDD-5C50-B72C-A394-F4A751C8D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09DD6-4BDE-AA60-DC46-1BFBD9B4DBAB}"/>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202765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A3B-1DE7-8131-4FCF-59C1FA621B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9588B-7ED2-BE52-5439-5AC0B4A56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8A8DF-6EFB-C6D9-CDF2-030AD564A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07A4D0-248F-D9F2-B2A5-57BAB46F9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12B2DC-53D4-6107-7159-B5016CAB0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583468-A0D2-EE78-088B-F1D170BE4D14}"/>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8" name="Footer Placeholder 7">
            <a:extLst>
              <a:ext uri="{FF2B5EF4-FFF2-40B4-BE49-F238E27FC236}">
                <a16:creationId xmlns:a16="http://schemas.microsoft.com/office/drawing/2014/main" id="{1F598F9B-0111-93EF-AE7B-5BB27BC88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2D5532-43FB-DAE2-69B8-261F14BE8CDB}"/>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203677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3CB6-A306-08C1-D71B-A7EDFE8CB5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A0FF9E-7050-8B7B-7955-9F11A1A4C9BD}"/>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4" name="Footer Placeholder 3">
            <a:extLst>
              <a:ext uri="{FF2B5EF4-FFF2-40B4-BE49-F238E27FC236}">
                <a16:creationId xmlns:a16="http://schemas.microsoft.com/office/drawing/2014/main" id="{E4497818-E4F7-D26E-AB09-E8983C0BF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D48852-8F1E-67E3-F95E-A1DF99D1B06E}"/>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115024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980D1-8C81-B1A8-AC8C-DB7454AFF17F}"/>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3" name="Footer Placeholder 2">
            <a:extLst>
              <a:ext uri="{FF2B5EF4-FFF2-40B4-BE49-F238E27FC236}">
                <a16:creationId xmlns:a16="http://schemas.microsoft.com/office/drawing/2014/main" id="{514D97A6-2EAC-7B92-E715-0B797AA211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804021-3A23-7217-CADB-EC615B4CE87D}"/>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146311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5E11-B87C-9E13-51FC-0C5C6AB9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EE6EBD-945A-E057-B5F2-C877C13BE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720593-01BB-F1D9-1963-EAFFF33D4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0474A-56A0-1F55-6C5F-9B0A262F3060}"/>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6" name="Footer Placeholder 5">
            <a:extLst>
              <a:ext uri="{FF2B5EF4-FFF2-40B4-BE49-F238E27FC236}">
                <a16:creationId xmlns:a16="http://schemas.microsoft.com/office/drawing/2014/main" id="{838917C8-240F-1460-A9FD-1B44BDF8C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51982-4A4B-C1AA-5B51-6CA0FAB5320D}"/>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127416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8D9F-984E-3C2C-BC89-FDB1505F0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7857CB-4044-3D90-99E5-BE8FB301F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949F89-9931-BBBD-7F48-9DAABE02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58665-0424-476C-FA11-4DDCFEDE4EB7}"/>
              </a:ext>
            </a:extLst>
          </p:cNvPr>
          <p:cNvSpPr>
            <a:spLocks noGrp="1"/>
          </p:cNvSpPr>
          <p:nvPr>
            <p:ph type="dt" sz="half" idx="10"/>
          </p:nvPr>
        </p:nvSpPr>
        <p:spPr/>
        <p:txBody>
          <a:bodyPr/>
          <a:lstStyle/>
          <a:p>
            <a:fld id="{8342D4FB-DEA4-4BA2-A940-DEB7A06B0930}" type="datetimeFigureOut">
              <a:rPr lang="en-IN" smtClean="0"/>
              <a:t>13-05-2023</a:t>
            </a:fld>
            <a:endParaRPr lang="en-IN"/>
          </a:p>
        </p:txBody>
      </p:sp>
      <p:sp>
        <p:nvSpPr>
          <p:cNvPr id="6" name="Footer Placeholder 5">
            <a:extLst>
              <a:ext uri="{FF2B5EF4-FFF2-40B4-BE49-F238E27FC236}">
                <a16:creationId xmlns:a16="http://schemas.microsoft.com/office/drawing/2014/main" id="{073CA767-7CC9-9F65-9436-5C6C955C5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D8C47-271A-C22B-B1F1-F5D74CA4290F}"/>
              </a:ext>
            </a:extLst>
          </p:cNvPr>
          <p:cNvSpPr>
            <a:spLocks noGrp="1"/>
          </p:cNvSpPr>
          <p:nvPr>
            <p:ph type="sldNum" sz="quarter" idx="12"/>
          </p:nvPr>
        </p:nvSpPr>
        <p:spPr/>
        <p:txBody>
          <a:bodyPr/>
          <a:lstStyle/>
          <a:p>
            <a:fld id="{DB65E194-69F5-4255-806C-3E4B76AAF92D}" type="slidenum">
              <a:rPr lang="en-IN" smtClean="0"/>
              <a:t>‹#›</a:t>
            </a:fld>
            <a:endParaRPr lang="en-IN"/>
          </a:p>
        </p:txBody>
      </p:sp>
    </p:spTree>
    <p:extLst>
      <p:ext uri="{BB962C8B-B14F-4D97-AF65-F5344CB8AC3E}">
        <p14:creationId xmlns:p14="http://schemas.microsoft.com/office/powerpoint/2010/main" val="210181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34E88B-4DD0-95A7-8548-9CE8946D5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B75D7-1B11-47B3-2CD7-6D488C2B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8E96C-EB95-7786-DB4A-A9E50C488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2D4FB-DEA4-4BA2-A940-DEB7A06B0930}" type="datetimeFigureOut">
              <a:rPr lang="en-IN" smtClean="0"/>
              <a:t>13-05-2023</a:t>
            </a:fld>
            <a:endParaRPr lang="en-IN"/>
          </a:p>
        </p:txBody>
      </p:sp>
      <p:sp>
        <p:nvSpPr>
          <p:cNvPr id="5" name="Footer Placeholder 4">
            <a:extLst>
              <a:ext uri="{FF2B5EF4-FFF2-40B4-BE49-F238E27FC236}">
                <a16:creationId xmlns:a16="http://schemas.microsoft.com/office/drawing/2014/main" id="{AF2B18F1-9D18-38E2-E2CD-6E16D717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94DA76-6354-E227-05A0-D55F2A950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5E194-69F5-4255-806C-3E4B76AAF92D}" type="slidenum">
              <a:rPr lang="en-IN" smtClean="0"/>
              <a:t>‹#›</a:t>
            </a:fld>
            <a:endParaRPr lang="en-IN"/>
          </a:p>
        </p:txBody>
      </p:sp>
    </p:spTree>
    <p:extLst>
      <p:ext uri="{BB962C8B-B14F-4D97-AF65-F5344CB8AC3E}">
        <p14:creationId xmlns:p14="http://schemas.microsoft.com/office/powerpoint/2010/main" val="1363333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22B9-8227-B26C-37A8-9D6ED180AE84}"/>
              </a:ext>
            </a:extLst>
          </p:cNvPr>
          <p:cNvSpPr>
            <a:spLocks noGrp="1"/>
          </p:cNvSpPr>
          <p:nvPr>
            <p:ph type="ctrTitle"/>
          </p:nvPr>
        </p:nvSpPr>
        <p:spPr/>
        <p:txBody>
          <a:bodyPr/>
          <a:lstStyle/>
          <a:p>
            <a:r>
              <a:rPr lang="en-IN" dirty="0">
                <a:solidFill>
                  <a:srgbClr val="C00000"/>
                </a:solidFill>
              </a:rPr>
              <a:t>WEB TECHNOLOGY</a:t>
            </a:r>
          </a:p>
        </p:txBody>
      </p:sp>
    </p:spTree>
    <p:extLst>
      <p:ext uri="{BB962C8B-B14F-4D97-AF65-F5344CB8AC3E}">
        <p14:creationId xmlns:p14="http://schemas.microsoft.com/office/powerpoint/2010/main" val="375109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2426-E161-2EC7-6B07-15820CCD276E}"/>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Web Browser?</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92C7F89-F1F6-0F39-BF03-AE4D727B4137}"/>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Web Browsers are software installed on your PC. To access the Web you need a web browsers, such as Netscape Navigator, Microsoft Internet Explorer or Mozilla Firefox.</a:t>
            </a:r>
          </a:p>
          <a:p>
            <a:pPr algn="just"/>
            <a:r>
              <a:rPr lang="en-US" sz="3200" b="0" i="0" dirty="0">
                <a:solidFill>
                  <a:srgbClr val="000000"/>
                </a:solidFill>
                <a:effectLst/>
                <a:latin typeface="Nunito" pitchFamily="2" charset="0"/>
              </a:rPr>
              <a:t>Currently you must be using any sort of Web browser while you are navigating through my site tutorialspoint.com. On the Web, when you navigate through pages of information this is commonly known as </a:t>
            </a:r>
            <a:r>
              <a:rPr lang="en-US" sz="3200" b="0" i="1" dirty="0">
                <a:solidFill>
                  <a:srgbClr val="000000"/>
                </a:solidFill>
                <a:effectLst/>
                <a:latin typeface="Nunito" pitchFamily="2" charset="0"/>
              </a:rPr>
              <a:t>browsing or surfing</a:t>
            </a:r>
            <a:r>
              <a:rPr lang="en-US" sz="3200" b="0" i="0" dirty="0">
                <a:solidFill>
                  <a:srgbClr val="000000"/>
                </a:solidFill>
                <a:effectLst/>
                <a:latin typeface="Nunito" pitchFamily="2" charset="0"/>
              </a:rPr>
              <a:t>.</a:t>
            </a:r>
          </a:p>
          <a:p>
            <a:pPr marL="0" indent="0">
              <a:buNone/>
            </a:pPr>
            <a:endParaRPr lang="en-IN" sz="3200" dirty="0"/>
          </a:p>
        </p:txBody>
      </p:sp>
    </p:spTree>
    <p:extLst>
      <p:ext uri="{BB962C8B-B14F-4D97-AF65-F5344CB8AC3E}">
        <p14:creationId xmlns:p14="http://schemas.microsoft.com/office/powerpoint/2010/main" val="267730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06A-258B-E452-5ED0-F888B037969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SMTP Server?</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FD7378C-2BE7-96FF-4797-2C88740F2426}"/>
              </a:ext>
            </a:extLst>
          </p:cNvPr>
          <p:cNvSpPr>
            <a:spLocks noGrp="1"/>
          </p:cNvSpPr>
          <p:nvPr>
            <p:ph idx="1"/>
          </p:nvPr>
        </p:nvSpPr>
        <p:spPr/>
        <p:txBody>
          <a:bodyPr>
            <a:normAutofit/>
          </a:bodyPr>
          <a:lstStyle/>
          <a:p>
            <a:r>
              <a:rPr lang="en-US" sz="3200" b="0" i="0" dirty="0">
                <a:solidFill>
                  <a:srgbClr val="000000"/>
                </a:solidFill>
                <a:effectLst/>
                <a:latin typeface="Nunito" pitchFamily="2" charset="0"/>
              </a:rPr>
              <a:t>SMTP stands for </a:t>
            </a:r>
            <a:r>
              <a:rPr lang="en-US" sz="3200" b="1" i="0" dirty="0">
                <a:solidFill>
                  <a:srgbClr val="000000"/>
                </a:solidFill>
                <a:effectLst/>
                <a:latin typeface="Nunito" pitchFamily="2" charset="0"/>
              </a:rPr>
              <a:t>S</a:t>
            </a:r>
            <a:r>
              <a:rPr lang="en-US" sz="3200" b="0" i="0" dirty="0">
                <a:solidFill>
                  <a:srgbClr val="000000"/>
                </a:solidFill>
                <a:effectLst/>
                <a:latin typeface="Nunito" pitchFamily="2" charset="0"/>
              </a:rPr>
              <a:t>imple </a:t>
            </a:r>
            <a:r>
              <a:rPr lang="en-US" sz="3200" b="1" i="0" dirty="0">
                <a:solidFill>
                  <a:srgbClr val="000000"/>
                </a:solidFill>
                <a:effectLst/>
                <a:latin typeface="Nunito" pitchFamily="2" charset="0"/>
              </a:rPr>
              <a:t>M</a:t>
            </a:r>
            <a:r>
              <a:rPr lang="en-US" sz="3200" b="0" i="0" dirty="0">
                <a:solidFill>
                  <a:srgbClr val="000000"/>
                </a:solidFill>
                <a:effectLst/>
                <a:latin typeface="Nunito" pitchFamily="2" charset="0"/>
              </a:rPr>
              <a:t>ail </a:t>
            </a:r>
            <a:r>
              <a:rPr lang="en-US" sz="3200" b="1" i="0" dirty="0">
                <a:solidFill>
                  <a:srgbClr val="000000"/>
                </a:solidFill>
                <a:effectLst/>
                <a:latin typeface="Nunito" pitchFamily="2" charset="0"/>
              </a:rPr>
              <a:t>T</a:t>
            </a:r>
            <a:r>
              <a:rPr lang="en-US" sz="3200" b="0" i="0" dirty="0">
                <a:solidFill>
                  <a:srgbClr val="000000"/>
                </a:solidFill>
                <a:effectLst/>
                <a:latin typeface="Nunito" pitchFamily="2" charset="0"/>
              </a:rPr>
              <a:t>ransfer </a:t>
            </a:r>
            <a:r>
              <a:rPr lang="en-US" sz="3200" b="1" i="0" dirty="0">
                <a:solidFill>
                  <a:srgbClr val="000000"/>
                </a:solidFill>
                <a:effectLst/>
                <a:latin typeface="Nunito" pitchFamily="2" charset="0"/>
              </a:rPr>
              <a:t>P</a:t>
            </a:r>
            <a:r>
              <a:rPr lang="en-US" sz="3200" b="0" i="0" dirty="0">
                <a:solidFill>
                  <a:srgbClr val="000000"/>
                </a:solidFill>
                <a:effectLst/>
                <a:latin typeface="Nunito" pitchFamily="2" charset="0"/>
              </a:rPr>
              <a:t>rotocol Server. This server takes care of delivering emails from one server to another server. When you send an email to an email address, it is delivered to its recipient by a SMTP Server.</a:t>
            </a:r>
            <a:endParaRPr lang="en-IN" sz="3200" dirty="0"/>
          </a:p>
        </p:txBody>
      </p:sp>
    </p:spTree>
    <p:extLst>
      <p:ext uri="{BB962C8B-B14F-4D97-AF65-F5344CB8AC3E}">
        <p14:creationId xmlns:p14="http://schemas.microsoft.com/office/powerpoint/2010/main" val="344055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446B-D324-7C78-243A-51E652FDDB6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ISP?</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E5BE621-B8AD-5D4E-62CA-ADD806AB94AC}"/>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ISP stands for </a:t>
            </a:r>
            <a:r>
              <a:rPr lang="en-US" sz="3200" b="1" i="0" dirty="0">
                <a:solidFill>
                  <a:srgbClr val="000000"/>
                </a:solidFill>
                <a:effectLst/>
                <a:latin typeface="Nunito" pitchFamily="2" charset="0"/>
              </a:rPr>
              <a:t>I</a:t>
            </a:r>
            <a:r>
              <a:rPr lang="en-US" sz="3200" b="0" i="0" dirty="0">
                <a:solidFill>
                  <a:srgbClr val="000000"/>
                </a:solidFill>
                <a:effectLst/>
                <a:latin typeface="Nunito" pitchFamily="2" charset="0"/>
              </a:rPr>
              <a:t>nternet </a:t>
            </a:r>
            <a:r>
              <a:rPr lang="en-US" sz="3200" b="1" i="0" dirty="0">
                <a:solidFill>
                  <a:srgbClr val="000000"/>
                </a:solidFill>
                <a:effectLst/>
                <a:latin typeface="Nunito" pitchFamily="2" charset="0"/>
              </a:rPr>
              <a:t>S</a:t>
            </a:r>
            <a:r>
              <a:rPr lang="en-US" sz="3200" b="0" i="0" dirty="0">
                <a:solidFill>
                  <a:srgbClr val="000000"/>
                </a:solidFill>
                <a:effectLst/>
                <a:latin typeface="Nunito" pitchFamily="2" charset="0"/>
              </a:rPr>
              <a:t>ervice </a:t>
            </a:r>
            <a:r>
              <a:rPr lang="en-US" sz="3200" b="1" i="0" dirty="0">
                <a:solidFill>
                  <a:srgbClr val="000000"/>
                </a:solidFill>
                <a:effectLst/>
                <a:latin typeface="Nunito" pitchFamily="2" charset="0"/>
              </a:rPr>
              <a:t>P</a:t>
            </a:r>
            <a:r>
              <a:rPr lang="en-US" sz="3200" b="0" i="0" dirty="0">
                <a:solidFill>
                  <a:srgbClr val="000000"/>
                </a:solidFill>
                <a:effectLst/>
                <a:latin typeface="Nunito" pitchFamily="2" charset="0"/>
              </a:rPr>
              <a:t>rovider. They are the companies who provide you service in terms of internet connection to connect to the internet.</a:t>
            </a:r>
          </a:p>
          <a:p>
            <a:pPr algn="just"/>
            <a:r>
              <a:rPr lang="en-US" sz="3200" b="0" i="0" dirty="0">
                <a:solidFill>
                  <a:srgbClr val="000000"/>
                </a:solidFill>
                <a:effectLst/>
                <a:latin typeface="Nunito" pitchFamily="2" charset="0"/>
              </a:rPr>
              <a:t>You will buy space on a Web Server from any Internet Service Provider. This space will be used to host your Website.</a:t>
            </a:r>
          </a:p>
          <a:p>
            <a:pPr marL="0" indent="0">
              <a:buNone/>
            </a:pPr>
            <a:endParaRPr lang="en-IN" sz="3200" dirty="0"/>
          </a:p>
        </p:txBody>
      </p:sp>
    </p:spTree>
    <p:extLst>
      <p:ext uri="{BB962C8B-B14F-4D97-AF65-F5344CB8AC3E}">
        <p14:creationId xmlns:p14="http://schemas.microsoft.com/office/powerpoint/2010/main" val="229947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1408-EBE9-453D-D2BB-1A10CE1C85D9}"/>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HTML?</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E9397ED-F8E7-E200-2B3F-712B1728653B}"/>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HTML stands for </a:t>
            </a:r>
            <a:r>
              <a:rPr lang="en-US" sz="3200" b="1" i="0" dirty="0">
                <a:solidFill>
                  <a:srgbClr val="000000"/>
                </a:solidFill>
                <a:effectLst/>
                <a:latin typeface="Nunito" pitchFamily="2" charset="0"/>
              </a:rPr>
              <a:t>H</a:t>
            </a:r>
            <a:r>
              <a:rPr lang="en-US" sz="3200" b="0" i="0" dirty="0">
                <a:solidFill>
                  <a:srgbClr val="000000"/>
                </a:solidFill>
                <a:effectLst/>
                <a:latin typeface="Nunito" pitchFamily="2" charset="0"/>
              </a:rPr>
              <a:t>yper </a:t>
            </a:r>
            <a:r>
              <a:rPr lang="en-US" sz="3200" b="1" i="0" dirty="0">
                <a:solidFill>
                  <a:srgbClr val="000000"/>
                </a:solidFill>
                <a:effectLst/>
                <a:latin typeface="Nunito" pitchFamily="2" charset="0"/>
              </a:rPr>
              <a:t>T</a:t>
            </a:r>
            <a:r>
              <a:rPr lang="en-US" sz="3200" b="0" i="0" dirty="0">
                <a:solidFill>
                  <a:srgbClr val="000000"/>
                </a:solidFill>
                <a:effectLst/>
                <a:latin typeface="Nunito" pitchFamily="2" charset="0"/>
              </a:rPr>
              <a:t>ext </a:t>
            </a:r>
            <a:r>
              <a:rPr lang="en-US" sz="3200" b="1" i="0" dirty="0">
                <a:solidFill>
                  <a:srgbClr val="000000"/>
                </a:solidFill>
                <a:effectLst/>
                <a:latin typeface="Nunito" pitchFamily="2" charset="0"/>
              </a:rPr>
              <a:t>M</a:t>
            </a:r>
            <a:r>
              <a:rPr lang="en-US" sz="3200" b="0" i="0" dirty="0">
                <a:solidFill>
                  <a:srgbClr val="000000"/>
                </a:solidFill>
                <a:effectLst/>
                <a:latin typeface="Nunito" pitchFamily="2" charset="0"/>
              </a:rPr>
              <a:t>arkup </a:t>
            </a:r>
            <a:r>
              <a:rPr lang="en-US" sz="3200" b="1" i="0" dirty="0">
                <a:solidFill>
                  <a:srgbClr val="000000"/>
                </a:solidFill>
                <a:effectLst/>
                <a:latin typeface="Nunito" pitchFamily="2" charset="0"/>
              </a:rPr>
              <a:t>L</a:t>
            </a:r>
            <a:r>
              <a:rPr lang="en-US" sz="3200" b="0" i="0" dirty="0">
                <a:solidFill>
                  <a:srgbClr val="000000"/>
                </a:solidFill>
                <a:effectLst/>
                <a:latin typeface="Nunito" pitchFamily="2" charset="0"/>
              </a:rPr>
              <a:t>anguage. This is the language in which we write web pages for any Website. Even the page you are reading right now is written in HTML.</a:t>
            </a:r>
          </a:p>
          <a:p>
            <a:pPr algn="just"/>
            <a:endParaRPr lang="en-US" sz="3200" b="0" i="0" dirty="0">
              <a:solidFill>
                <a:srgbClr val="000000"/>
              </a:solidFill>
              <a:effectLst/>
              <a:latin typeface="Nunito" pitchFamily="2" charset="0"/>
            </a:endParaRPr>
          </a:p>
          <a:p>
            <a:pPr algn="just"/>
            <a:r>
              <a:rPr lang="en-US" sz="3200" b="0" i="0" dirty="0">
                <a:solidFill>
                  <a:srgbClr val="000000"/>
                </a:solidFill>
                <a:effectLst/>
                <a:latin typeface="Nunito" pitchFamily="2" charset="0"/>
              </a:rPr>
              <a:t>This is a subset of Standard Generalized Mark-Up Language (SGML) for electronic publishing, the specific standard used for the World Wide Web.</a:t>
            </a:r>
          </a:p>
          <a:p>
            <a:endParaRPr lang="en-IN" sz="3200" dirty="0"/>
          </a:p>
        </p:txBody>
      </p:sp>
    </p:spTree>
    <p:extLst>
      <p:ext uri="{BB962C8B-B14F-4D97-AF65-F5344CB8AC3E}">
        <p14:creationId xmlns:p14="http://schemas.microsoft.com/office/powerpoint/2010/main" val="310720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1BD6-9932-9928-D428-C107E20F4AB5}"/>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Hyperlink?</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BC3561F-05C6-0B5D-15CA-7924ECCEDECA}"/>
              </a:ext>
            </a:extLst>
          </p:cNvPr>
          <p:cNvSpPr>
            <a:spLocks noGrp="1"/>
          </p:cNvSpPr>
          <p:nvPr>
            <p:ph idx="1"/>
          </p:nvPr>
        </p:nvSpPr>
        <p:spPr/>
        <p:txBody>
          <a:bodyPr>
            <a:normAutofit/>
          </a:bodyPr>
          <a:lstStyle/>
          <a:p>
            <a:r>
              <a:rPr lang="en-US" sz="3200" b="0" i="0" dirty="0">
                <a:solidFill>
                  <a:srgbClr val="000000"/>
                </a:solidFill>
                <a:effectLst/>
                <a:latin typeface="Nunito" pitchFamily="2" charset="0"/>
              </a:rPr>
              <a:t>A hyperlink or simply a link is a selectable element in an electronic document that serves as an access point to other electronic resources. </a:t>
            </a:r>
          </a:p>
          <a:p>
            <a:r>
              <a:rPr lang="en-US" sz="3200" b="0" i="0" dirty="0">
                <a:solidFill>
                  <a:srgbClr val="000000"/>
                </a:solidFill>
                <a:effectLst/>
                <a:latin typeface="Nunito" pitchFamily="2" charset="0"/>
              </a:rPr>
              <a:t>Typically, you click the hyperlink to access the linked resource. Familiar hyperlinks include buttons, icons, image maps, and clickable text links.</a:t>
            </a:r>
            <a:endParaRPr lang="en-IN" sz="3200" dirty="0"/>
          </a:p>
        </p:txBody>
      </p:sp>
    </p:spTree>
    <p:extLst>
      <p:ext uri="{BB962C8B-B14F-4D97-AF65-F5344CB8AC3E}">
        <p14:creationId xmlns:p14="http://schemas.microsoft.com/office/powerpoint/2010/main" val="61917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4CC8-0431-0721-7582-6F981F0D5E8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DNS?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9CCB71C8-C7EF-612D-088C-D0C1745A76F6}"/>
              </a:ext>
            </a:extLst>
          </p:cNvPr>
          <p:cNvSpPr>
            <a:spLocks noGrp="1"/>
          </p:cNvSpPr>
          <p:nvPr>
            <p:ph idx="1"/>
          </p:nvPr>
        </p:nvSpPr>
        <p:spPr/>
        <p:txBody>
          <a:bodyPr>
            <a:normAutofit/>
          </a:bodyPr>
          <a:lstStyle/>
          <a:p>
            <a:r>
              <a:rPr lang="en-US" sz="3200" dirty="0"/>
              <a:t>DNS stands for Domain Name System. When someone types in your domain name, www.example.com, your browser will ask the Domain Name System to find the IP that hosts your site.</a:t>
            </a:r>
          </a:p>
          <a:p>
            <a:endParaRPr lang="en-US" sz="3200" dirty="0"/>
          </a:p>
          <a:p>
            <a:r>
              <a:rPr lang="en-US" sz="3200" dirty="0"/>
              <a:t> When you register your domain name, your IP address should be put in a DNS along with your domain name. Without doing it your domain name will not be functioning properly.</a:t>
            </a:r>
            <a:endParaRPr lang="en-IN" sz="3200" dirty="0"/>
          </a:p>
        </p:txBody>
      </p:sp>
    </p:spTree>
    <p:extLst>
      <p:ext uri="{BB962C8B-B14F-4D97-AF65-F5344CB8AC3E}">
        <p14:creationId xmlns:p14="http://schemas.microsoft.com/office/powerpoint/2010/main" val="292757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8245-1FB6-C6C9-29AA-C40FD7AFAA2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W3C?</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A0A6988A-85A0-E937-C3BC-E10101EB9F8F}"/>
              </a:ext>
            </a:extLst>
          </p:cNvPr>
          <p:cNvSpPr>
            <a:spLocks noGrp="1"/>
          </p:cNvSpPr>
          <p:nvPr>
            <p:ph idx="1"/>
          </p:nvPr>
        </p:nvSpPr>
        <p:spPr/>
        <p:txBody>
          <a:bodyPr>
            <a:noAutofit/>
          </a:bodyPr>
          <a:lstStyle/>
          <a:p>
            <a:r>
              <a:rPr lang="en-US" sz="3200" dirty="0"/>
              <a:t>W3C stands for World Wide Web Consortium which is an international consortium of companies involved with the Internet and the Web.</a:t>
            </a:r>
          </a:p>
          <a:p>
            <a:endParaRPr lang="en-US" sz="3200" dirty="0"/>
          </a:p>
          <a:p>
            <a:r>
              <a:rPr lang="en-US" sz="3200" dirty="0"/>
              <a:t>The W3C was founded in 1994 by Tim Berners-Lee, the original architect of the World Wide Web. The organization's purpose is to develop open standards so that the Web evolves in a single direction rather than being splintered among competing factions. The W3C is the chief standards body for HTTP and HTML.</a:t>
            </a:r>
            <a:endParaRPr lang="en-IN" sz="3200" dirty="0"/>
          </a:p>
        </p:txBody>
      </p:sp>
    </p:spTree>
    <p:extLst>
      <p:ext uri="{BB962C8B-B14F-4D97-AF65-F5344CB8AC3E}">
        <p14:creationId xmlns:p14="http://schemas.microsoft.com/office/powerpoint/2010/main" val="383055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B15D-AFB4-3980-75E8-5340874105BF}"/>
              </a:ext>
            </a:extLst>
          </p:cNvPr>
          <p:cNvSpPr>
            <a:spLocks noGrp="1"/>
          </p:cNvSpPr>
          <p:nvPr>
            <p:ph type="title"/>
          </p:nvPr>
        </p:nvSpPr>
        <p:spPr/>
        <p:txBody>
          <a:bodyPr/>
          <a:lstStyle/>
          <a:p>
            <a:r>
              <a:rPr lang="en-IN" b="0" i="0" dirty="0">
                <a:solidFill>
                  <a:srgbClr val="000000"/>
                </a:solidFill>
                <a:effectLst/>
                <a:latin typeface="Heebo" panose="020B0604020202020204" pitchFamily="2" charset="-79"/>
                <a:cs typeface="Heebo" panose="020B0604020202020204" pitchFamily="2" charset="-79"/>
              </a:rPr>
              <a:t>What is Internet?</a:t>
            </a:r>
            <a:br>
              <a:rPr lang="en-IN"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1CB1119B-1D7F-8934-1C6B-AB709E56C5CC}"/>
              </a:ext>
            </a:extLst>
          </p:cNvPr>
          <p:cNvSpPr>
            <a:spLocks noGrp="1"/>
          </p:cNvSpPr>
          <p:nvPr>
            <p:ph idx="1"/>
          </p:nvPr>
        </p:nvSpPr>
        <p:spPr/>
        <p:txBody>
          <a:bodyPr/>
          <a:lstStyle/>
          <a:p>
            <a:pPr algn="just"/>
            <a:r>
              <a:rPr lang="en-US" b="0" i="0" dirty="0">
                <a:solidFill>
                  <a:srgbClr val="000000"/>
                </a:solidFill>
                <a:effectLst/>
                <a:latin typeface="Nunito" panose="020B0604020202020204" pitchFamily="2" charset="0"/>
              </a:rPr>
              <a:t>The Internet is essentially a global network of computing resources. You can think of the Internet as a physical collection of routers and circuits as a set of shared resources.</a:t>
            </a:r>
          </a:p>
          <a:p>
            <a:pPr algn="just"/>
            <a:endParaRPr lang="en-US" b="0" i="0" dirty="0">
              <a:solidFill>
                <a:srgbClr val="000000"/>
              </a:solidFill>
              <a:effectLst/>
              <a:latin typeface="Nunito" panose="020B0604020202020204" pitchFamily="2" charset="0"/>
            </a:endParaRPr>
          </a:p>
          <a:p>
            <a:pPr marL="0" indent="0" algn="just">
              <a:buNone/>
            </a:pPr>
            <a:r>
              <a:rPr lang="en-US" b="0" i="0" dirty="0">
                <a:solidFill>
                  <a:srgbClr val="000000"/>
                </a:solidFill>
                <a:effectLst/>
                <a:latin typeface="Nunito" panose="020B0604020202020204" pitchFamily="2" charset="0"/>
              </a:rPr>
              <a:t>Some common definitions given in the past include −</a:t>
            </a:r>
          </a:p>
          <a:p>
            <a:pPr algn="l">
              <a:buFont typeface="Arial" panose="020B0604020202020204" pitchFamily="34" charset="0"/>
              <a:buChar char="•"/>
            </a:pPr>
            <a:r>
              <a:rPr lang="en-US" b="0" i="0" dirty="0">
                <a:solidFill>
                  <a:srgbClr val="000000"/>
                </a:solidFill>
                <a:effectLst/>
                <a:latin typeface="Nunito" panose="020B0604020202020204" pitchFamily="2" charset="0"/>
              </a:rPr>
              <a:t>A network of networks based on the TCP/IP communications protocol.</a:t>
            </a:r>
          </a:p>
          <a:p>
            <a:pPr algn="l">
              <a:buFont typeface="Arial" panose="020B0604020202020204" pitchFamily="34" charset="0"/>
              <a:buChar char="•"/>
            </a:pPr>
            <a:r>
              <a:rPr lang="en-US" b="0" i="0" dirty="0">
                <a:solidFill>
                  <a:srgbClr val="000000"/>
                </a:solidFill>
                <a:effectLst/>
                <a:latin typeface="Nunito" panose="020B0604020202020204" pitchFamily="2" charset="0"/>
              </a:rPr>
              <a:t>A community of people who use and develop those networks.</a:t>
            </a:r>
          </a:p>
          <a:p>
            <a:endParaRPr lang="en-IN" dirty="0"/>
          </a:p>
        </p:txBody>
      </p:sp>
    </p:spTree>
    <p:extLst>
      <p:ext uri="{BB962C8B-B14F-4D97-AF65-F5344CB8AC3E}">
        <p14:creationId xmlns:p14="http://schemas.microsoft.com/office/powerpoint/2010/main" val="371035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ADE4-A753-4BFA-661D-A3FB32C439E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Internet-Based Services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3E7A47FD-EA50-253C-AF51-14C1A61B5320}"/>
              </a:ext>
            </a:extLst>
          </p:cNvPr>
          <p:cNvSpPr>
            <a:spLocks noGrp="1"/>
          </p:cNvSpPr>
          <p:nvPr>
            <p:ph idx="1"/>
          </p:nvPr>
        </p:nvSpPr>
        <p:spPr>
          <a:xfrm>
            <a:off x="838200" y="1187116"/>
            <a:ext cx="10515600" cy="5305759"/>
          </a:xfrm>
        </p:spPr>
        <p:txBody>
          <a:bodyPr>
            <a:normAutofit lnSpcReduction="10000"/>
          </a:bodyPr>
          <a:lstStyle/>
          <a:p>
            <a:pPr marL="0" indent="0" algn="just">
              <a:buNone/>
            </a:pPr>
            <a:r>
              <a:rPr lang="en-US" b="0" i="0" dirty="0">
                <a:solidFill>
                  <a:srgbClr val="000000"/>
                </a:solidFill>
                <a:effectLst/>
                <a:latin typeface="Nunito" pitchFamily="2" charset="0"/>
              </a:rPr>
              <a:t>Some of the basic services available to Internet users are −</a:t>
            </a:r>
          </a:p>
          <a:p>
            <a:pPr algn="just">
              <a:buFont typeface="Arial" panose="020B0604020202020204" pitchFamily="34" charset="0"/>
              <a:buChar char="•"/>
            </a:pPr>
            <a:r>
              <a:rPr lang="en-US" b="1" i="0" dirty="0">
                <a:solidFill>
                  <a:srgbClr val="000000"/>
                </a:solidFill>
                <a:effectLst/>
                <a:latin typeface="Nunito" pitchFamily="2" charset="0"/>
              </a:rPr>
              <a:t>Email</a:t>
            </a:r>
            <a:r>
              <a:rPr lang="en-US" b="0" i="0" dirty="0">
                <a:solidFill>
                  <a:srgbClr val="000000"/>
                </a:solidFill>
                <a:effectLst/>
                <a:latin typeface="Nunito" pitchFamily="2" charset="0"/>
              </a:rPr>
              <a:t> − A fast, easy, and inexpensive way to communicate with other Internet users around the world.</a:t>
            </a:r>
          </a:p>
          <a:p>
            <a:pPr algn="just">
              <a:buFont typeface="Arial" panose="020B0604020202020204" pitchFamily="34" charset="0"/>
              <a:buChar char="•"/>
            </a:pPr>
            <a:r>
              <a:rPr lang="en-US" b="1" i="0" dirty="0">
                <a:solidFill>
                  <a:srgbClr val="000000"/>
                </a:solidFill>
                <a:effectLst/>
                <a:latin typeface="Nunito" pitchFamily="2" charset="0"/>
              </a:rPr>
              <a:t>Telnet</a:t>
            </a:r>
            <a:r>
              <a:rPr lang="en-US" b="0" i="0" dirty="0">
                <a:solidFill>
                  <a:srgbClr val="000000"/>
                </a:solidFill>
                <a:effectLst/>
                <a:latin typeface="Nunito" pitchFamily="2" charset="0"/>
              </a:rPr>
              <a:t> − Allows a user to log into a remote computer as though it were a local system.</a:t>
            </a:r>
          </a:p>
          <a:p>
            <a:pPr algn="just">
              <a:buFont typeface="Arial" panose="020B0604020202020204" pitchFamily="34" charset="0"/>
              <a:buChar char="•"/>
            </a:pPr>
            <a:r>
              <a:rPr lang="en-US" b="1" i="0" dirty="0">
                <a:solidFill>
                  <a:srgbClr val="000000"/>
                </a:solidFill>
                <a:effectLst/>
                <a:latin typeface="Nunito" pitchFamily="2" charset="0"/>
              </a:rPr>
              <a:t>FTP</a:t>
            </a:r>
            <a:r>
              <a:rPr lang="en-US" b="0" i="0" dirty="0">
                <a:solidFill>
                  <a:srgbClr val="000000"/>
                </a:solidFill>
                <a:effectLst/>
                <a:latin typeface="Nunito" pitchFamily="2" charset="0"/>
              </a:rPr>
              <a:t> − Allows a user to transfer virtually every kind of file that can be stored on a computer from one Internet-connected computer to another.</a:t>
            </a:r>
          </a:p>
          <a:p>
            <a:pPr algn="just">
              <a:buFont typeface="Arial" panose="020B0604020202020204" pitchFamily="34" charset="0"/>
              <a:buChar char="•"/>
            </a:pPr>
            <a:r>
              <a:rPr lang="en-US" b="1" i="0" dirty="0">
                <a:solidFill>
                  <a:srgbClr val="000000"/>
                </a:solidFill>
                <a:effectLst/>
                <a:latin typeface="Nunito" pitchFamily="2" charset="0"/>
              </a:rPr>
              <a:t>UseNet news</a:t>
            </a:r>
            <a:r>
              <a:rPr lang="en-US" b="0" i="0" dirty="0">
                <a:solidFill>
                  <a:srgbClr val="000000"/>
                </a:solidFill>
                <a:effectLst/>
                <a:latin typeface="Nunito" pitchFamily="2" charset="0"/>
              </a:rPr>
              <a:t> − A distributed bulletin board that offers a combination news and discussion service on thousands of topics.</a:t>
            </a:r>
          </a:p>
          <a:p>
            <a:pPr algn="just">
              <a:buFont typeface="Arial" panose="020B0604020202020204" pitchFamily="34" charset="0"/>
              <a:buChar char="•"/>
            </a:pPr>
            <a:r>
              <a:rPr lang="en-US" b="1" i="0" dirty="0">
                <a:solidFill>
                  <a:srgbClr val="000000"/>
                </a:solidFill>
                <a:effectLst/>
                <a:latin typeface="Nunito" pitchFamily="2" charset="0"/>
              </a:rPr>
              <a:t>World Wide Web (WWW)</a:t>
            </a:r>
            <a:r>
              <a:rPr lang="en-US" b="0" i="0" dirty="0">
                <a:solidFill>
                  <a:srgbClr val="000000"/>
                </a:solidFill>
                <a:effectLst/>
                <a:latin typeface="Nunito" pitchFamily="2" charset="0"/>
              </a:rPr>
              <a:t> − A hypertext interface to Internet information resources.</a:t>
            </a:r>
          </a:p>
          <a:p>
            <a:pPr marL="0" indent="0">
              <a:buNone/>
            </a:pPr>
            <a:endParaRPr lang="en-IN" dirty="0"/>
          </a:p>
        </p:txBody>
      </p:sp>
    </p:spTree>
    <p:extLst>
      <p:ext uri="{BB962C8B-B14F-4D97-AF65-F5344CB8AC3E}">
        <p14:creationId xmlns:p14="http://schemas.microsoft.com/office/powerpoint/2010/main" val="377048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290B-D039-DAB0-4EF3-46EB089F6526}"/>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WWW?</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E2DEFB16-FB04-F01D-486B-7AD2EBE41633}"/>
              </a:ext>
            </a:extLst>
          </p:cNvPr>
          <p:cNvSpPr>
            <a:spLocks noGrp="1"/>
          </p:cNvSpPr>
          <p:nvPr>
            <p:ph idx="1"/>
          </p:nvPr>
        </p:nvSpPr>
        <p:spPr>
          <a:xfrm>
            <a:off x="838200" y="1253331"/>
            <a:ext cx="10515600" cy="5239544"/>
          </a:xfrm>
        </p:spPr>
        <p:txBody>
          <a:bodyPr>
            <a:normAutofit/>
          </a:bodyPr>
          <a:lstStyle/>
          <a:p>
            <a:pPr algn="just"/>
            <a:r>
              <a:rPr lang="en-US" b="0" i="0" dirty="0">
                <a:solidFill>
                  <a:srgbClr val="000000"/>
                </a:solidFill>
                <a:effectLst/>
                <a:latin typeface="Nunito" pitchFamily="2" charset="0"/>
              </a:rPr>
              <a:t>WWW stands for </a:t>
            </a:r>
            <a:r>
              <a:rPr lang="en-US" b="1" i="0" dirty="0">
                <a:solidFill>
                  <a:srgbClr val="000000"/>
                </a:solidFill>
                <a:effectLst/>
                <a:latin typeface="Nunito" pitchFamily="2" charset="0"/>
              </a:rPr>
              <a:t>W</a:t>
            </a:r>
            <a:r>
              <a:rPr lang="en-US" b="0" i="0" dirty="0">
                <a:solidFill>
                  <a:srgbClr val="000000"/>
                </a:solidFill>
                <a:effectLst/>
                <a:latin typeface="Nunito" pitchFamily="2" charset="0"/>
              </a:rPr>
              <a:t>orld </a:t>
            </a:r>
            <a:r>
              <a:rPr lang="en-US" b="1" i="0" dirty="0">
                <a:solidFill>
                  <a:srgbClr val="000000"/>
                </a:solidFill>
                <a:effectLst/>
                <a:latin typeface="Nunito" pitchFamily="2" charset="0"/>
              </a:rPr>
              <a:t>W</a:t>
            </a:r>
            <a:r>
              <a:rPr lang="en-US" b="0" i="0" dirty="0">
                <a:solidFill>
                  <a:srgbClr val="000000"/>
                </a:solidFill>
                <a:effectLst/>
                <a:latin typeface="Nunito" pitchFamily="2" charset="0"/>
              </a:rPr>
              <a:t>ide </a:t>
            </a:r>
            <a:r>
              <a:rPr lang="en-US" b="1" i="0" dirty="0">
                <a:solidFill>
                  <a:srgbClr val="000000"/>
                </a:solidFill>
                <a:effectLst/>
                <a:latin typeface="Nunito" pitchFamily="2" charset="0"/>
              </a:rPr>
              <a:t>W</a:t>
            </a:r>
            <a:r>
              <a:rPr lang="en-US" b="0" i="0" dirty="0">
                <a:solidFill>
                  <a:srgbClr val="000000"/>
                </a:solidFill>
                <a:effectLst/>
                <a:latin typeface="Nunito" pitchFamily="2" charset="0"/>
              </a:rPr>
              <a:t>eb. A technical definition of the World Wide Web is − All the resources and users on the Internet that are using the Hypertext Transfer Protocol (HTTP).</a:t>
            </a:r>
          </a:p>
          <a:p>
            <a:pPr algn="just"/>
            <a:r>
              <a:rPr lang="en-US" b="0" i="0" dirty="0">
                <a:solidFill>
                  <a:srgbClr val="000000"/>
                </a:solidFill>
                <a:effectLst/>
                <a:latin typeface="Nunito" pitchFamily="2" charset="0"/>
              </a:rPr>
              <a:t>A broader definition comes from the organization that Web inventor Tim Berners-Lee helped found, the World Wide Web Consortium (W3C): The World Wide Web is the universe of network-accessible information, an embodiment of human knowledge.</a:t>
            </a:r>
          </a:p>
          <a:p>
            <a:pPr algn="just"/>
            <a:r>
              <a:rPr lang="en-US" b="0" i="0" dirty="0">
                <a:solidFill>
                  <a:srgbClr val="000000"/>
                </a:solidFill>
                <a:effectLst/>
                <a:latin typeface="Nunito" pitchFamily="2" charset="0"/>
              </a:rPr>
              <a:t>In simple terms, The World Wide Web is a way of exchanging information between computers on the Internet, tying them together into a vast collection of interactive multimedia resources.</a:t>
            </a:r>
          </a:p>
          <a:p>
            <a:pPr marL="0" indent="0">
              <a:buNone/>
            </a:pPr>
            <a:endParaRPr lang="en-IN" dirty="0"/>
          </a:p>
        </p:txBody>
      </p:sp>
    </p:spTree>
    <p:extLst>
      <p:ext uri="{BB962C8B-B14F-4D97-AF65-F5344CB8AC3E}">
        <p14:creationId xmlns:p14="http://schemas.microsoft.com/office/powerpoint/2010/main" val="304300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66D4-9881-A9A0-3034-2F77A275207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HTTP?</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A1C8226-4D9A-0FB8-194C-358E076721F7}"/>
              </a:ext>
            </a:extLst>
          </p:cNvPr>
          <p:cNvSpPr>
            <a:spLocks noGrp="1"/>
          </p:cNvSpPr>
          <p:nvPr>
            <p:ph idx="1"/>
          </p:nvPr>
        </p:nvSpPr>
        <p:spPr>
          <a:xfrm>
            <a:off x="838200" y="1825625"/>
            <a:ext cx="10515600" cy="4667250"/>
          </a:xfrm>
        </p:spPr>
        <p:txBody>
          <a:bodyPr>
            <a:normAutofit/>
          </a:bodyPr>
          <a:lstStyle/>
          <a:p>
            <a:pPr algn="just"/>
            <a:r>
              <a:rPr lang="en-US" sz="3200" b="0" i="0" dirty="0">
                <a:solidFill>
                  <a:srgbClr val="000000"/>
                </a:solidFill>
                <a:effectLst/>
                <a:latin typeface="Nunito" pitchFamily="2" charset="0"/>
              </a:rPr>
              <a:t>HTTP stands for </a:t>
            </a:r>
            <a:r>
              <a:rPr lang="en-US" sz="3200" b="1" i="0" dirty="0">
                <a:solidFill>
                  <a:srgbClr val="000000"/>
                </a:solidFill>
                <a:effectLst/>
                <a:latin typeface="Nunito" pitchFamily="2" charset="0"/>
              </a:rPr>
              <a:t>H</a:t>
            </a:r>
            <a:r>
              <a:rPr lang="en-US" sz="3200" b="0" i="0" dirty="0">
                <a:solidFill>
                  <a:srgbClr val="000000"/>
                </a:solidFill>
                <a:effectLst/>
                <a:latin typeface="Nunito" pitchFamily="2" charset="0"/>
              </a:rPr>
              <a:t>ypertext </a:t>
            </a:r>
            <a:r>
              <a:rPr lang="en-US" sz="3200" b="1" i="0" dirty="0">
                <a:solidFill>
                  <a:srgbClr val="000000"/>
                </a:solidFill>
                <a:effectLst/>
                <a:latin typeface="Nunito" pitchFamily="2" charset="0"/>
              </a:rPr>
              <a:t>T</a:t>
            </a:r>
            <a:r>
              <a:rPr lang="en-US" sz="3200" b="0" i="0" dirty="0">
                <a:solidFill>
                  <a:srgbClr val="000000"/>
                </a:solidFill>
                <a:effectLst/>
                <a:latin typeface="Nunito" pitchFamily="2" charset="0"/>
              </a:rPr>
              <a:t>ransfer </a:t>
            </a:r>
            <a:r>
              <a:rPr lang="en-US" sz="3200" b="1" i="0" dirty="0">
                <a:solidFill>
                  <a:srgbClr val="000000"/>
                </a:solidFill>
                <a:effectLst/>
                <a:latin typeface="Nunito" pitchFamily="2" charset="0"/>
              </a:rPr>
              <a:t>P</a:t>
            </a:r>
            <a:r>
              <a:rPr lang="en-US" sz="3200" b="0" i="0" dirty="0">
                <a:solidFill>
                  <a:srgbClr val="000000"/>
                </a:solidFill>
                <a:effectLst/>
                <a:latin typeface="Nunito" pitchFamily="2" charset="0"/>
              </a:rPr>
              <a:t>rotocol. This is the protocol being used to transfer hypertext documents that makes the World Wide Web possible.</a:t>
            </a:r>
          </a:p>
          <a:p>
            <a:pPr algn="just"/>
            <a:endParaRPr lang="en-US" sz="3200" b="0" i="0" dirty="0">
              <a:solidFill>
                <a:srgbClr val="000000"/>
              </a:solidFill>
              <a:effectLst/>
              <a:latin typeface="Nunito" pitchFamily="2" charset="0"/>
            </a:endParaRPr>
          </a:p>
          <a:p>
            <a:pPr algn="just"/>
            <a:r>
              <a:rPr lang="en-US" sz="3200" b="0" i="0" dirty="0">
                <a:solidFill>
                  <a:srgbClr val="000000"/>
                </a:solidFill>
                <a:effectLst/>
                <a:latin typeface="Nunito" pitchFamily="2" charset="0"/>
              </a:rPr>
              <a:t>A standard web address such as </a:t>
            </a:r>
            <a:r>
              <a:rPr lang="en-US" sz="3200" b="0" i="0" u="sng" strike="noStrike" dirty="0">
                <a:solidFill>
                  <a:srgbClr val="FF0000"/>
                </a:solidFill>
                <a:effectLst/>
                <a:latin typeface="Nunito" pitchFamily="2" charset="0"/>
              </a:rPr>
              <a:t>Google.com</a:t>
            </a:r>
            <a:r>
              <a:rPr lang="en-US" sz="3200" b="0" i="0" u="none" strike="noStrike" dirty="0">
                <a:solidFill>
                  <a:srgbClr val="313131"/>
                </a:solidFill>
                <a:effectLst/>
                <a:latin typeface="Nunito" pitchFamily="2" charset="0"/>
              </a:rPr>
              <a:t> </a:t>
            </a:r>
            <a:r>
              <a:rPr lang="en-US" sz="3200" b="0" i="0" dirty="0">
                <a:solidFill>
                  <a:srgbClr val="000000"/>
                </a:solidFill>
                <a:effectLst/>
                <a:latin typeface="Nunito" pitchFamily="2" charset="0"/>
              </a:rPr>
              <a:t>is called a URL and here the prefix </a:t>
            </a:r>
            <a:r>
              <a:rPr lang="en-US" sz="3200" b="1" i="0" dirty="0">
                <a:solidFill>
                  <a:srgbClr val="000000"/>
                </a:solidFill>
                <a:effectLst/>
                <a:latin typeface="Nunito" pitchFamily="2" charset="0"/>
              </a:rPr>
              <a:t>http</a:t>
            </a:r>
            <a:r>
              <a:rPr lang="en-US" sz="3200" b="0" i="0" dirty="0">
                <a:solidFill>
                  <a:srgbClr val="000000"/>
                </a:solidFill>
                <a:effectLst/>
                <a:latin typeface="Nunito" pitchFamily="2" charset="0"/>
              </a:rPr>
              <a:t> indicates its protocol</a:t>
            </a:r>
          </a:p>
          <a:p>
            <a:endParaRPr lang="en-IN" sz="3200" dirty="0"/>
          </a:p>
        </p:txBody>
      </p:sp>
    </p:spTree>
    <p:extLst>
      <p:ext uri="{BB962C8B-B14F-4D97-AF65-F5344CB8AC3E}">
        <p14:creationId xmlns:p14="http://schemas.microsoft.com/office/powerpoint/2010/main" val="177150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39E8-553D-28FB-7CF8-A4F076F35B9A}"/>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URL?</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331318E-D367-D469-87CB-7F895C70B74F}"/>
              </a:ext>
            </a:extLst>
          </p:cNvPr>
          <p:cNvSpPr>
            <a:spLocks noGrp="1"/>
          </p:cNvSpPr>
          <p:nvPr>
            <p:ph idx="1"/>
          </p:nvPr>
        </p:nvSpPr>
        <p:spPr/>
        <p:txBody>
          <a:bodyPr/>
          <a:lstStyle/>
          <a:p>
            <a:r>
              <a:rPr lang="en-US" dirty="0"/>
              <a:t>URL stands for Uniform Resource Locator, and is used to specify addresses on the World Wide Web. A URL is the fundamental network identification for any resource connected to the web (e.g., hypertext pages, images, and sound files).</a:t>
            </a:r>
          </a:p>
          <a:p>
            <a:endParaRPr lang="en-US" dirty="0"/>
          </a:p>
          <a:p>
            <a:r>
              <a:rPr lang="en-US" dirty="0"/>
              <a:t>A URL will have the following format −</a:t>
            </a:r>
          </a:p>
          <a:p>
            <a:endParaRPr lang="en-US" dirty="0"/>
          </a:p>
          <a:p>
            <a:pPr lvl="1"/>
            <a:r>
              <a:rPr lang="en-US" dirty="0">
                <a:solidFill>
                  <a:srgbClr val="FF0000"/>
                </a:solidFill>
              </a:rPr>
              <a:t>protocol://hostname/other_information</a:t>
            </a:r>
            <a:endParaRPr lang="en-IN" dirty="0">
              <a:solidFill>
                <a:srgbClr val="FF0000"/>
              </a:solidFill>
            </a:endParaRPr>
          </a:p>
        </p:txBody>
      </p:sp>
    </p:spTree>
    <p:extLst>
      <p:ext uri="{BB962C8B-B14F-4D97-AF65-F5344CB8AC3E}">
        <p14:creationId xmlns:p14="http://schemas.microsoft.com/office/powerpoint/2010/main" val="9071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09A7-5B6D-887C-8969-0BDA470AA035}"/>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URL?</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FEF1A3D-588E-7359-A430-CDF455FCB0B3}"/>
              </a:ext>
            </a:extLst>
          </p:cNvPr>
          <p:cNvSpPr>
            <a:spLocks noGrp="1"/>
          </p:cNvSpPr>
          <p:nvPr>
            <p:ph idx="1"/>
          </p:nvPr>
        </p:nvSpPr>
        <p:spPr>
          <a:xfrm>
            <a:off x="838200" y="1347536"/>
            <a:ext cx="10515600" cy="5309937"/>
          </a:xfrm>
        </p:spPr>
        <p:txBody>
          <a:bodyPr>
            <a:normAutofit/>
          </a:bodyPr>
          <a:lstStyle/>
          <a:p>
            <a:pPr algn="just"/>
            <a:r>
              <a:rPr lang="en-US" b="0" i="0" dirty="0">
                <a:solidFill>
                  <a:srgbClr val="000000"/>
                </a:solidFill>
                <a:effectLst/>
                <a:latin typeface="Nunito" pitchFamily="2" charset="0"/>
              </a:rPr>
              <a:t>The protocol specifies how information is transferred from a link. The protocol used for web resources is </a:t>
            </a:r>
            <a:r>
              <a:rPr lang="en-US" b="0" i="0" dirty="0" err="1">
                <a:solidFill>
                  <a:srgbClr val="000000"/>
                </a:solidFill>
                <a:effectLst/>
                <a:latin typeface="Nunito" pitchFamily="2" charset="0"/>
              </a:rPr>
              <a:t>HyperText</a:t>
            </a:r>
            <a:r>
              <a:rPr lang="en-US" b="0" i="0" dirty="0">
                <a:solidFill>
                  <a:srgbClr val="000000"/>
                </a:solidFill>
                <a:effectLst/>
                <a:latin typeface="Nunito" pitchFamily="2" charset="0"/>
              </a:rPr>
              <a:t> Transfer Protocol (HTTP). Other protocols compatible with most web browsers include FTP, telnet, newsgroups, and Gopher.</a:t>
            </a:r>
          </a:p>
          <a:p>
            <a:pPr algn="just"/>
            <a:r>
              <a:rPr lang="en-US" b="0" i="0" dirty="0">
                <a:solidFill>
                  <a:srgbClr val="000000"/>
                </a:solidFill>
                <a:effectLst/>
                <a:latin typeface="Nunito" pitchFamily="2" charset="0"/>
              </a:rPr>
              <a:t>The protocol is followed by a colon, two slashes, and then the domain name. The domain name is the computer on which the resource is located.</a:t>
            </a:r>
          </a:p>
          <a:p>
            <a:pPr algn="just"/>
            <a:r>
              <a:rPr lang="en-US" b="0" i="0" dirty="0">
                <a:solidFill>
                  <a:srgbClr val="000000"/>
                </a:solidFill>
                <a:effectLst/>
                <a:latin typeface="Nunito" pitchFamily="2" charset="0"/>
              </a:rPr>
              <a:t>Links to particular files or subdirectories may be further specified after the domain name. The directory names are separated by single forward slashes.</a:t>
            </a:r>
          </a:p>
          <a:p>
            <a:endParaRPr lang="en-IN" dirty="0"/>
          </a:p>
        </p:txBody>
      </p:sp>
    </p:spTree>
    <p:extLst>
      <p:ext uri="{BB962C8B-B14F-4D97-AF65-F5344CB8AC3E}">
        <p14:creationId xmlns:p14="http://schemas.microsoft.com/office/powerpoint/2010/main" val="295765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475A-AFB2-92E8-92AC-681F11B714E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Website?</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8112BCF-D8A6-4892-8A16-8EE27CB8A47B}"/>
              </a:ext>
            </a:extLst>
          </p:cNvPr>
          <p:cNvSpPr>
            <a:spLocks noGrp="1"/>
          </p:cNvSpPr>
          <p:nvPr>
            <p:ph idx="1"/>
          </p:nvPr>
        </p:nvSpPr>
        <p:spPr/>
        <p:txBody>
          <a:bodyPr>
            <a:normAutofit/>
          </a:bodyPr>
          <a:lstStyle/>
          <a:p>
            <a:pPr algn="just"/>
            <a:r>
              <a:rPr lang="en-US" sz="3200" b="0" i="0" dirty="0">
                <a:solidFill>
                  <a:srgbClr val="000000"/>
                </a:solidFill>
                <a:effectLst/>
                <a:latin typeface="Nunito" pitchFamily="2" charset="0"/>
              </a:rPr>
              <a:t>Each page available on the website is called a </a:t>
            </a:r>
            <a:r>
              <a:rPr lang="en-US" sz="3200" b="0" i="1" dirty="0">
                <a:solidFill>
                  <a:srgbClr val="000000"/>
                </a:solidFill>
                <a:effectLst/>
                <a:latin typeface="Nunito" pitchFamily="2" charset="0"/>
              </a:rPr>
              <a:t>web page</a:t>
            </a:r>
            <a:r>
              <a:rPr lang="en-US" sz="3200" b="0" i="0" dirty="0">
                <a:solidFill>
                  <a:srgbClr val="000000"/>
                </a:solidFill>
                <a:effectLst/>
                <a:latin typeface="Nunito" pitchFamily="2" charset="0"/>
              </a:rPr>
              <a:t> and first page of any website is called </a:t>
            </a:r>
            <a:r>
              <a:rPr lang="en-US" sz="3200" b="0" i="1" dirty="0">
                <a:solidFill>
                  <a:srgbClr val="000000"/>
                </a:solidFill>
                <a:effectLst/>
                <a:latin typeface="Nunito" pitchFamily="2" charset="0"/>
              </a:rPr>
              <a:t>home page</a:t>
            </a:r>
            <a:r>
              <a:rPr lang="en-US" sz="3200" b="0" i="0" dirty="0">
                <a:solidFill>
                  <a:srgbClr val="000000"/>
                </a:solidFill>
                <a:effectLst/>
                <a:latin typeface="Nunito" pitchFamily="2" charset="0"/>
              </a:rPr>
              <a:t> for that site.</a:t>
            </a:r>
          </a:p>
          <a:p>
            <a:pPr algn="just"/>
            <a:endParaRPr lang="en-US" sz="3200" dirty="0">
              <a:solidFill>
                <a:srgbClr val="000000"/>
              </a:solidFill>
              <a:latin typeface="Nunito" pitchFamily="2" charset="0"/>
            </a:endParaRPr>
          </a:p>
          <a:p>
            <a:pPr algn="just"/>
            <a:r>
              <a:rPr lang="en-US" sz="3200" b="0" i="0" dirty="0">
                <a:solidFill>
                  <a:srgbClr val="202124"/>
                </a:solidFill>
                <a:effectLst/>
                <a:latin typeface="arial" panose="020B0604020202020204" pitchFamily="34" charset="0"/>
              </a:rPr>
              <a:t>a set of related web pages located under a single domain name, typically produced by a single person or organization.</a:t>
            </a:r>
            <a:endParaRPr lang="en-US" sz="3200" b="0" i="0" dirty="0">
              <a:solidFill>
                <a:srgbClr val="000000"/>
              </a:solidFill>
              <a:effectLst/>
              <a:latin typeface="Nunito" pitchFamily="2" charset="0"/>
            </a:endParaRPr>
          </a:p>
          <a:p>
            <a:endParaRPr lang="en-IN" sz="3200" dirty="0"/>
          </a:p>
        </p:txBody>
      </p:sp>
    </p:spTree>
    <p:extLst>
      <p:ext uri="{BB962C8B-B14F-4D97-AF65-F5344CB8AC3E}">
        <p14:creationId xmlns:p14="http://schemas.microsoft.com/office/powerpoint/2010/main" val="418577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A0F-EC3A-FA05-048B-AC8C8F71FCE7}"/>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Web Server?</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8ACE89D-B5F8-F6B4-C9AC-C110977981FE}"/>
              </a:ext>
            </a:extLst>
          </p:cNvPr>
          <p:cNvSpPr>
            <a:spLocks noGrp="1"/>
          </p:cNvSpPr>
          <p:nvPr>
            <p:ph idx="1"/>
          </p:nvPr>
        </p:nvSpPr>
        <p:spPr>
          <a:xfrm>
            <a:off x="838200" y="1267326"/>
            <a:ext cx="10515600" cy="5374105"/>
          </a:xfrm>
        </p:spPr>
        <p:txBody>
          <a:bodyPr>
            <a:normAutofit/>
          </a:bodyPr>
          <a:lstStyle/>
          <a:p>
            <a:pPr algn="just"/>
            <a:r>
              <a:rPr lang="en-US" sz="3200" b="0" i="0" dirty="0">
                <a:solidFill>
                  <a:srgbClr val="000000"/>
                </a:solidFill>
                <a:effectLst/>
                <a:latin typeface="Nunito" pitchFamily="2" charset="0"/>
              </a:rPr>
              <a:t>Every Website sits on a computer known as a Web server. This server is always connected to the internet. Every Web server that is connected to the Internet is given a unique address made up of a series of four numbers between 0 and 256 separated by periods. For example, 68.178.157.132 or 68.122.35.127.</a:t>
            </a:r>
          </a:p>
          <a:p>
            <a:pPr algn="just"/>
            <a:r>
              <a:rPr lang="en-US" sz="3200" b="0" i="0" dirty="0">
                <a:solidFill>
                  <a:srgbClr val="000000"/>
                </a:solidFill>
                <a:effectLst/>
                <a:latin typeface="Nunito" pitchFamily="2" charset="0"/>
              </a:rPr>
              <a:t>When you register a Web address, also known as a domain name, such as tutorialspoint.com you have to specify the IP address of the Web server that will host the site.</a:t>
            </a:r>
          </a:p>
          <a:p>
            <a:endParaRPr lang="en-IN" sz="3200" dirty="0"/>
          </a:p>
        </p:txBody>
      </p:sp>
    </p:spTree>
    <p:extLst>
      <p:ext uri="{BB962C8B-B14F-4D97-AF65-F5344CB8AC3E}">
        <p14:creationId xmlns:p14="http://schemas.microsoft.com/office/powerpoint/2010/main" val="3599833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0" ma:contentTypeDescription="Create a new document." ma:contentTypeScope="" ma:versionID="8f52879ff0f9494c0149b52672349ba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4B67CF-8EAE-4896-B951-6D46AED81C25}">
  <ds:schemaRefs>
    <ds:schemaRef ds:uri="http://schemas.microsoft.com/sharepoint/v3/contenttype/forms"/>
  </ds:schemaRefs>
</ds:datastoreItem>
</file>

<file path=customXml/itemProps2.xml><?xml version="1.0" encoding="utf-8"?>
<ds:datastoreItem xmlns:ds="http://schemas.openxmlformats.org/officeDocument/2006/customXml" ds:itemID="{61548848-1013-488E-A645-A80D5BC05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TotalTime>
  <Words>1136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Calibri Light</vt:lpstr>
      <vt:lpstr>Heebo</vt:lpstr>
      <vt:lpstr>Nunito</vt:lpstr>
      <vt:lpstr>Office Theme</vt:lpstr>
      <vt:lpstr>WEB TECHNOLOGY</vt:lpstr>
      <vt:lpstr>What is Internet? </vt:lpstr>
      <vt:lpstr>Internet-Based Services </vt:lpstr>
      <vt:lpstr>What is WWW? </vt:lpstr>
      <vt:lpstr>What is HTTP? </vt:lpstr>
      <vt:lpstr>What is URL? </vt:lpstr>
      <vt:lpstr>What is URL? </vt:lpstr>
      <vt:lpstr>What is Website? </vt:lpstr>
      <vt:lpstr>What is Web Server? </vt:lpstr>
      <vt:lpstr>What is Web Browser? </vt:lpstr>
      <vt:lpstr>What is SMTP Server? </vt:lpstr>
      <vt:lpstr>What is ISP? </vt:lpstr>
      <vt:lpstr>What is HTML? </vt:lpstr>
      <vt:lpstr>What is Hyperlink? </vt:lpstr>
      <vt:lpstr>What is DNS? </vt:lpstr>
      <vt:lpstr>What is W3C?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Rajesh Kolluri</dc:creator>
  <cp:lastModifiedBy>Hemanth Kumar</cp:lastModifiedBy>
  <cp:revision>7</cp:revision>
  <dcterms:created xsi:type="dcterms:W3CDTF">2023-01-10T06:56:30Z</dcterms:created>
  <dcterms:modified xsi:type="dcterms:W3CDTF">2023-05-13T06:48:37Z</dcterms:modified>
</cp:coreProperties>
</file>