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67"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6" d="100"/>
          <a:sy n="76" d="100"/>
        </p:scale>
        <p:origin x="9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nvGrpSpPr>
          <p:cNvPr id="2" name="Group2"/>
          <p:cNvGrpSpPr/>
          <p:nvPr/>
        </p:nvGrpSpPr>
        <p:grpSpPr>
          <a:xfrm>
            <a:off x="6098378" y="5"/>
            <a:ext cx="3045626" cy="2030570"/>
            <a:chOff x="6098378" y="5"/>
            <a:chExt cx="3045626" cy="2030570"/>
          </a:xfrm>
        </p:grpSpPr>
        <p:sp>
          <p:nvSpPr>
            <p:cNvPr id="3" name="Path3"/>
            <p:cNvSpPr/>
            <p:nvPr/>
          </p:nvSpPr>
          <p:spPr>
            <a:xfrm>
              <a:off x="8128803" y="16"/>
              <a:ext cx="1015201" cy="1015200"/>
            </a:xfrm>
            <a:custGeom>
              <a:avLst/>
              <a:gdLst/>
              <a:ahLst/>
              <a:cxnLst/>
              <a:rect l="l" t="t" r="r" b="b"/>
              <a:pathLst>
                <a:path w="1015201" h="1015200">
                  <a:moveTo>
                    <a:pt x="0" y="0"/>
                  </a:moveTo>
                  <a:lnTo>
                    <a:pt x="1015200" y="0"/>
                  </a:lnTo>
                  <a:lnTo>
                    <a:pt x="1015200" y="1015200"/>
                  </a:lnTo>
                  <a:lnTo>
                    <a:pt x="0" y="1015200"/>
                  </a:lnTo>
                  <a:lnTo>
                    <a:pt x="0" y="0"/>
                  </a:lnTo>
                  <a:close/>
                </a:path>
              </a:pathLst>
            </a:custGeom>
            <a:solidFill>
              <a:srgbClr val="212D74">
                <a:alpha val="100000"/>
              </a:srgbClr>
            </a:solidFill>
            <a:ln w="0" cap="sq">
              <a:solidFill>
                <a:srgbClr val="212D74"/>
              </a:solidFill>
              <a:prstDash val="solid"/>
            </a:ln>
          </p:spPr>
          <p:txBody>
            <a:bodyPr rtlCol="0" anchor="ctr"/>
            <a:lstStyle/>
            <a:p>
              <a:pPr algn="ctr"/>
              <a:endParaRPr lang="en-US" altLang="zh-CN"/>
            </a:p>
          </p:txBody>
        </p:sp>
        <p:sp>
          <p:nvSpPr>
            <p:cNvPr id="4" name="Path4"/>
            <p:cNvSpPr/>
            <p:nvPr/>
          </p:nvSpPr>
          <p:spPr>
            <a:xfrm>
              <a:off x="7113464" y="5"/>
              <a:ext cx="1015200" cy="1015200"/>
            </a:xfrm>
            <a:custGeom>
              <a:avLst/>
              <a:gdLst/>
              <a:ahLst/>
              <a:cxnLst/>
              <a:rect l="l" t="t" r="r" b="b"/>
              <a:pathLst>
                <a:path w="1015200" h="1015200">
                  <a:moveTo>
                    <a:pt x="1015200" y="1015200"/>
                  </a:moveTo>
                  <a:lnTo>
                    <a:pt x="1015200" y="0"/>
                  </a:lnTo>
                  <a:lnTo>
                    <a:pt x="0" y="1015200"/>
                  </a:lnTo>
                  <a:lnTo>
                    <a:pt x="1015200" y="1015200"/>
                  </a:lnTo>
                  <a:close/>
                </a:path>
              </a:pathLst>
            </a:custGeom>
            <a:solidFill>
              <a:srgbClr val="3949AB">
                <a:alpha val="100000"/>
              </a:srgbClr>
            </a:solidFill>
            <a:ln w="0" cap="sq">
              <a:solidFill>
                <a:srgbClr val="3949AB"/>
              </a:solidFill>
              <a:prstDash val="solid"/>
            </a:ln>
          </p:spPr>
          <p:txBody>
            <a:bodyPr rtlCol="0" anchor="ctr"/>
            <a:lstStyle/>
            <a:p>
              <a:pPr algn="ctr"/>
              <a:endParaRPr lang="en-US" altLang="zh-CN"/>
            </a:p>
          </p:txBody>
        </p:sp>
        <p:sp>
          <p:nvSpPr>
            <p:cNvPr id="5" name="Path5"/>
            <p:cNvSpPr/>
            <p:nvPr/>
          </p:nvSpPr>
          <p:spPr>
            <a:xfrm>
              <a:off x="7113589" y="107"/>
              <a:ext cx="1015200" cy="1015200"/>
            </a:xfrm>
            <a:custGeom>
              <a:avLst/>
              <a:gdLst/>
              <a:ahLst/>
              <a:cxnLst/>
              <a:rect l="l" t="t" r="r" b="b"/>
              <a:pathLst>
                <a:path w="1015200" h="1015200">
                  <a:moveTo>
                    <a:pt x="0" y="0"/>
                  </a:moveTo>
                  <a:lnTo>
                    <a:pt x="0" y="1015200"/>
                  </a:lnTo>
                  <a:lnTo>
                    <a:pt x="1015200" y="0"/>
                  </a:lnTo>
                  <a:lnTo>
                    <a:pt x="0" y="0"/>
                  </a:lnTo>
                  <a:close/>
                </a:path>
              </a:pathLst>
            </a:custGeom>
            <a:solidFill>
              <a:srgbClr val="7890CD">
                <a:alpha val="100000"/>
              </a:srgbClr>
            </a:solidFill>
            <a:ln w="0" cap="sq">
              <a:solidFill>
                <a:srgbClr val="7890CD"/>
              </a:solidFill>
              <a:prstDash val="solid"/>
            </a:ln>
          </p:spPr>
          <p:txBody>
            <a:bodyPr rtlCol="0" anchor="ctr"/>
            <a:lstStyle/>
            <a:p>
              <a:pPr algn="ctr"/>
              <a:endParaRPr lang="en-US" altLang="zh-CN"/>
            </a:p>
          </p:txBody>
        </p:sp>
        <p:sp>
          <p:nvSpPr>
            <p:cNvPr id="6" name="Path6"/>
            <p:cNvSpPr/>
            <p:nvPr/>
          </p:nvSpPr>
          <p:spPr>
            <a:xfrm>
              <a:off x="6098378" y="97"/>
              <a:ext cx="1015200" cy="1015200"/>
            </a:xfrm>
            <a:custGeom>
              <a:avLst/>
              <a:gdLst/>
              <a:ahLst/>
              <a:cxnLst/>
              <a:rect l="l" t="t" r="r" b="b"/>
              <a:pathLst>
                <a:path w="1015200" h="1015200">
                  <a:moveTo>
                    <a:pt x="1015200" y="0"/>
                  </a:moveTo>
                  <a:lnTo>
                    <a:pt x="1015200" y="1015200"/>
                  </a:lnTo>
                  <a:lnTo>
                    <a:pt x="0" y="0"/>
                  </a:lnTo>
                  <a:lnTo>
                    <a:pt x="1015200" y="0"/>
                  </a:lnTo>
                  <a:close/>
                </a:path>
              </a:pathLst>
            </a:custGeom>
            <a:solidFill>
              <a:srgbClr val="212D74">
                <a:alpha val="100000"/>
              </a:srgbClr>
            </a:solidFill>
            <a:ln w="0" cap="sq">
              <a:solidFill>
                <a:srgbClr val="212D74"/>
              </a:solidFill>
              <a:prstDash val="solid"/>
            </a:ln>
          </p:spPr>
          <p:txBody>
            <a:bodyPr rtlCol="0" anchor="ctr"/>
            <a:lstStyle/>
            <a:p>
              <a:pPr algn="ctr"/>
              <a:endParaRPr lang="en-US" altLang="zh-CN"/>
            </a:p>
          </p:txBody>
        </p:sp>
        <p:sp>
          <p:nvSpPr>
            <p:cNvPr id="7" name="Path7"/>
            <p:cNvSpPr/>
            <p:nvPr/>
          </p:nvSpPr>
          <p:spPr>
            <a:xfrm>
              <a:off x="8128789" y="1015375"/>
              <a:ext cx="1015201" cy="1015200"/>
            </a:xfrm>
            <a:custGeom>
              <a:avLst/>
              <a:gdLst/>
              <a:ahLst/>
              <a:cxnLst/>
              <a:rect l="l" t="t" r="r" b="b"/>
              <a:pathLst>
                <a:path w="1015201" h="1015200">
                  <a:moveTo>
                    <a:pt x="1015200" y="0"/>
                  </a:moveTo>
                  <a:lnTo>
                    <a:pt x="1015200" y="1015200"/>
                  </a:lnTo>
                  <a:lnTo>
                    <a:pt x="0" y="0"/>
                  </a:lnTo>
                  <a:lnTo>
                    <a:pt x="1015200" y="0"/>
                  </a:lnTo>
                  <a:close/>
                </a:path>
              </a:pathLst>
            </a:custGeom>
            <a:solidFill>
              <a:srgbClr val="7890CD">
                <a:alpha val="100000"/>
              </a:srgbClr>
            </a:solidFill>
            <a:ln w="0" cap="sq">
              <a:solidFill>
                <a:srgbClr val="7890CD"/>
              </a:solidFill>
              <a:prstDash val="solid"/>
            </a:ln>
          </p:spPr>
          <p:txBody>
            <a:bodyPr rtlCol="0" anchor="ctr"/>
            <a:lstStyle/>
            <a:p>
              <a:pPr algn="ctr"/>
              <a:endParaRPr lang="en-US" altLang="zh-CN"/>
            </a:p>
          </p:txBody>
        </p:sp>
      </p:grpSp>
      <p:sp>
        <p:nvSpPr>
          <p:cNvPr id="8" name="Text Box8"/>
          <p:cNvSpPr txBox="1"/>
          <p:nvPr/>
        </p:nvSpPr>
        <p:spPr>
          <a:xfrm>
            <a:off x="683824" y="1363962"/>
            <a:ext cx="7560584" cy="1662058"/>
          </a:xfrm>
          <a:prstGeom prst="rect">
            <a:avLst/>
          </a:prstGeom>
        </p:spPr>
        <p:txBody>
          <a:bodyPr wrap="square" lIns="0" tIns="0" rIns="0" rtlCol="0">
            <a:spAutoFit/>
          </a:bodyPr>
          <a:lstStyle/>
          <a:p>
            <a:pPr algn="l">
              <a:lnSpc>
                <a:spcPts val="0"/>
              </a:lnSpc>
            </a:pPr>
            <a:endParaRPr dirty="0"/>
          </a:p>
          <a:p>
            <a:pPr algn="l" rtl="0">
              <a:lnSpc>
                <a:spcPts val="4200"/>
              </a:lnSpc>
            </a:pPr>
            <a:r>
              <a:rPr lang="en-US" altLang="zh-CN" sz="4200" spc="25" dirty="0">
                <a:solidFill>
                  <a:srgbClr val="FFFFFF"/>
                </a:solidFill>
                <a:latin typeface="Arial"/>
                <a:ea typeface="Arial"/>
                <a:cs typeface="Arial"/>
              </a:rPr>
              <a:t>Recommendation to open a new  Indian cuisine restaurant in Toronto Neighborhood.</a:t>
            </a:r>
            <a:endParaRPr lang="en-US" altLang="zh-CN" sz="4200" dirty="0">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Results</a:t>
            </a:r>
            <a:endParaRPr lang="en-US" altLang="zh-CN" sz="3200" b="1" dirty="0">
              <a:latin typeface="Arial"/>
              <a:ea typeface="Arial"/>
              <a:cs typeface="Arial"/>
            </a:endParaRPr>
          </a:p>
        </p:txBody>
      </p:sp>
      <p:sp>
        <p:nvSpPr>
          <p:cNvPr id="20" name="Text Box58">
            <a:extLst>
              <a:ext uri="{FF2B5EF4-FFF2-40B4-BE49-F238E27FC236}">
                <a16:creationId xmlns:a16="http://schemas.microsoft.com/office/drawing/2014/main" id="{BA090D35-038D-4F80-B8B1-701C4E38AE77}"/>
              </a:ext>
            </a:extLst>
          </p:cNvPr>
          <p:cNvSpPr txBox="1"/>
          <p:nvPr/>
        </p:nvSpPr>
        <p:spPr>
          <a:xfrm>
            <a:off x="467544" y="1598700"/>
            <a:ext cx="8279031" cy="877228"/>
          </a:xfrm>
          <a:prstGeom prst="rect">
            <a:avLst/>
          </a:prstGeom>
        </p:spPr>
        <p:txBody>
          <a:bodyPr wrap="square" lIns="0" tIns="0" rIns="0" rtlCol="0">
            <a:spAutoFit/>
          </a:bodyPr>
          <a:lstStyle/>
          <a:p>
            <a:pPr algn="l">
              <a:lnSpc>
                <a:spcPts val="0"/>
              </a:lnSpc>
            </a:pPr>
            <a:endParaRPr sz="1600" b="1" dirty="0"/>
          </a:p>
          <a:p>
            <a:r>
              <a:rPr lang="en-IN" dirty="0"/>
              <a:t>The below cluster shown in light blue are the most ideal spots to open an Indian restaurant.</a:t>
            </a:r>
          </a:p>
          <a:p>
            <a:r>
              <a:rPr lang="en-IN" dirty="0"/>
              <a:t>.</a:t>
            </a:r>
          </a:p>
        </p:txBody>
      </p:sp>
      <p:pic>
        <p:nvPicPr>
          <p:cNvPr id="3" name="Picture 2">
            <a:extLst>
              <a:ext uri="{FF2B5EF4-FFF2-40B4-BE49-F238E27FC236}">
                <a16:creationId xmlns:a16="http://schemas.microsoft.com/office/drawing/2014/main" id="{C272020D-9BE5-4562-ABEF-097D06F43903}"/>
              </a:ext>
            </a:extLst>
          </p:cNvPr>
          <p:cNvPicPr>
            <a:picLocks noChangeAspect="1"/>
          </p:cNvPicPr>
          <p:nvPr/>
        </p:nvPicPr>
        <p:blipFill>
          <a:blip r:embed="rId2"/>
          <a:stretch>
            <a:fillRect/>
          </a:stretch>
        </p:blipFill>
        <p:spPr>
          <a:xfrm>
            <a:off x="451483" y="2210771"/>
            <a:ext cx="3967014" cy="2097005"/>
          </a:xfrm>
          <a:prstGeom prst="rect">
            <a:avLst/>
          </a:prstGeom>
        </p:spPr>
      </p:pic>
      <p:sp>
        <p:nvSpPr>
          <p:cNvPr id="4" name="Rectangle 3">
            <a:extLst>
              <a:ext uri="{FF2B5EF4-FFF2-40B4-BE49-F238E27FC236}">
                <a16:creationId xmlns:a16="http://schemas.microsoft.com/office/drawing/2014/main" id="{8F11FE3D-FD5D-4B2E-8255-D705129F143E}"/>
              </a:ext>
            </a:extLst>
          </p:cNvPr>
          <p:cNvSpPr/>
          <p:nvPr/>
        </p:nvSpPr>
        <p:spPr>
          <a:xfrm>
            <a:off x="4725505" y="2607574"/>
            <a:ext cx="3967014" cy="1004186"/>
          </a:xfrm>
          <a:prstGeom prst="rect">
            <a:avLst/>
          </a:prstGeom>
        </p:spPr>
        <p:txBody>
          <a:bodyPr wrap="square">
            <a:spAutoFit/>
          </a:bodyPr>
          <a:lstStyle/>
          <a:p>
            <a:pPr>
              <a:lnSpc>
                <a:spcPct val="107000"/>
              </a:lnSpc>
              <a:spcAft>
                <a:spcPts val="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The ideal neighbourhoods for our new location are:</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Harbourfront</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Roselawn</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978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Discussion</a:t>
            </a:r>
            <a:endParaRPr lang="en-US" altLang="zh-CN" sz="3200" b="1" dirty="0">
              <a:latin typeface="Arial"/>
              <a:ea typeface="Arial"/>
              <a:cs typeface="Arial"/>
            </a:endParaRPr>
          </a:p>
        </p:txBody>
      </p:sp>
      <p:sp>
        <p:nvSpPr>
          <p:cNvPr id="20" name="Text Box58">
            <a:extLst>
              <a:ext uri="{FF2B5EF4-FFF2-40B4-BE49-F238E27FC236}">
                <a16:creationId xmlns:a16="http://schemas.microsoft.com/office/drawing/2014/main" id="{BA090D35-038D-4F80-B8B1-701C4E38AE77}"/>
              </a:ext>
            </a:extLst>
          </p:cNvPr>
          <p:cNvSpPr txBox="1"/>
          <p:nvPr/>
        </p:nvSpPr>
        <p:spPr>
          <a:xfrm>
            <a:off x="467544" y="1598700"/>
            <a:ext cx="8279031" cy="2816220"/>
          </a:xfrm>
          <a:prstGeom prst="rect">
            <a:avLst/>
          </a:prstGeom>
        </p:spPr>
        <p:txBody>
          <a:bodyPr wrap="square" lIns="0" tIns="0" rIns="0" rtlCol="0">
            <a:spAutoFit/>
          </a:bodyPr>
          <a:lstStyle/>
          <a:p>
            <a:pPr algn="l">
              <a:lnSpc>
                <a:spcPts val="0"/>
              </a:lnSpc>
            </a:pPr>
            <a:endParaRPr sz="1600" b="1" dirty="0"/>
          </a:p>
          <a:p>
            <a:r>
              <a:rPr lang="en-IN" dirty="0"/>
              <a:t>We identified that from the total set of venues, majority of them were Cafes. So if a person love particular cuisine (Indian) it is not necessary that he will get it easily. </a:t>
            </a:r>
          </a:p>
          <a:p>
            <a:r>
              <a:rPr lang="en-IN" dirty="0"/>
              <a:t> </a:t>
            </a:r>
          </a:p>
          <a:p>
            <a:r>
              <a:rPr lang="en-IN" dirty="0"/>
              <a:t>After picking the best neighbourhood, there’s a lot more work that needs to be done to actually find the best location. However, this project gives a nice start to the process and narrowed down a very long list (from 30 to 2 choices)</a:t>
            </a:r>
          </a:p>
          <a:p>
            <a:r>
              <a:rPr lang="en-IN" dirty="0"/>
              <a:t> </a:t>
            </a:r>
          </a:p>
          <a:p>
            <a:r>
              <a:rPr lang="en-IN" dirty="0"/>
              <a:t>The correct set of data is very important for any such projects and mostly it is difficult to find the required data even in the internet.</a:t>
            </a:r>
          </a:p>
          <a:p>
            <a:r>
              <a:rPr lang="en-IN" dirty="0"/>
              <a:t>.</a:t>
            </a:r>
          </a:p>
        </p:txBody>
      </p:sp>
    </p:spTree>
    <p:extLst>
      <p:ext uri="{BB962C8B-B14F-4D97-AF65-F5344CB8AC3E}">
        <p14:creationId xmlns:p14="http://schemas.microsoft.com/office/powerpoint/2010/main" val="94522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Conclusion</a:t>
            </a:r>
            <a:endParaRPr lang="en-US" altLang="zh-CN" sz="3200" b="1" dirty="0">
              <a:latin typeface="Arial"/>
              <a:ea typeface="Arial"/>
              <a:cs typeface="Arial"/>
            </a:endParaRPr>
          </a:p>
        </p:txBody>
      </p:sp>
      <p:sp>
        <p:nvSpPr>
          <p:cNvPr id="20" name="Text Box58">
            <a:extLst>
              <a:ext uri="{FF2B5EF4-FFF2-40B4-BE49-F238E27FC236}">
                <a16:creationId xmlns:a16="http://schemas.microsoft.com/office/drawing/2014/main" id="{BA090D35-038D-4F80-B8B1-701C4E38AE77}"/>
              </a:ext>
            </a:extLst>
          </p:cNvPr>
          <p:cNvSpPr txBox="1"/>
          <p:nvPr/>
        </p:nvSpPr>
        <p:spPr>
          <a:xfrm>
            <a:off x="467544" y="1598700"/>
            <a:ext cx="8279031" cy="3093219"/>
          </a:xfrm>
          <a:prstGeom prst="rect">
            <a:avLst/>
          </a:prstGeom>
        </p:spPr>
        <p:txBody>
          <a:bodyPr wrap="square" lIns="0" tIns="0" rIns="0" rtlCol="0">
            <a:spAutoFit/>
          </a:bodyPr>
          <a:lstStyle/>
          <a:p>
            <a:pPr algn="l">
              <a:lnSpc>
                <a:spcPts val="0"/>
              </a:lnSpc>
            </a:pPr>
            <a:endParaRPr sz="1600" b="1" dirty="0"/>
          </a:p>
          <a:p>
            <a:r>
              <a:rPr lang="en-IN" dirty="0"/>
              <a:t>With that, we have concluded that the best recommendation for Indian food industry  to first offer their services in Toronto will be Harbourfront and Roselawn</a:t>
            </a:r>
            <a:r>
              <a:rPr lang="en-IN" i="1" dirty="0"/>
              <a:t> </a:t>
            </a:r>
            <a:r>
              <a:rPr lang="en-IN" dirty="0"/>
              <a:t>with the key factors to consider the high population of south Asians, </a:t>
            </a:r>
          </a:p>
          <a:p>
            <a:r>
              <a:rPr lang="en-IN" dirty="0"/>
              <a:t> </a:t>
            </a:r>
          </a:p>
          <a:p>
            <a:r>
              <a:rPr lang="en-IN" dirty="0"/>
              <a:t>It is also recommended to the food industry to re-run this data science program to get the updated result and use the result into consideration as part of the business growth plan in selecting the next neighbourhood to offer their services. This is critical not only to make sure that they got the updated result for better decision making, but also to make sure that they can re-validate the findings from this project. Finally, thank you for the opportunity in this project and we wish you the best success in your business.</a:t>
            </a:r>
          </a:p>
          <a:p>
            <a:r>
              <a:rPr lang="en-IN" dirty="0"/>
              <a:t>.</a:t>
            </a:r>
          </a:p>
        </p:txBody>
      </p:sp>
    </p:spTree>
    <p:extLst>
      <p:ext uri="{BB962C8B-B14F-4D97-AF65-F5344CB8AC3E}">
        <p14:creationId xmlns:p14="http://schemas.microsoft.com/office/powerpoint/2010/main" val="242799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ath146"/>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47" name="Group147"/>
          <p:cNvGrpSpPr/>
          <p:nvPr/>
        </p:nvGrpSpPr>
        <p:grpSpPr>
          <a:xfrm>
            <a:off x="0" y="3903669"/>
            <a:ext cx="9144000" cy="1239925"/>
            <a:chOff x="0" y="3903669"/>
            <a:chExt cx="9144000" cy="1239925"/>
          </a:xfrm>
        </p:grpSpPr>
        <p:sp>
          <p:nvSpPr>
            <p:cNvPr id="148" name="Path148"/>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9" name="Path149"/>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50" name="Path150"/>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1" name="Path151"/>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52" name="Path152"/>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53" name="Text Box153"/>
          <p:cNvSpPr txBox="1"/>
          <p:nvPr/>
        </p:nvSpPr>
        <p:spPr>
          <a:xfrm>
            <a:off x="2133463" y="2190750"/>
            <a:ext cx="5526405" cy="430952"/>
          </a:xfrm>
          <a:prstGeom prst="rect">
            <a:avLst/>
          </a:prstGeom>
        </p:spPr>
        <p:txBody>
          <a:bodyPr wrap="square" lIns="0" tIns="0" rIns="0" rtlCol="0">
            <a:spAutoFit/>
          </a:bodyPr>
          <a:lstStyle/>
          <a:p>
            <a:pPr algn="l">
              <a:lnSpc>
                <a:spcPts val="0"/>
              </a:lnSpc>
            </a:pPr>
            <a:endParaRPr dirty="0"/>
          </a:p>
          <a:p>
            <a:pPr algn="ctr" rtl="0">
              <a:lnSpc>
                <a:spcPts val="3000"/>
              </a:lnSpc>
            </a:pPr>
            <a:r>
              <a:rPr lang="en-US" altLang="zh-CN" sz="3000" spc="6" dirty="0">
                <a:solidFill>
                  <a:srgbClr val="2A3990"/>
                </a:solidFill>
                <a:latin typeface="Arial"/>
                <a:ea typeface="Arial"/>
                <a:cs typeface="Arial"/>
              </a:rPr>
              <a:t>Thanks</a:t>
            </a:r>
            <a:endParaRPr lang="en-US" altLang="zh-CN" sz="3000" dirty="0">
              <a:latin typeface="Arial"/>
              <a:ea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25099"/>
          </a:xfrm>
          <a:prstGeom prst="rect">
            <a:avLst/>
          </a:prstGeom>
        </p:spPr>
        <p:txBody>
          <a:bodyPr wrap="square" lIns="0" tIns="0" rIns="0" rtlCol="0">
            <a:spAutoFit/>
          </a:bodyPr>
          <a:lstStyle/>
          <a:p>
            <a:pPr algn="l">
              <a:lnSpc>
                <a:spcPts val="0"/>
              </a:lnSpc>
            </a:pPr>
            <a:r>
              <a:rPr lang="en-US" sz="2400" b="1" dirty="0"/>
              <a:t>Introduction</a:t>
            </a:r>
            <a:endParaRPr lang="en-US" altLang="zh-CN" sz="3200" b="1" dirty="0">
              <a:latin typeface="Arial"/>
              <a:ea typeface="Arial"/>
              <a:cs typeface="Arial"/>
            </a:endParaRPr>
          </a:p>
        </p:txBody>
      </p:sp>
      <p:sp>
        <p:nvSpPr>
          <p:cNvPr id="25" name="Text Box58">
            <a:extLst>
              <a:ext uri="{FF2B5EF4-FFF2-40B4-BE49-F238E27FC236}">
                <a16:creationId xmlns:a16="http://schemas.microsoft.com/office/drawing/2014/main" id="{D0107F00-C9A6-406A-9762-B5B1F5F06774}"/>
              </a:ext>
            </a:extLst>
          </p:cNvPr>
          <p:cNvSpPr txBox="1"/>
          <p:nvPr/>
        </p:nvSpPr>
        <p:spPr>
          <a:xfrm>
            <a:off x="437046" y="1796176"/>
            <a:ext cx="7879370" cy="1431226"/>
          </a:xfrm>
          <a:prstGeom prst="rect">
            <a:avLst/>
          </a:prstGeom>
        </p:spPr>
        <p:txBody>
          <a:bodyPr wrap="square" lIns="0" tIns="0" rIns="0" rtlCol="0">
            <a:spAutoFit/>
          </a:bodyPr>
          <a:lstStyle/>
          <a:p>
            <a:pPr algn="l">
              <a:lnSpc>
                <a:spcPts val="0"/>
              </a:lnSpc>
            </a:pPr>
            <a:endParaRPr dirty="0"/>
          </a:p>
          <a:p>
            <a:r>
              <a:rPr lang="en-US" dirty="0"/>
              <a:t>Toronto is the provincial capital of Ontario and the most populous city in Canada. </a:t>
            </a:r>
            <a:r>
              <a:rPr lang="en-IN" dirty="0"/>
              <a:t>It</a:t>
            </a:r>
            <a:r>
              <a:rPr lang="en-US" dirty="0"/>
              <a:t> is also known as an international center of business, finance, arts, tourism, food and culture, and is recognized as one of the most multicultural and cosmopolitan cities in the world. This makes Toronto a place of ample business opportunities including food service industry.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Problem Description</a:t>
            </a:r>
            <a:endParaRPr lang="en-US" altLang="zh-CN" sz="3200" b="1" dirty="0">
              <a:latin typeface="Arial"/>
              <a:ea typeface="Arial"/>
              <a:cs typeface="Arial"/>
            </a:endParaRPr>
          </a:p>
        </p:txBody>
      </p:sp>
      <p:sp>
        <p:nvSpPr>
          <p:cNvPr id="25" name="Text Box58">
            <a:extLst>
              <a:ext uri="{FF2B5EF4-FFF2-40B4-BE49-F238E27FC236}">
                <a16:creationId xmlns:a16="http://schemas.microsoft.com/office/drawing/2014/main" id="{D0107F00-C9A6-406A-9762-B5B1F5F06774}"/>
              </a:ext>
            </a:extLst>
          </p:cNvPr>
          <p:cNvSpPr txBox="1"/>
          <p:nvPr/>
        </p:nvSpPr>
        <p:spPr>
          <a:xfrm>
            <a:off x="437046" y="1796176"/>
            <a:ext cx="7879370" cy="1985223"/>
          </a:xfrm>
          <a:prstGeom prst="rect">
            <a:avLst/>
          </a:prstGeom>
        </p:spPr>
        <p:txBody>
          <a:bodyPr wrap="square" lIns="0" tIns="0" rIns="0" rtlCol="0">
            <a:spAutoFit/>
          </a:bodyPr>
          <a:lstStyle/>
          <a:p>
            <a:pPr algn="l">
              <a:lnSpc>
                <a:spcPts val="0"/>
              </a:lnSpc>
            </a:pPr>
            <a:endParaRPr dirty="0"/>
          </a:p>
          <a:p>
            <a:r>
              <a:rPr lang="en-US" dirty="0"/>
              <a:t>The diverse population of Toronto reflects its current and historical role as an important destination for immigrants to Canada. More than 50 percent of residents belong to a visible minority population group. This diversity is reflected in Toronto's ethnic neighborhoods, which include Chinatown, Corso Italia, Little India, Little Italy, Greektown, Koreatown, Little Jamaica etc.  Hence there is a huge opportunity for food service industry to invest. This report will identify and recommend the kind of eatery restaurateurs can establish for a profitable engagement. </a:t>
            </a:r>
            <a:endParaRPr lang="en-IN" dirty="0"/>
          </a:p>
        </p:txBody>
      </p:sp>
    </p:spTree>
    <p:extLst>
      <p:ext uri="{BB962C8B-B14F-4D97-AF65-F5344CB8AC3E}">
        <p14:creationId xmlns:p14="http://schemas.microsoft.com/office/powerpoint/2010/main" val="344299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Data Description</a:t>
            </a:r>
            <a:endParaRPr lang="en-US" altLang="zh-CN" sz="3200" b="1" dirty="0">
              <a:latin typeface="Arial"/>
              <a:ea typeface="Arial"/>
              <a:cs typeface="Arial"/>
            </a:endParaRPr>
          </a:p>
        </p:txBody>
      </p:sp>
      <p:sp>
        <p:nvSpPr>
          <p:cNvPr id="25" name="Text Box58">
            <a:extLst>
              <a:ext uri="{FF2B5EF4-FFF2-40B4-BE49-F238E27FC236}">
                <a16:creationId xmlns:a16="http://schemas.microsoft.com/office/drawing/2014/main" id="{D0107F00-C9A6-406A-9762-B5B1F5F06774}"/>
              </a:ext>
            </a:extLst>
          </p:cNvPr>
          <p:cNvSpPr txBox="1"/>
          <p:nvPr/>
        </p:nvSpPr>
        <p:spPr>
          <a:xfrm>
            <a:off x="437046" y="1796176"/>
            <a:ext cx="7879370" cy="1431226"/>
          </a:xfrm>
          <a:prstGeom prst="rect">
            <a:avLst/>
          </a:prstGeom>
        </p:spPr>
        <p:txBody>
          <a:bodyPr wrap="square" lIns="0" tIns="0" rIns="0" rtlCol="0">
            <a:spAutoFit/>
          </a:bodyPr>
          <a:lstStyle/>
          <a:p>
            <a:pPr algn="l">
              <a:lnSpc>
                <a:spcPts val="0"/>
              </a:lnSpc>
            </a:pPr>
            <a:endParaRPr dirty="0"/>
          </a:p>
          <a:p>
            <a:r>
              <a:rPr lang="en-US" dirty="0"/>
              <a:t>As we need to explore, segment and cluster the neighborhoods in the city of Toronto, the Toronto neighborhoods data is the key for this project. Neighborhood data is not widely available on the internet in the structured format, hence we need to scrap it through an existing Wikipedia page that has all the required information. We will also like to obtain the key information.</a:t>
            </a:r>
            <a:endParaRPr lang="en-IN" dirty="0"/>
          </a:p>
        </p:txBody>
      </p:sp>
    </p:spTree>
    <p:extLst>
      <p:ext uri="{BB962C8B-B14F-4D97-AF65-F5344CB8AC3E}">
        <p14:creationId xmlns:p14="http://schemas.microsoft.com/office/powerpoint/2010/main" val="354385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Data Description</a:t>
            </a:r>
            <a:endParaRPr lang="en-US" altLang="zh-CN" sz="3200" b="1" dirty="0">
              <a:latin typeface="Arial"/>
              <a:ea typeface="Arial"/>
              <a:cs typeface="Arial"/>
            </a:endParaRPr>
          </a:p>
        </p:txBody>
      </p:sp>
      <p:pic>
        <p:nvPicPr>
          <p:cNvPr id="18" name="Picture 17">
            <a:extLst>
              <a:ext uri="{FF2B5EF4-FFF2-40B4-BE49-F238E27FC236}">
                <a16:creationId xmlns:a16="http://schemas.microsoft.com/office/drawing/2014/main" id="{F8668598-72FC-4339-AD4D-5B014A5F5B4F}"/>
              </a:ext>
            </a:extLst>
          </p:cNvPr>
          <p:cNvPicPr/>
          <p:nvPr/>
        </p:nvPicPr>
        <p:blipFill>
          <a:blip r:embed="rId2"/>
          <a:stretch>
            <a:fillRect/>
          </a:stretch>
        </p:blipFill>
        <p:spPr>
          <a:xfrm>
            <a:off x="397425" y="1563638"/>
            <a:ext cx="5526405" cy="1240155"/>
          </a:xfrm>
          <a:prstGeom prst="rect">
            <a:avLst/>
          </a:prstGeom>
        </p:spPr>
      </p:pic>
      <p:pic>
        <p:nvPicPr>
          <p:cNvPr id="19" name="Picture 18">
            <a:extLst>
              <a:ext uri="{FF2B5EF4-FFF2-40B4-BE49-F238E27FC236}">
                <a16:creationId xmlns:a16="http://schemas.microsoft.com/office/drawing/2014/main" id="{B123A58B-D7D5-4ACA-AABC-2B21A938CE43}"/>
              </a:ext>
            </a:extLst>
          </p:cNvPr>
          <p:cNvPicPr/>
          <p:nvPr/>
        </p:nvPicPr>
        <p:blipFill>
          <a:blip r:embed="rId3"/>
          <a:stretch>
            <a:fillRect/>
          </a:stretch>
        </p:blipFill>
        <p:spPr>
          <a:xfrm>
            <a:off x="467544" y="2945495"/>
            <a:ext cx="5526405" cy="1748155"/>
          </a:xfrm>
          <a:prstGeom prst="rect">
            <a:avLst/>
          </a:prstGeom>
        </p:spPr>
      </p:pic>
      <p:sp>
        <p:nvSpPr>
          <p:cNvPr id="20" name="Text Box58">
            <a:extLst>
              <a:ext uri="{FF2B5EF4-FFF2-40B4-BE49-F238E27FC236}">
                <a16:creationId xmlns:a16="http://schemas.microsoft.com/office/drawing/2014/main" id="{BA090D35-038D-4F80-B8B1-701C4E38AE77}"/>
              </a:ext>
            </a:extLst>
          </p:cNvPr>
          <p:cNvSpPr txBox="1"/>
          <p:nvPr/>
        </p:nvSpPr>
        <p:spPr>
          <a:xfrm>
            <a:off x="6181163" y="2033076"/>
            <a:ext cx="2565412" cy="538674"/>
          </a:xfrm>
          <a:prstGeom prst="rect">
            <a:avLst/>
          </a:prstGeom>
        </p:spPr>
        <p:txBody>
          <a:bodyPr wrap="square" lIns="0" tIns="0" rIns="0" rtlCol="0">
            <a:spAutoFit/>
          </a:bodyPr>
          <a:lstStyle/>
          <a:p>
            <a:pPr algn="l">
              <a:lnSpc>
                <a:spcPts val="0"/>
              </a:lnSpc>
            </a:pPr>
            <a:endParaRPr sz="1600" b="1" dirty="0"/>
          </a:p>
          <a:p>
            <a:r>
              <a:rPr lang="en-US" sz="1600" b="1" dirty="0"/>
              <a:t>Initial data after using web scraping and geocoder.</a:t>
            </a:r>
            <a:endParaRPr lang="en-IN" sz="1600" b="1" dirty="0"/>
          </a:p>
        </p:txBody>
      </p:sp>
      <p:sp>
        <p:nvSpPr>
          <p:cNvPr id="21" name="Text Box58">
            <a:extLst>
              <a:ext uri="{FF2B5EF4-FFF2-40B4-BE49-F238E27FC236}">
                <a16:creationId xmlns:a16="http://schemas.microsoft.com/office/drawing/2014/main" id="{BAADB178-E564-4C3F-92BB-BFBF4B1CD679}"/>
              </a:ext>
            </a:extLst>
          </p:cNvPr>
          <p:cNvSpPr txBox="1"/>
          <p:nvPr/>
        </p:nvSpPr>
        <p:spPr>
          <a:xfrm>
            <a:off x="6181163" y="3233585"/>
            <a:ext cx="2565412" cy="538674"/>
          </a:xfrm>
          <a:prstGeom prst="rect">
            <a:avLst/>
          </a:prstGeom>
        </p:spPr>
        <p:txBody>
          <a:bodyPr wrap="square" lIns="0" tIns="0" rIns="0" rtlCol="0">
            <a:spAutoFit/>
          </a:bodyPr>
          <a:lstStyle/>
          <a:p>
            <a:pPr algn="l">
              <a:lnSpc>
                <a:spcPts val="0"/>
              </a:lnSpc>
            </a:pPr>
            <a:endParaRPr sz="1600" b="1" dirty="0"/>
          </a:p>
          <a:p>
            <a:r>
              <a:rPr lang="en-US" sz="1600" b="1" dirty="0"/>
              <a:t>Added Population data into initial Data.</a:t>
            </a:r>
            <a:endParaRPr lang="en-IN" sz="1600" b="1" dirty="0"/>
          </a:p>
        </p:txBody>
      </p:sp>
    </p:spTree>
    <p:extLst>
      <p:ext uri="{BB962C8B-B14F-4D97-AF65-F5344CB8AC3E}">
        <p14:creationId xmlns:p14="http://schemas.microsoft.com/office/powerpoint/2010/main" val="87174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Data Description</a:t>
            </a:r>
            <a:endParaRPr lang="en-US" altLang="zh-CN" sz="3200" b="1" dirty="0">
              <a:latin typeface="Arial"/>
              <a:ea typeface="Arial"/>
              <a:cs typeface="Arial"/>
            </a:endParaRPr>
          </a:p>
        </p:txBody>
      </p:sp>
      <p:sp>
        <p:nvSpPr>
          <p:cNvPr id="20" name="Text Box58">
            <a:extLst>
              <a:ext uri="{FF2B5EF4-FFF2-40B4-BE49-F238E27FC236}">
                <a16:creationId xmlns:a16="http://schemas.microsoft.com/office/drawing/2014/main" id="{BA090D35-038D-4F80-B8B1-701C4E38AE77}"/>
              </a:ext>
            </a:extLst>
          </p:cNvPr>
          <p:cNvSpPr txBox="1"/>
          <p:nvPr/>
        </p:nvSpPr>
        <p:spPr>
          <a:xfrm>
            <a:off x="467544" y="1598700"/>
            <a:ext cx="8279031" cy="877228"/>
          </a:xfrm>
          <a:prstGeom prst="rect">
            <a:avLst/>
          </a:prstGeom>
        </p:spPr>
        <p:txBody>
          <a:bodyPr wrap="square" lIns="0" tIns="0" rIns="0" rtlCol="0">
            <a:spAutoFit/>
          </a:bodyPr>
          <a:lstStyle/>
          <a:p>
            <a:pPr algn="l">
              <a:lnSpc>
                <a:spcPts val="0"/>
              </a:lnSpc>
            </a:pPr>
            <a:endParaRPr sz="1600" b="1" dirty="0"/>
          </a:p>
          <a:p>
            <a:r>
              <a:rPr lang="en-IN" dirty="0"/>
              <a:t>The Venue data is another key factor for this project, which is found out by passing the required parameters to the foursquare API and creating another data frame to contain all the venue details along with the respective neighbourhood. </a:t>
            </a:r>
            <a:r>
              <a:rPr lang="en-US" sz="1600" b="1" dirty="0"/>
              <a:t>.</a:t>
            </a:r>
            <a:endParaRPr lang="en-IN" sz="1600" b="1" dirty="0"/>
          </a:p>
        </p:txBody>
      </p:sp>
      <p:pic>
        <p:nvPicPr>
          <p:cNvPr id="22" name="Picture 21">
            <a:extLst>
              <a:ext uri="{FF2B5EF4-FFF2-40B4-BE49-F238E27FC236}">
                <a16:creationId xmlns:a16="http://schemas.microsoft.com/office/drawing/2014/main" id="{758C2092-A3F8-4B95-A229-1A91FE4B9BCF}"/>
              </a:ext>
            </a:extLst>
          </p:cNvPr>
          <p:cNvPicPr/>
          <p:nvPr/>
        </p:nvPicPr>
        <p:blipFill>
          <a:blip r:embed="rId2"/>
          <a:stretch>
            <a:fillRect/>
          </a:stretch>
        </p:blipFill>
        <p:spPr>
          <a:xfrm>
            <a:off x="456970" y="2733284"/>
            <a:ext cx="5526405" cy="1664335"/>
          </a:xfrm>
          <a:prstGeom prst="rect">
            <a:avLst/>
          </a:prstGeom>
        </p:spPr>
      </p:pic>
    </p:spTree>
    <p:extLst>
      <p:ext uri="{BB962C8B-B14F-4D97-AF65-F5344CB8AC3E}">
        <p14:creationId xmlns:p14="http://schemas.microsoft.com/office/powerpoint/2010/main" val="167741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Methodology</a:t>
            </a:r>
            <a:endParaRPr lang="en-US" altLang="zh-CN" sz="3200" b="1" dirty="0">
              <a:latin typeface="Arial"/>
              <a:ea typeface="Arial"/>
              <a:cs typeface="Arial"/>
            </a:endParaRPr>
          </a:p>
        </p:txBody>
      </p:sp>
      <p:sp>
        <p:nvSpPr>
          <p:cNvPr id="20" name="Text Box58">
            <a:extLst>
              <a:ext uri="{FF2B5EF4-FFF2-40B4-BE49-F238E27FC236}">
                <a16:creationId xmlns:a16="http://schemas.microsoft.com/office/drawing/2014/main" id="{BA090D35-038D-4F80-B8B1-701C4E38AE77}"/>
              </a:ext>
            </a:extLst>
          </p:cNvPr>
          <p:cNvSpPr txBox="1"/>
          <p:nvPr/>
        </p:nvSpPr>
        <p:spPr>
          <a:xfrm>
            <a:off x="467544" y="1598700"/>
            <a:ext cx="8279031" cy="1431226"/>
          </a:xfrm>
          <a:prstGeom prst="rect">
            <a:avLst/>
          </a:prstGeom>
        </p:spPr>
        <p:txBody>
          <a:bodyPr wrap="square" lIns="0" tIns="0" rIns="0" rtlCol="0">
            <a:spAutoFit/>
          </a:bodyPr>
          <a:lstStyle/>
          <a:p>
            <a:pPr algn="l">
              <a:lnSpc>
                <a:spcPts val="0"/>
              </a:lnSpc>
            </a:pPr>
            <a:endParaRPr sz="1600" b="1" dirty="0"/>
          </a:p>
          <a:p>
            <a:r>
              <a:rPr lang="en-IN" dirty="0"/>
              <a:t>Data scrapping from the Wikipedia page that contains the Toronto neighbourhoods has been used and the population data mainly for south Asian people in Toronto neighbourhoods is the key factor for this project.</a:t>
            </a:r>
          </a:p>
          <a:p>
            <a:r>
              <a:rPr lang="en-IN" dirty="0"/>
              <a:t>Furthermore, we need to know the coordinates and locations of this neighbourhoods, and therefore the geocoder API has been used for achieving this objective</a:t>
            </a:r>
          </a:p>
        </p:txBody>
      </p:sp>
      <p:pic>
        <p:nvPicPr>
          <p:cNvPr id="2" name="Picture 1">
            <a:extLst>
              <a:ext uri="{FF2B5EF4-FFF2-40B4-BE49-F238E27FC236}">
                <a16:creationId xmlns:a16="http://schemas.microsoft.com/office/drawing/2014/main" id="{9A693252-F3B1-4F2D-92DE-6A887404F4D1}"/>
              </a:ext>
            </a:extLst>
          </p:cNvPr>
          <p:cNvPicPr>
            <a:picLocks noChangeAspect="1"/>
          </p:cNvPicPr>
          <p:nvPr/>
        </p:nvPicPr>
        <p:blipFill>
          <a:blip r:embed="rId2"/>
          <a:stretch>
            <a:fillRect/>
          </a:stretch>
        </p:blipFill>
        <p:spPr>
          <a:xfrm>
            <a:off x="467544" y="3052835"/>
            <a:ext cx="5871959" cy="1753116"/>
          </a:xfrm>
          <a:prstGeom prst="rect">
            <a:avLst/>
          </a:prstGeom>
        </p:spPr>
      </p:pic>
    </p:spTree>
    <p:extLst>
      <p:ext uri="{BB962C8B-B14F-4D97-AF65-F5344CB8AC3E}">
        <p14:creationId xmlns:p14="http://schemas.microsoft.com/office/powerpoint/2010/main" val="321763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Methodology</a:t>
            </a:r>
            <a:endParaRPr lang="en-US" altLang="zh-CN" sz="3200" b="1" dirty="0">
              <a:latin typeface="Arial"/>
              <a:ea typeface="Arial"/>
              <a:cs typeface="Arial"/>
            </a:endParaRPr>
          </a:p>
        </p:txBody>
      </p:sp>
      <p:sp>
        <p:nvSpPr>
          <p:cNvPr id="20" name="Text Box58">
            <a:extLst>
              <a:ext uri="{FF2B5EF4-FFF2-40B4-BE49-F238E27FC236}">
                <a16:creationId xmlns:a16="http://schemas.microsoft.com/office/drawing/2014/main" id="{BA090D35-038D-4F80-B8B1-701C4E38AE77}"/>
              </a:ext>
            </a:extLst>
          </p:cNvPr>
          <p:cNvSpPr txBox="1"/>
          <p:nvPr/>
        </p:nvSpPr>
        <p:spPr>
          <a:xfrm>
            <a:off x="467544" y="1598700"/>
            <a:ext cx="8279031" cy="600229"/>
          </a:xfrm>
          <a:prstGeom prst="rect">
            <a:avLst/>
          </a:prstGeom>
        </p:spPr>
        <p:txBody>
          <a:bodyPr wrap="square" lIns="0" tIns="0" rIns="0" rtlCol="0">
            <a:spAutoFit/>
          </a:bodyPr>
          <a:lstStyle/>
          <a:p>
            <a:pPr algn="l">
              <a:lnSpc>
                <a:spcPts val="0"/>
              </a:lnSpc>
            </a:pPr>
            <a:endParaRPr sz="1600" b="1" dirty="0"/>
          </a:p>
          <a:p>
            <a:r>
              <a:rPr lang="en-IN" dirty="0"/>
              <a:t>After fetching the data for all venues of neighbourhoods, I filtered out the specific venues I was interested in (Restaurants and Nightlife venues).</a:t>
            </a:r>
          </a:p>
        </p:txBody>
      </p:sp>
      <p:pic>
        <p:nvPicPr>
          <p:cNvPr id="18" name="Picture 17">
            <a:extLst>
              <a:ext uri="{FF2B5EF4-FFF2-40B4-BE49-F238E27FC236}">
                <a16:creationId xmlns:a16="http://schemas.microsoft.com/office/drawing/2014/main" id="{08605465-74CC-4B18-80DD-152F80EC0E2A}"/>
              </a:ext>
            </a:extLst>
          </p:cNvPr>
          <p:cNvPicPr/>
          <p:nvPr/>
        </p:nvPicPr>
        <p:blipFill>
          <a:blip r:embed="rId2"/>
          <a:stretch>
            <a:fillRect/>
          </a:stretch>
        </p:blipFill>
        <p:spPr>
          <a:xfrm>
            <a:off x="467544" y="2202245"/>
            <a:ext cx="3312368" cy="2601595"/>
          </a:xfrm>
          <a:prstGeom prst="rect">
            <a:avLst/>
          </a:prstGeom>
          <a:ln>
            <a:solidFill>
              <a:schemeClr val="bg2"/>
            </a:solidFill>
          </a:ln>
        </p:spPr>
      </p:pic>
      <p:sp>
        <p:nvSpPr>
          <p:cNvPr id="3" name="Rectangle 2">
            <a:extLst>
              <a:ext uri="{FF2B5EF4-FFF2-40B4-BE49-F238E27FC236}">
                <a16:creationId xmlns:a16="http://schemas.microsoft.com/office/drawing/2014/main" id="{286E262C-3848-4BC7-8073-F97AEE13092B}"/>
              </a:ext>
            </a:extLst>
          </p:cNvPr>
          <p:cNvSpPr/>
          <p:nvPr/>
        </p:nvSpPr>
        <p:spPr>
          <a:xfrm>
            <a:off x="3977243" y="2683076"/>
            <a:ext cx="3475077" cy="738664"/>
          </a:xfrm>
          <a:prstGeom prst="rect">
            <a:avLst/>
          </a:prstGeom>
        </p:spPr>
        <p:txBody>
          <a:bodyPr wrap="square">
            <a:spAutoFit/>
          </a:bodyPr>
          <a:lstStyle/>
          <a:p>
            <a:r>
              <a:rPr lang="en-IN" sz="1400" b="1" dirty="0">
                <a:solidFill>
                  <a:srgbClr val="000000"/>
                </a:solidFill>
                <a:latin typeface="Calibri" panose="020F0502020204030204" pitchFamily="34" charset="0"/>
                <a:ea typeface="Calibri" panose="020F0502020204030204" pitchFamily="34" charset="0"/>
              </a:rPr>
              <a:t>we can see the filtered venues for restaurants and different food places in Toronto Neighbourhoods.</a:t>
            </a:r>
            <a:endParaRPr lang="en-IN" sz="1400" b="1" dirty="0"/>
          </a:p>
        </p:txBody>
      </p:sp>
    </p:spTree>
    <p:extLst>
      <p:ext uri="{BB962C8B-B14F-4D97-AF65-F5344CB8AC3E}">
        <p14:creationId xmlns:p14="http://schemas.microsoft.com/office/powerpoint/2010/main" val="287264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th10"/>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11" name="Group11"/>
          <p:cNvGrpSpPr/>
          <p:nvPr/>
        </p:nvGrpSpPr>
        <p:grpSpPr>
          <a:xfrm>
            <a:off x="0" y="3903669"/>
            <a:ext cx="9144000" cy="1239925"/>
            <a:chOff x="0" y="3903669"/>
            <a:chExt cx="9144000" cy="1239925"/>
          </a:xfrm>
        </p:grpSpPr>
        <p:sp>
          <p:nvSpPr>
            <p:cNvPr id="12" name="Path12"/>
            <p:cNvSpPr/>
            <p:nvPr/>
          </p:nvSpPr>
          <p:spPr>
            <a:xfrm>
              <a:off x="8154896" y="3903669"/>
              <a:ext cx="989100" cy="987901"/>
            </a:xfrm>
            <a:custGeom>
              <a:avLst/>
              <a:gdLst/>
              <a:ahLst/>
              <a:cxnLst/>
              <a:rect l="l" t="t" r="r" b="b"/>
              <a:pathLst>
                <a:path w="989100" h="987901">
                  <a:moveTo>
                    <a:pt x="0" y="987900"/>
                  </a:moveTo>
                  <a:lnTo>
                    <a:pt x="0" y="0"/>
                  </a:lnTo>
                  <a:lnTo>
                    <a:pt x="989100" y="987900"/>
                  </a:lnTo>
                  <a:lnTo>
                    <a:pt x="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3" name="Path13"/>
            <p:cNvSpPr/>
            <p:nvPr/>
          </p:nvSpPr>
          <p:spPr>
            <a:xfrm>
              <a:off x="6181163" y="3903669"/>
              <a:ext cx="989100" cy="987901"/>
            </a:xfrm>
            <a:custGeom>
              <a:avLst/>
              <a:gdLst/>
              <a:ahLst/>
              <a:cxnLst/>
              <a:rect l="l" t="t" r="r" b="b"/>
              <a:pathLst>
                <a:path w="989100" h="987901">
                  <a:moveTo>
                    <a:pt x="989100" y="987900"/>
                  </a:moveTo>
                  <a:lnTo>
                    <a:pt x="989100" y="0"/>
                  </a:lnTo>
                  <a:lnTo>
                    <a:pt x="0" y="987900"/>
                  </a:lnTo>
                  <a:lnTo>
                    <a:pt x="989100" y="987900"/>
                  </a:lnTo>
                  <a:close/>
                </a:path>
              </a:pathLst>
            </a:custGeom>
            <a:solidFill>
              <a:srgbClr val="F06292">
                <a:alpha val="100000"/>
              </a:srgbClr>
            </a:solidFill>
            <a:ln w="0" cap="sq">
              <a:solidFill>
                <a:srgbClr val="F06292"/>
              </a:solidFill>
              <a:prstDash val="solid"/>
            </a:ln>
          </p:spPr>
          <p:txBody>
            <a:bodyPr rtlCol="0" anchor="ctr"/>
            <a:lstStyle/>
            <a:p>
              <a:pPr algn="ctr"/>
              <a:endParaRPr lang="en-US" altLang="zh-CN"/>
            </a:p>
          </p:txBody>
        </p:sp>
        <p:sp>
          <p:nvSpPr>
            <p:cNvPr id="14" name="Path14"/>
            <p:cNvSpPr/>
            <p:nvPr/>
          </p:nvSpPr>
          <p:spPr>
            <a:xfrm>
              <a:off x="7170274" y="3903669"/>
              <a:ext cx="989100" cy="987901"/>
            </a:xfrm>
            <a:custGeom>
              <a:avLst/>
              <a:gdLst/>
              <a:ahLst/>
              <a:cxnLst/>
              <a:rect l="l" t="t" r="r" b="b"/>
              <a:pathLst>
                <a:path w="989100" h="987901">
                  <a:moveTo>
                    <a:pt x="0" y="0"/>
                  </a:moveTo>
                  <a:lnTo>
                    <a:pt x="989100" y="0"/>
                  </a:lnTo>
                  <a:lnTo>
                    <a:pt x="989100" y="987900"/>
                  </a:lnTo>
                  <a:lnTo>
                    <a:pt x="0" y="987900"/>
                  </a:lnTo>
                  <a:lnTo>
                    <a:pt x="0" y="0"/>
                  </a:lnTo>
                  <a:close/>
                </a:path>
              </a:pathLst>
            </a:custGeom>
            <a:solidFill>
              <a:srgbClr val="D23369">
                <a:alpha val="100000"/>
              </a:srgbClr>
            </a:solidFill>
            <a:ln w="0" cap="sq">
              <a:solidFill>
                <a:srgbClr val="D23369"/>
              </a:solidFill>
              <a:prstDash val="solid"/>
            </a:ln>
          </p:spPr>
          <p:txBody>
            <a:bodyPr rtlCol="0" anchor="ctr"/>
            <a:lstStyle/>
            <a:p>
              <a:pPr algn="ctr"/>
              <a:endParaRPr lang="en-US" altLang="zh-CN"/>
            </a:p>
          </p:txBody>
        </p:sp>
        <p:sp>
          <p:nvSpPr>
            <p:cNvPr id="15" name="Path15"/>
            <p:cNvSpPr/>
            <p:nvPr/>
          </p:nvSpPr>
          <p:spPr>
            <a:xfrm>
              <a:off x="8154758" y="3903682"/>
              <a:ext cx="989100" cy="987901"/>
            </a:xfrm>
            <a:custGeom>
              <a:avLst/>
              <a:gdLst/>
              <a:ahLst/>
              <a:cxnLst/>
              <a:rect l="l" t="t" r="r" b="b"/>
              <a:pathLst>
                <a:path w="989100" h="987901">
                  <a:moveTo>
                    <a:pt x="989100" y="0"/>
                  </a:moveTo>
                  <a:lnTo>
                    <a:pt x="989100" y="987900"/>
                  </a:lnTo>
                  <a:lnTo>
                    <a:pt x="0" y="0"/>
                  </a:lnTo>
                  <a:lnTo>
                    <a:pt x="989100" y="0"/>
                  </a:lnTo>
                  <a:close/>
                </a:path>
              </a:pathLst>
            </a:custGeom>
            <a:solidFill>
              <a:srgbClr val="9C254D">
                <a:alpha val="100000"/>
              </a:srgbClr>
            </a:solidFill>
            <a:ln w="0" cap="sq">
              <a:solidFill>
                <a:srgbClr val="9C254D"/>
              </a:solidFill>
              <a:prstDash val="solid"/>
            </a:ln>
          </p:spPr>
          <p:txBody>
            <a:bodyPr rtlCol="0" anchor="ctr"/>
            <a:lstStyle/>
            <a:p>
              <a:pPr algn="ctr"/>
              <a:endParaRPr lang="en-US" altLang="zh-CN"/>
            </a:p>
          </p:txBody>
        </p:sp>
        <p:sp>
          <p:nvSpPr>
            <p:cNvPr id="16" name="Path16"/>
            <p:cNvSpPr/>
            <p:nvPr/>
          </p:nvSpPr>
          <p:spPr>
            <a:xfrm>
              <a:off x="0" y="4891594"/>
              <a:ext cx="9144000" cy="252000"/>
            </a:xfrm>
            <a:custGeom>
              <a:avLst/>
              <a:gdLst/>
              <a:ahLst/>
              <a:cxnLst/>
              <a:rect l="l" t="t" r="r" b="b"/>
              <a:pathLst>
                <a:path w="9144000" h="252000">
                  <a:moveTo>
                    <a:pt x="0" y="0"/>
                  </a:moveTo>
                  <a:lnTo>
                    <a:pt x="9144000" y="0"/>
                  </a:lnTo>
                  <a:lnTo>
                    <a:pt x="9144000" y="252000"/>
                  </a:lnTo>
                  <a:lnTo>
                    <a:pt x="0" y="252000"/>
                  </a:lnTo>
                  <a:lnTo>
                    <a:pt x="0" y="0"/>
                  </a:lnTo>
                  <a:close/>
                </a:path>
              </a:pathLst>
            </a:custGeom>
            <a:solidFill>
              <a:srgbClr val="2A3990">
                <a:alpha val="100000"/>
              </a:srgbClr>
            </a:solidFill>
            <a:ln w="0" cap="sq">
              <a:solidFill>
                <a:srgbClr val="2A3990"/>
              </a:solidFill>
              <a:prstDash val="solid"/>
            </a:ln>
          </p:spPr>
          <p:txBody>
            <a:bodyPr rtlCol="0" anchor="ctr"/>
            <a:lstStyle/>
            <a:p>
              <a:pPr algn="ctr"/>
              <a:endParaRPr lang="en-US" altLang="zh-CN"/>
            </a:p>
          </p:txBody>
        </p:sp>
      </p:grpSp>
      <p:sp>
        <p:nvSpPr>
          <p:cNvPr id="17" name="Text Box17"/>
          <p:cNvSpPr txBox="1"/>
          <p:nvPr/>
        </p:nvSpPr>
        <p:spPr>
          <a:xfrm>
            <a:off x="397425" y="559733"/>
            <a:ext cx="7744968" cy="354008"/>
          </a:xfrm>
          <a:prstGeom prst="rect">
            <a:avLst/>
          </a:prstGeom>
        </p:spPr>
        <p:txBody>
          <a:bodyPr wrap="square" lIns="0" tIns="0" rIns="0" rtlCol="0">
            <a:spAutoFit/>
          </a:bodyPr>
          <a:lstStyle/>
          <a:p>
            <a:pPr algn="l">
              <a:lnSpc>
                <a:spcPts val="0"/>
              </a:lnSpc>
            </a:pPr>
            <a:endParaRPr dirty="0"/>
          </a:p>
          <a:p>
            <a:pPr algn="l" rtl="0">
              <a:lnSpc>
                <a:spcPts val="2400"/>
              </a:lnSpc>
            </a:pPr>
            <a:r>
              <a:rPr lang="en-US" altLang="zh-CN" sz="2400" spc="14" dirty="0">
                <a:solidFill>
                  <a:srgbClr val="2A3990"/>
                </a:solidFill>
                <a:latin typeface="Arial"/>
                <a:ea typeface="Arial"/>
                <a:cs typeface="Arial"/>
              </a:rPr>
              <a:t>Coursera capstone Final Project</a:t>
            </a:r>
            <a:endParaRPr lang="en-US" altLang="zh-CN" sz="2400" dirty="0">
              <a:latin typeface="Arial"/>
              <a:ea typeface="Arial"/>
              <a:cs typeface="Arial"/>
            </a:endParaRPr>
          </a:p>
        </p:txBody>
      </p:sp>
      <p:sp>
        <p:nvSpPr>
          <p:cNvPr id="24" name="Text Box17">
            <a:extLst>
              <a:ext uri="{FF2B5EF4-FFF2-40B4-BE49-F238E27FC236}">
                <a16:creationId xmlns:a16="http://schemas.microsoft.com/office/drawing/2014/main" id="{AE24A17F-93A3-4FD1-AB07-C92F75125599}"/>
              </a:ext>
            </a:extLst>
          </p:cNvPr>
          <p:cNvSpPr txBox="1"/>
          <p:nvPr/>
        </p:nvSpPr>
        <p:spPr>
          <a:xfrm>
            <a:off x="397425" y="1381309"/>
            <a:ext cx="7744968" cy="116250"/>
          </a:xfrm>
          <a:prstGeom prst="rect">
            <a:avLst/>
          </a:prstGeom>
        </p:spPr>
        <p:txBody>
          <a:bodyPr wrap="square" lIns="0" tIns="0" rIns="0" rtlCol="0">
            <a:spAutoFit/>
          </a:bodyPr>
          <a:lstStyle/>
          <a:p>
            <a:pPr algn="l">
              <a:lnSpc>
                <a:spcPts val="0"/>
              </a:lnSpc>
            </a:pPr>
            <a:r>
              <a:rPr lang="en-US" altLang="zh-CN" sz="2400" b="1" dirty="0">
                <a:latin typeface="Arial"/>
                <a:ea typeface="Arial"/>
                <a:cs typeface="Arial"/>
              </a:rPr>
              <a:t>Methodology</a:t>
            </a:r>
            <a:endParaRPr lang="en-US" altLang="zh-CN" sz="3200" b="1" dirty="0">
              <a:latin typeface="Arial"/>
              <a:ea typeface="Arial"/>
              <a:cs typeface="Arial"/>
            </a:endParaRPr>
          </a:p>
        </p:txBody>
      </p:sp>
      <p:sp>
        <p:nvSpPr>
          <p:cNvPr id="20" name="Text Box58">
            <a:extLst>
              <a:ext uri="{FF2B5EF4-FFF2-40B4-BE49-F238E27FC236}">
                <a16:creationId xmlns:a16="http://schemas.microsoft.com/office/drawing/2014/main" id="{BA090D35-038D-4F80-B8B1-701C4E38AE77}"/>
              </a:ext>
            </a:extLst>
          </p:cNvPr>
          <p:cNvSpPr txBox="1"/>
          <p:nvPr/>
        </p:nvSpPr>
        <p:spPr>
          <a:xfrm>
            <a:off x="467544" y="1598700"/>
            <a:ext cx="8279031" cy="877228"/>
          </a:xfrm>
          <a:prstGeom prst="rect">
            <a:avLst/>
          </a:prstGeom>
        </p:spPr>
        <p:txBody>
          <a:bodyPr wrap="square" lIns="0" tIns="0" rIns="0" rtlCol="0">
            <a:spAutoFit/>
          </a:bodyPr>
          <a:lstStyle/>
          <a:p>
            <a:pPr algn="l">
              <a:lnSpc>
                <a:spcPts val="0"/>
              </a:lnSpc>
            </a:pPr>
            <a:endParaRPr sz="1600" b="1" dirty="0"/>
          </a:p>
          <a:p>
            <a:r>
              <a:rPr lang="en-IN" dirty="0"/>
              <a:t>This project is specially to find out the place where we can open an Indian restaurant based on the south Asian population in Toronto neighbourhood, so I filter out the venues accordingly.</a:t>
            </a:r>
          </a:p>
        </p:txBody>
      </p:sp>
      <p:pic>
        <p:nvPicPr>
          <p:cNvPr id="2" name="Picture 1">
            <a:extLst>
              <a:ext uri="{FF2B5EF4-FFF2-40B4-BE49-F238E27FC236}">
                <a16:creationId xmlns:a16="http://schemas.microsoft.com/office/drawing/2014/main" id="{D94CA47B-1331-4DA3-A74A-69B01AC828BE}"/>
              </a:ext>
            </a:extLst>
          </p:cNvPr>
          <p:cNvPicPr>
            <a:picLocks noChangeAspect="1"/>
          </p:cNvPicPr>
          <p:nvPr/>
        </p:nvPicPr>
        <p:blipFill>
          <a:blip r:embed="rId2"/>
          <a:stretch>
            <a:fillRect/>
          </a:stretch>
        </p:blipFill>
        <p:spPr>
          <a:xfrm>
            <a:off x="467402" y="2458316"/>
            <a:ext cx="6135796" cy="1909367"/>
          </a:xfrm>
          <a:prstGeom prst="rect">
            <a:avLst/>
          </a:prstGeom>
        </p:spPr>
      </p:pic>
    </p:spTree>
    <p:extLst>
      <p:ext uri="{BB962C8B-B14F-4D97-AF65-F5344CB8AC3E}">
        <p14:creationId xmlns:p14="http://schemas.microsoft.com/office/powerpoint/2010/main" val="19536054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0629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601</Words>
  <Application>Microsoft Office PowerPoint</Application>
  <PresentationFormat>On-screen Show (16:9)</PresentationFormat>
  <Paragraphs>76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dc:creator>
  <cp:lastModifiedBy>Joshi, Rohit (Nokia - IN/Bangalore)</cp:lastModifiedBy>
  <cp:revision>11</cp:revision>
  <dcterms:created xsi:type="dcterms:W3CDTF">2017-10-23T09:06:44Z</dcterms:created>
  <dcterms:modified xsi:type="dcterms:W3CDTF">2020-02-03T08:41:43Z</dcterms:modified>
</cp:coreProperties>
</file>