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59" r:id="rId5"/>
    <p:sldId id="285" r:id="rId6"/>
    <p:sldId id="273" r:id="rId7"/>
    <p:sldId id="274" r:id="rId8"/>
    <p:sldId id="275" r:id="rId9"/>
    <p:sldId id="276" r:id="rId10"/>
    <p:sldId id="278" r:id="rId11"/>
    <p:sldId id="282" r:id="rId12"/>
    <p:sldId id="283" r:id="rId13"/>
    <p:sldId id="284" r:id="rId14"/>
    <p:sldId id="279" r:id="rId15"/>
    <p:sldId id="272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36" autoAdjust="0"/>
    <p:restoredTop sz="94660"/>
  </p:normalViewPr>
  <p:slideViewPr>
    <p:cSldViewPr>
      <p:cViewPr>
        <p:scale>
          <a:sx n="75" d="100"/>
          <a:sy n="75" d="100"/>
        </p:scale>
        <p:origin x="9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449306" y="325869"/>
            <a:ext cx="1407146" cy="37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77749"/>
            <a:ext cx="1268272" cy="815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04698" y="946277"/>
            <a:ext cx="11682730" cy="0"/>
          </a:xfrm>
          <a:custGeom>
            <a:avLst/>
            <a:gdLst/>
            <a:ahLst/>
            <a:cxnLst/>
            <a:rect l="l" t="t" r="r" b="b"/>
            <a:pathLst>
              <a:path w="11682730">
                <a:moveTo>
                  <a:pt x="0" y="0"/>
                </a:moveTo>
                <a:lnTo>
                  <a:pt x="11682501" y="0"/>
                </a:lnTo>
              </a:path>
            </a:pathLst>
          </a:custGeom>
          <a:ln w="381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449306" y="325869"/>
            <a:ext cx="1407146" cy="3798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77749"/>
            <a:ext cx="1268272" cy="8150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9358" y="337819"/>
            <a:ext cx="773328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4702" y="2593924"/>
            <a:ext cx="10502595" cy="360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30556"/>
            <a:ext cx="1600200" cy="516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  Background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09600" y="4191000"/>
            <a:ext cx="1763268" cy="518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  Objective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353800" y="1760519"/>
            <a:ext cx="76200" cy="3895725"/>
          </a:xfrm>
          <a:custGeom>
            <a:avLst/>
            <a:gdLst/>
            <a:ahLst/>
            <a:cxnLst/>
            <a:rect l="l" t="t" r="r" b="b"/>
            <a:pathLst>
              <a:path w="76200" h="3895725">
                <a:moveTo>
                  <a:pt x="34925" y="3819796"/>
                </a:moveTo>
                <a:lnTo>
                  <a:pt x="23252" y="3822150"/>
                </a:lnTo>
                <a:lnTo>
                  <a:pt x="11144" y="3830315"/>
                </a:lnTo>
                <a:lnTo>
                  <a:pt x="2988" y="3842425"/>
                </a:lnTo>
                <a:lnTo>
                  <a:pt x="0" y="3857256"/>
                </a:lnTo>
                <a:lnTo>
                  <a:pt x="2988" y="3872082"/>
                </a:lnTo>
                <a:lnTo>
                  <a:pt x="11144" y="3884193"/>
                </a:lnTo>
                <a:lnTo>
                  <a:pt x="23252" y="3892361"/>
                </a:lnTo>
                <a:lnTo>
                  <a:pt x="38100" y="3895356"/>
                </a:lnTo>
                <a:lnTo>
                  <a:pt x="52947" y="3892361"/>
                </a:lnTo>
                <a:lnTo>
                  <a:pt x="65055" y="3884193"/>
                </a:lnTo>
                <a:lnTo>
                  <a:pt x="73211" y="3872082"/>
                </a:lnTo>
                <a:lnTo>
                  <a:pt x="76200" y="3857256"/>
                </a:lnTo>
                <a:lnTo>
                  <a:pt x="34925" y="3857256"/>
                </a:lnTo>
                <a:lnTo>
                  <a:pt x="34925" y="3819796"/>
                </a:lnTo>
                <a:close/>
              </a:path>
              <a:path w="76200" h="3895725">
                <a:moveTo>
                  <a:pt x="38100" y="3819156"/>
                </a:moveTo>
                <a:lnTo>
                  <a:pt x="34925" y="3819796"/>
                </a:lnTo>
                <a:lnTo>
                  <a:pt x="34925" y="3857256"/>
                </a:lnTo>
                <a:lnTo>
                  <a:pt x="41275" y="3857256"/>
                </a:lnTo>
                <a:lnTo>
                  <a:pt x="41275" y="3819796"/>
                </a:lnTo>
                <a:lnTo>
                  <a:pt x="38100" y="3819156"/>
                </a:lnTo>
                <a:close/>
              </a:path>
              <a:path w="76200" h="3895725">
                <a:moveTo>
                  <a:pt x="41275" y="3819796"/>
                </a:moveTo>
                <a:lnTo>
                  <a:pt x="41275" y="3857256"/>
                </a:lnTo>
                <a:lnTo>
                  <a:pt x="76200" y="3857256"/>
                </a:lnTo>
                <a:lnTo>
                  <a:pt x="73211" y="3842425"/>
                </a:lnTo>
                <a:lnTo>
                  <a:pt x="65055" y="3830315"/>
                </a:lnTo>
                <a:lnTo>
                  <a:pt x="52947" y="3822150"/>
                </a:lnTo>
                <a:lnTo>
                  <a:pt x="41275" y="3819796"/>
                </a:lnTo>
                <a:close/>
              </a:path>
              <a:path w="76200" h="3895725">
                <a:moveTo>
                  <a:pt x="34925" y="75560"/>
                </a:moveTo>
                <a:lnTo>
                  <a:pt x="34925" y="3819796"/>
                </a:lnTo>
                <a:lnTo>
                  <a:pt x="38100" y="3819156"/>
                </a:lnTo>
                <a:lnTo>
                  <a:pt x="41275" y="3819156"/>
                </a:lnTo>
                <a:lnTo>
                  <a:pt x="41275" y="76200"/>
                </a:lnTo>
                <a:lnTo>
                  <a:pt x="38100" y="76200"/>
                </a:lnTo>
                <a:lnTo>
                  <a:pt x="34925" y="75560"/>
                </a:lnTo>
                <a:close/>
              </a:path>
              <a:path w="76200" h="3895725">
                <a:moveTo>
                  <a:pt x="41275" y="3819156"/>
                </a:moveTo>
                <a:lnTo>
                  <a:pt x="38100" y="3819156"/>
                </a:lnTo>
                <a:lnTo>
                  <a:pt x="41275" y="3819796"/>
                </a:lnTo>
                <a:lnTo>
                  <a:pt x="41275" y="3819156"/>
                </a:lnTo>
                <a:close/>
              </a:path>
              <a:path w="76200" h="3895725">
                <a:moveTo>
                  <a:pt x="41275" y="38100"/>
                </a:moveTo>
                <a:lnTo>
                  <a:pt x="34925" y="38100"/>
                </a:lnTo>
                <a:lnTo>
                  <a:pt x="34925" y="75560"/>
                </a:lnTo>
                <a:lnTo>
                  <a:pt x="38100" y="76200"/>
                </a:lnTo>
                <a:lnTo>
                  <a:pt x="41275" y="75560"/>
                </a:lnTo>
                <a:lnTo>
                  <a:pt x="41275" y="38100"/>
                </a:lnTo>
                <a:close/>
              </a:path>
              <a:path w="76200" h="3895725">
                <a:moveTo>
                  <a:pt x="41275" y="75560"/>
                </a:moveTo>
                <a:lnTo>
                  <a:pt x="38100" y="76200"/>
                </a:lnTo>
                <a:lnTo>
                  <a:pt x="41275" y="76200"/>
                </a:lnTo>
                <a:lnTo>
                  <a:pt x="41275" y="75560"/>
                </a:lnTo>
                <a:close/>
              </a:path>
              <a:path w="76200" h="3895725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4925" y="75560"/>
                </a:lnTo>
                <a:lnTo>
                  <a:pt x="34925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3895725">
                <a:moveTo>
                  <a:pt x="76200" y="38100"/>
                </a:moveTo>
                <a:lnTo>
                  <a:pt x="41275" y="38100"/>
                </a:lnTo>
                <a:lnTo>
                  <a:pt x="41275" y="7556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74158" y="337819"/>
            <a:ext cx="2354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INTRODUCTION</a:t>
            </a:r>
          </a:p>
        </p:txBody>
      </p:sp>
      <p:sp>
        <p:nvSpPr>
          <p:cNvPr id="9" name="object 9"/>
          <p:cNvSpPr/>
          <p:nvPr/>
        </p:nvSpPr>
        <p:spPr>
          <a:xfrm>
            <a:off x="204698" y="946277"/>
            <a:ext cx="11682730" cy="0"/>
          </a:xfrm>
          <a:custGeom>
            <a:avLst/>
            <a:gdLst/>
            <a:ahLst/>
            <a:cxnLst/>
            <a:rect l="l" t="t" r="r" b="b"/>
            <a:pathLst>
              <a:path w="11682730">
                <a:moveTo>
                  <a:pt x="0" y="0"/>
                </a:moveTo>
                <a:lnTo>
                  <a:pt x="11682501" y="0"/>
                </a:lnTo>
              </a:path>
            </a:pathLst>
          </a:custGeom>
          <a:ln w="381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85800" y="2274838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“Global Mart” is an online store super giant having worldwide operations. It takes orders and delivers across the globe </a:t>
            </a:r>
          </a:p>
          <a:p>
            <a:r>
              <a:rPr lang="en-US" dirty="0" smtClean="0"/>
              <a:t>It deals </a:t>
            </a:r>
            <a:r>
              <a:rPr lang="en-US" dirty="0" smtClean="0"/>
              <a:t>with all the major product categories </a:t>
            </a:r>
            <a:r>
              <a:rPr lang="en-US" b="1" dirty="0" smtClean="0"/>
              <a:t>- consumer, corporate &amp; home office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“Global Mart”</a:t>
            </a:r>
            <a:r>
              <a:rPr lang="en-US" dirty="0" smtClean="0"/>
              <a:t> </a:t>
            </a:r>
            <a:r>
              <a:rPr lang="en-US" dirty="0" smtClean="0"/>
              <a:t>store caters to 7 different market segments and in </a:t>
            </a:r>
            <a:r>
              <a:rPr lang="en-US" dirty="0" smtClean="0"/>
              <a:t>these 3 </a:t>
            </a:r>
            <a:r>
              <a:rPr lang="en-US" dirty="0" smtClean="0"/>
              <a:t>major </a:t>
            </a:r>
            <a:r>
              <a:rPr lang="en-US" dirty="0" smtClean="0"/>
              <a:t>categories </a:t>
            </a:r>
            <a:r>
              <a:rPr lang="en-US" dirty="0" err="1" smtClean="0"/>
              <a:t>i.e</a:t>
            </a:r>
            <a:r>
              <a:rPr lang="en-US" dirty="0" smtClean="0"/>
              <a:t> at total 21 levels.</a:t>
            </a:r>
          </a:p>
          <a:p>
            <a:endParaRPr lang="en-US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33400" y="480060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forecast the sales and demand for the next 6 </a:t>
            </a:r>
            <a:r>
              <a:rPr lang="en-US" dirty="0" smtClean="0"/>
              <a:t>months ,in order to manage </a:t>
            </a:r>
            <a:r>
              <a:rPr lang="en-US" dirty="0" smtClean="0"/>
              <a:t>the revenue and inventory </a:t>
            </a:r>
            <a:r>
              <a:rPr lang="en-US" dirty="0" smtClean="0"/>
              <a:t>accordingly. And </a:t>
            </a:r>
            <a:r>
              <a:rPr lang="en-US" dirty="0" smtClean="0"/>
              <a:t>to find out </a:t>
            </a:r>
            <a:r>
              <a:rPr lang="en-US" b="1" dirty="0" smtClean="0"/>
              <a:t>2 most </a:t>
            </a:r>
            <a:r>
              <a:rPr lang="en-US" b="1" dirty="0" smtClean="0"/>
              <a:t>profitable </a:t>
            </a:r>
            <a:r>
              <a:rPr lang="en-US" b="1" dirty="0" smtClean="0"/>
              <a:t>(and consistent) segment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smtClean="0"/>
              <a:t>these 21 and forecast the sales and demand for these segments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29358" y="0"/>
            <a:ext cx="7733283" cy="861774"/>
          </a:xfrm>
        </p:spPr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Time series using Auto </a:t>
            </a:r>
            <a:r>
              <a:rPr lang="en-US" dirty="0" err="1" smtClean="0"/>
              <a:t>Arima</a:t>
            </a:r>
            <a:r>
              <a:rPr lang="en-US" dirty="0" smtClean="0"/>
              <a:t> method for APAC market (Quantity)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>
          <a:xfrm>
            <a:off x="6546273" y="2057400"/>
            <a:ext cx="5303520" cy="372409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 smtClean="0"/>
              <a:t>Black lines </a:t>
            </a:r>
            <a:r>
              <a:rPr lang="en-US" sz="3200" dirty="0" smtClean="0"/>
              <a:t>shows the original values and </a:t>
            </a:r>
            <a:r>
              <a:rPr lang="en-US" sz="3200" b="1" dirty="0" smtClean="0"/>
              <a:t>Red line </a:t>
            </a:r>
            <a:r>
              <a:rPr lang="en-US" sz="3200" dirty="0" smtClean="0"/>
              <a:t>is the predicted 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Using MAPE evaluation </a:t>
            </a:r>
            <a:r>
              <a:rPr lang="en-US" sz="3200" dirty="0" err="1" smtClean="0"/>
              <a:t>tecnique</a:t>
            </a:r>
            <a:r>
              <a:rPr lang="en-US" sz="3200" dirty="0" smtClean="0"/>
              <a:t> ,accuracy comes out to  </a:t>
            </a:r>
            <a:r>
              <a:rPr lang="en-US" sz="3200" dirty="0" smtClean="0"/>
              <a:t>be </a:t>
            </a:r>
            <a:r>
              <a:rPr lang="en-US" sz="3200" dirty="0" smtClean="0"/>
              <a:t>26.24%</a:t>
            </a:r>
            <a:endParaRPr lang="en-US" sz="32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170" name="Picture 2" descr="D:\IIIT\MACHINE LEARNING\TIME SERIES\Rplot1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5406473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9892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29358" y="0"/>
            <a:ext cx="7733283" cy="861774"/>
          </a:xfrm>
        </p:spPr>
        <p:txBody>
          <a:bodyPr/>
          <a:lstStyle/>
          <a:p>
            <a:r>
              <a:rPr lang="en-US" dirty="0" smtClean="0"/>
              <a:t>Forecasting for next 6 months for APAC market </a:t>
            </a:r>
            <a:r>
              <a:rPr lang="en-US" dirty="0" smtClean="0"/>
              <a:t>(Quantity)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>
          <a:xfrm>
            <a:off x="6546273" y="2057400"/>
            <a:ext cx="5303520" cy="2769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195" name="Picture 3" descr="D:\IIIT\MACHINE LEARNING\TIME SERIES\Rplot14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1"/>
            <a:ext cx="5486399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9892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29358" y="0"/>
            <a:ext cx="7733283" cy="861774"/>
          </a:xfrm>
        </p:spPr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Time series using Classical Decomposition method for EU market (Sales)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>
          <a:xfrm>
            <a:off x="6546273" y="2057400"/>
            <a:ext cx="5303520" cy="372409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 smtClean="0"/>
              <a:t>Black lines </a:t>
            </a:r>
            <a:r>
              <a:rPr lang="en-US" sz="3200" dirty="0" smtClean="0"/>
              <a:t>shows the original values and </a:t>
            </a:r>
            <a:r>
              <a:rPr lang="en-US" sz="3200" b="1" dirty="0" smtClean="0"/>
              <a:t>Red line </a:t>
            </a:r>
            <a:r>
              <a:rPr lang="en-US" sz="3200" dirty="0" smtClean="0"/>
              <a:t>is the predicted 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Using MAPE evaluation </a:t>
            </a:r>
            <a:r>
              <a:rPr lang="en-US" sz="3200" dirty="0" err="1" smtClean="0"/>
              <a:t>tecnique</a:t>
            </a:r>
            <a:r>
              <a:rPr lang="en-US" sz="3200" dirty="0" smtClean="0"/>
              <a:t> ,accuracy comes out to  </a:t>
            </a:r>
            <a:r>
              <a:rPr lang="en-US" sz="3200" dirty="0" smtClean="0"/>
              <a:t>be </a:t>
            </a:r>
            <a:r>
              <a:rPr lang="en-US" sz="3200" dirty="0" smtClean="0"/>
              <a:t>92.96%</a:t>
            </a:r>
            <a:endParaRPr lang="en-US" sz="32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9218" name="Picture 2" descr="D:\IIIT\MACHINE LEARNING\TIME SERIES\Rplot15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1"/>
            <a:ext cx="5562599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9892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29358" y="0"/>
            <a:ext cx="7733283" cy="861774"/>
          </a:xfrm>
        </p:spPr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Time series using Auto </a:t>
            </a:r>
            <a:r>
              <a:rPr lang="en-US" dirty="0" err="1" smtClean="0"/>
              <a:t>Arima</a:t>
            </a:r>
            <a:r>
              <a:rPr lang="en-US" dirty="0" smtClean="0"/>
              <a:t> method </a:t>
            </a:r>
            <a:r>
              <a:rPr lang="en-US" dirty="0" smtClean="0"/>
              <a:t>for EU market (</a:t>
            </a:r>
            <a:r>
              <a:rPr lang="en-US" dirty="0" smtClean="0"/>
              <a:t>Quantity)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>
          <a:xfrm>
            <a:off x="6546273" y="2057400"/>
            <a:ext cx="5303520" cy="344709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 smtClean="0"/>
              <a:t>Black lines </a:t>
            </a:r>
            <a:r>
              <a:rPr lang="en-US" sz="3200" dirty="0" smtClean="0"/>
              <a:t>shows the original values and </a:t>
            </a:r>
            <a:r>
              <a:rPr lang="en-US" sz="3200" b="1" dirty="0" smtClean="0"/>
              <a:t>Red line </a:t>
            </a:r>
            <a:r>
              <a:rPr lang="en-US" sz="3200" dirty="0" smtClean="0"/>
              <a:t>is the predicted 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Using MAPE evaluation </a:t>
            </a:r>
            <a:r>
              <a:rPr lang="en-US" sz="3200" dirty="0" err="1" smtClean="0"/>
              <a:t>tecnique</a:t>
            </a:r>
            <a:r>
              <a:rPr lang="en-US" sz="3200" dirty="0" smtClean="0"/>
              <a:t> ,accuracy comes out to  be </a:t>
            </a:r>
            <a:r>
              <a:rPr lang="en-US" sz="3200" b="1" dirty="0" smtClean="0"/>
              <a:t>28.92%</a:t>
            </a:r>
            <a:endParaRPr lang="en-US" dirty="0"/>
          </a:p>
        </p:txBody>
      </p:sp>
      <p:pic>
        <p:nvPicPr>
          <p:cNvPr id="10242" name="Picture 2" descr="D:\IIIT\MACHINE LEARNING\TIME SERIES\Rplot16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5562600" cy="4017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9892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58" y="0"/>
            <a:ext cx="7733283" cy="861774"/>
          </a:xfrm>
        </p:spPr>
        <p:txBody>
          <a:bodyPr/>
          <a:lstStyle/>
          <a:p>
            <a:r>
              <a:rPr lang="en-US" dirty="0" smtClean="0"/>
              <a:t>Forecasting for next 6 </a:t>
            </a:r>
            <a:r>
              <a:rPr lang="en-US" dirty="0" smtClean="0"/>
              <a:t>months for EU market Sales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6324600" y="2438400"/>
            <a:ext cx="5303520" cy="83099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Forecasting for next 6 months using </a:t>
            </a:r>
            <a:r>
              <a:rPr lang="en-US" b="1" dirty="0" smtClean="0"/>
              <a:t>Holt Winters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4099" name="Picture 3" descr="D:\IIIT\MACHINE LEARNING\TIME SERIES\Rplot17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02375"/>
            <a:ext cx="5791199" cy="367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5970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58" y="337819"/>
            <a:ext cx="7733283" cy="430887"/>
          </a:xfrm>
        </p:spPr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35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758113" y="338138"/>
            <a:ext cx="4433887" cy="452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Problem </a:t>
            </a:r>
            <a:r>
              <a:rPr spc="-125" dirty="0"/>
              <a:t>solving</a:t>
            </a:r>
            <a:r>
              <a:rPr spc="-260" dirty="0"/>
              <a:t> </a:t>
            </a:r>
            <a:r>
              <a:rPr spc="-135" dirty="0"/>
              <a:t>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204698" y="946277"/>
            <a:ext cx="11682730" cy="0"/>
          </a:xfrm>
          <a:custGeom>
            <a:avLst/>
            <a:gdLst/>
            <a:ahLst/>
            <a:cxnLst/>
            <a:rect l="l" t="t" r="r" b="b"/>
            <a:pathLst>
              <a:path w="11682730">
                <a:moveTo>
                  <a:pt x="0" y="0"/>
                </a:moveTo>
                <a:lnTo>
                  <a:pt x="11682501" y="0"/>
                </a:lnTo>
              </a:path>
            </a:pathLst>
          </a:custGeom>
          <a:ln w="381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687" y="1264919"/>
            <a:ext cx="2386584" cy="839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0214" y="1463166"/>
            <a:ext cx="1227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4536A"/>
                </a:solidFill>
                <a:latin typeface="Arial"/>
                <a:cs typeface="Arial"/>
              </a:rPr>
              <a:t>Business </a:t>
            </a:r>
            <a:r>
              <a:rPr sz="1200" b="1" spc="-5" dirty="0">
                <a:solidFill>
                  <a:srgbClr val="44536A"/>
                </a:solidFill>
                <a:latin typeface="Arial"/>
                <a:cs typeface="Arial"/>
              </a:rPr>
              <a:t>&amp;</a:t>
            </a:r>
            <a:r>
              <a:rPr sz="1200" b="1" spc="-9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44536A"/>
                </a:solidFill>
                <a:latin typeface="Arial"/>
                <a:cs typeface="Arial"/>
              </a:rPr>
              <a:t>Data  Understanding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1285" y="1544574"/>
            <a:ext cx="547370" cy="194310"/>
          </a:xfrm>
          <a:custGeom>
            <a:avLst/>
            <a:gdLst/>
            <a:ahLst/>
            <a:cxnLst/>
            <a:rect l="l" t="t" r="r" b="b"/>
            <a:pathLst>
              <a:path w="547369" h="194310">
                <a:moveTo>
                  <a:pt x="449960" y="0"/>
                </a:moveTo>
                <a:lnTo>
                  <a:pt x="449960" y="48513"/>
                </a:lnTo>
                <a:lnTo>
                  <a:pt x="0" y="48513"/>
                </a:lnTo>
                <a:lnTo>
                  <a:pt x="0" y="145668"/>
                </a:lnTo>
                <a:lnTo>
                  <a:pt x="449960" y="145668"/>
                </a:lnTo>
                <a:lnTo>
                  <a:pt x="449960" y="194183"/>
                </a:lnTo>
                <a:lnTo>
                  <a:pt x="547115" y="97027"/>
                </a:lnTo>
                <a:lnTo>
                  <a:pt x="44996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1285" y="1544574"/>
            <a:ext cx="547370" cy="194310"/>
          </a:xfrm>
          <a:custGeom>
            <a:avLst/>
            <a:gdLst/>
            <a:ahLst/>
            <a:cxnLst/>
            <a:rect l="l" t="t" r="r" b="b"/>
            <a:pathLst>
              <a:path w="547369" h="194310">
                <a:moveTo>
                  <a:pt x="0" y="48513"/>
                </a:moveTo>
                <a:lnTo>
                  <a:pt x="449960" y="48513"/>
                </a:lnTo>
                <a:lnTo>
                  <a:pt x="449960" y="0"/>
                </a:lnTo>
                <a:lnTo>
                  <a:pt x="547115" y="97027"/>
                </a:lnTo>
                <a:lnTo>
                  <a:pt x="449960" y="194183"/>
                </a:lnTo>
                <a:lnTo>
                  <a:pt x="449960" y="145668"/>
                </a:lnTo>
                <a:lnTo>
                  <a:pt x="0" y="145668"/>
                </a:lnTo>
                <a:lnTo>
                  <a:pt x="0" y="48513"/>
                </a:lnTo>
                <a:close/>
              </a:path>
            </a:pathLst>
          </a:custGeom>
          <a:ln w="12700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0503" y="1249680"/>
            <a:ext cx="2388107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6975" y="1538732"/>
            <a:ext cx="1456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4536A"/>
                </a:solidFill>
                <a:latin typeface="Arial"/>
                <a:cs typeface="Arial"/>
              </a:rPr>
              <a:t>Data</a:t>
            </a:r>
            <a:r>
              <a:rPr sz="1200" b="1" spc="-4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44536A"/>
                </a:solidFill>
                <a:latin typeface="Arial"/>
                <a:cs typeface="Arial"/>
              </a:rPr>
              <a:t>Preprocessing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73768" y="1248155"/>
            <a:ext cx="2388107" cy="839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72496" y="1446657"/>
            <a:ext cx="1390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solidFill>
                  <a:srgbClr val="44536A"/>
                </a:solidFill>
                <a:latin typeface="Arial"/>
                <a:cs typeface="Arial"/>
              </a:rPr>
              <a:t>Model Building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37376" y="1260347"/>
            <a:ext cx="2388107" cy="832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98640" y="1546097"/>
            <a:ext cx="146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4536A"/>
                </a:solidFill>
                <a:latin typeface="Arial"/>
                <a:cs typeface="Arial"/>
              </a:rPr>
              <a:t>EDA &amp;</a:t>
            </a:r>
            <a:r>
              <a:rPr sz="1200" b="1" spc="-8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44536A"/>
                </a:solidFill>
                <a:latin typeface="Arial"/>
                <a:cs typeface="Arial"/>
              </a:rPr>
              <a:t>Visualization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43015" y="1544574"/>
            <a:ext cx="547370" cy="194310"/>
          </a:xfrm>
          <a:custGeom>
            <a:avLst/>
            <a:gdLst/>
            <a:ahLst/>
            <a:cxnLst/>
            <a:rect l="l" t="t" r="r" b="b"/>
            <a:pathLst>
              <a:path w="547370" h="194310">
                <a:moveTo>
                  <a:pt x="449834" y="0"/>
                </a:moveTo>
                <a:lnTo>
                  <a:pt x="449834" y="48513"/>
                </a:lnTo>
                <a:lnTo>
                  <a:pt x="0" y="48513"/>
                </a:lnTo>
                <a:lnTo>
                  <a:pt x="0" y="145668"/>
                </a:lnTo>
                <a:lnTo>
                  <a:pt x="449834" y="145668"/>
                </a:lnTo>
                <a:lnTo>
                  <a:pt x="449834" y="194183"/>
                </a:lnTo>
                <a:lnTo>
                  <a:pt x="546988" y="97027"/>
                </a:lnTo>
                <a:lnTo>
                  <a:pt x="44983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43015" y="1544574"/>
            <a:ext cx="547370" cy="194310"/>
          </a:xfrm>
          <a:custGeom>
            <a:avLst/>
            <a:gdLst/>
            <a:ahLst/>
            <a:cxnLst/>
            <a:rect l="l" t="t" r="r" b="b"/>
            <a:pathLst>
              <a:path w="547370" h="194310">
                <a:moveTo>
                  <a:pt x="0" y="48513"/>
                </a:moveTo>
                <a:lnTo>
                  <a:pt x="449834" y="48513"/>
                </a:lnTo>
                <a:lnTo>
                  <a:pt x="449834" y="0"/>
                </a:lnTo>
                <a:lnTo>
                  <a:pt x="546988" y="97027"/>
                </a:lnTo>
                <a:lnTo>
                  <a:pt x="449834" y="194183"/>
                </a:lnTo>
                <a:lnTo>
                  <a:pt x="449834" y="145668"/>
                </a:lnTo>
                <a:lnTo>
                  <a:pt x="0" y="145668"/>
                </a:lnTo>
                <a:lnTo>
                  <a:pt x="0" y="48513"/>
                </a:lnTo>
                <a:close/>
              </a:path>
            </a:pathLst>
          </a:custGeom>
          <a:ln w="12700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5438" y="1545082"/>
            <a:ext cx="547370" cy="194310"/>
          </a:xfrm>
          <a:custGeom>
            <a:avLst/>
            <a:gdLst/>
            <a:ahLst/>
            <a:cxnLst/>
            <a:rect l="l" t="t" r="r" b="b"/>
            <a:pathLst>
              <a:path w="547370" h="194310">
                <a:moveTo>
                  <a:pt x="449960" y="0"/>
                </a:moveTo>
                <a:lnTo>
                  <a:pt x="449960" y="48640"/>
                </a:lnTo>
                <a:lnTo>
                  <a:pt x="0" y="48640"/>
                </a:lnTo>
                <a:lnTo>
                  <a:pt x="0" y="145668"/>
                </a:lnTo>
                <a:lnTo>
                  <a:pt x="449960" y="145668"/>
                </a:lnTo>
                <a:lnTo>
                  <a:pt x="449960" y="194309"/>
                </a:lnTo>
                <a:lnTo>
                  <a:pt x="546988" y="97154"/>
                </a:lnTo>
                <a:lnTo>
                  <a:pt x="44996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5438" y="1545082"/>
            <a:ext cx="547370" cy="194310"/>
          </a:xfrm>
          <a:custGeom>
            <a:avLst/>
            <a:gdLst/>
            <a:ahLst/>
            <a:cxnLst/>
            <a:rect l="l" t="t" r="r" b="b"/>
            <a:pathLst>
              <a:path w="547370" h="194310">
                <a:moveTo>
                  <a:pt x="0" y="48640"/>
                </a:moveTo>
                <a:lnTo>
                  <a:pt x="449960" y="48640"/>
                </a:lnTo>
                <a:lnTo>
                  <a:pt x="449960" y="0"/>
                </a:lnTo>
                <a:lnTo>
                  <a:pt x="546988" y="97154"/>
                </a:lnTo>
                <a:lnTo>
                  <a:pt x="449960" y="194309"/>
                </a:lnTo>
                <a:lnTo>
                  <a:pt x="449960" y="145668"/>
                </a:lnTo>
                <a:lnTo>
                  <a:pt x="0" y="145668"/>
                </a:lnTo>
                <a:lnTo>
                  <a:pt x="0" y="48640"/>
                </a:lnTo>
                <a:close/>
              </a:path>
            </a:pathLst>
          </a:custGeom>
          <a:ln w="1269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8600" y="2286000"/>
            <a:ext cx="258254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lvl="0" indent="-172085"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n-US" sz="1400" dirty="0">
                <a:latin typeface="Arial"/>
                <a:cs typeface="Arial"/>
              </a:rPr>
              <a:t>To </a:t>
            </a:r>
            <a:r>
              <a:rPr lang="en-US" sz="1400" dirty="0" smtClean="0">
                <a:latin typeface="Arial"/>
                <a:cs typeface="Arial"/>
              </a:rPr>
              <a:t>understand the no. of </a:t>
            </a:r>
            <a:r>
              <a:rPr lang="en-US" sz="1400" dirty="0" err="1" smtClean="0">
                <a:latin typeface="Arial"/>
                <a:cs typeface="Arial"/>
              </a:rPr>
              <a:t>markets,store</a:t>
            </a:r>
            <a:r>
              <a:rPr lang="en-US" sz="1400" dirty="0" smtClean="0">
                <a:latin typeface="Arial"/>
                <a:cs typeface="Arial"/>
              </a:rPr>
              <a:t> is dealing with and product categories </a:t>
            </a:r>
            <a:r>
              <a:rPr lang="en-US" sz="1400" dirty="0" err="1" smtClean="0">
                <a:latin typeface="Arial"/>
                <a:cs typeface="Arial"/>
              </a:rPr>
              <a:t>stor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ecaters</a:t>
            </a:r>
            <a:r>
              <a:rPr lang="en-US" sz="1400" dirty="0" smtClean="0">
                <a:latin typeface="Arial"/>
                <a:cs typeface="Arial"/>
              </a:rPr>
              <a:t> to different segments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58458" y="2257806"/>
            <a:ext cx="19062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4470" marR="5080" indent="-191770">
              <a:lnSpc>
                <a:spcPct val="100000"/>
              </a:lnSpc>
              <a:spcBef>
                <a:spcPts val="105"/>
              </a:spcBef>
              <a:buChar char="•"/>
              <a:tabLst>
                <a:tab pos="204470" algn="l"/>
                <a:tab pos="205104" algn="l"/>
              </a:tabLst>
            </a:pPr>
            <a:r>
              <a:rPr sz="1400" spc="-5" dirty="0">
                <a:latin typeface="Arial"/>
                <a:cs typeface="Arial"/>
              </a:rPr>
              <a:t>EDA </a:t>
            </a:r>
            <a:r>
              <a:rPr sz="1400" dirty="0">
                <a:latin typeface="Arial"/>
                <a:cs typeface="Arial"/>
              </a:rPr>
              <a:t>performed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using  </a:t>
            </a:r>
            <a:r>
              <a:rPr sz="1400" spc="-5" dirty="0">
                <a:latin typeface="Arial"/>
                <a:cs typeface="Arial"/>
              </a:rPr>
              <a:t>techniques </a:t>
            </a:r>
            <a:r>
              <a:rPr sz="1400" dirty="0">
                <a:latin typeface="Arial"/>
                <a:cs typeface="Arial"/>
              </a:rPr>
              <a:t>like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50481" y="2743200"/>
            <a:ext cx="1714247" cy="356764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785" marR="5080" indent="-172085"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n-US" sz="1400" dirty="0">
                <a:latin typeface="Arial"/>
                <a:cs typeface="Arial"/>
              </a:rPr>
              <a:t>Removing duplicates</a:t>
            </a:r>
          </a:p>
          <a:p>
            <a:pPr marL="184785" marR="5080" indent="-172085"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n-US" sz="1400" dirty="0" err="1" smtClean="0">
                <a:latin typeface="Arial"/>
                <a:cs typeface="Arial"/>
              </a:rPr>
              <a:t>Subsetting</a:t>
            </a:r>
            <a:r>
              <a:rPr lang="en-US" sz="1400" dirty="0" smtClean="0">
                <a:latin typeface="Arial"/>
                <a:cs typeface="Arial"/>
              </a:rPr>
              <a:t> data into different market according to different segments.</a:t>
            </a:r>
            <a:endParaRPr lang="en-US" sz="1400" dirty="0" smtClean="0">
              <a:latin typeface="Arial"/>
              <a:cs typeface="Arial"/>
            </a:endParaRPr>
          </a:p>
          <a:p>
            <a:pPr marL="184785" marR="5080" indent="-172085"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n-US" sz="1400" dirty="0" smtClean="0">
                <a:latin typeface="Arial"/>
                <a:cs typeface="Arial"/>
              </a:rPr>
              <a:t>Converting date to suitable format.</a:t>
            </a:r>
          </a:p>
          <a:p>
            <a:pPr marL="184785" marR="5080" indent="-172085"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n-US" sz="1400" dirty="0" smtClean="0">
                <a:latin typeface="Arial"/>
                <a:cs typeface="Arial"/>
              </a:rPr>
              <a:t>Removing </a:t>
            </a:r>
            <a:r>
              <a:rPr lang="en-US" sz="1400" dirty="0">
                <a:latin typeface="Arial"/>
                <a:cs typeface="Arial"/>
              </a:rPr>
              <a:t>Outliers</a:t>
            </a:r>
          </a:p>
          <a:p>
            <a:pPr marL="184785" marR="5080" indent="-172085"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n-US" sz="1400" dirty="0">
                <a:latin typeface="Arial"/>
                <a:cs typeface="Arial"/>
              </a:rPr>
              <a:t>Deriving Metrics</a:t>
            </a:r>
          </a:p>
          <a:p>
            <a:pPr marL="184785" marR="5080" indent="-172085"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n-US" sz="1400" dirty="0">
                <a:latin typeface="Arial"/>
                <a:cs typeface="Arial"/>
              </a:rPr>
              <a:t>Treating NA </a:t>
            </a:r>
            <a:r>
              <a:rPr lang="en-US" sz="1400" dirty="0" smtClean="0">
                <a:latin typeface="Arial"/>
                <a:cs typeface="Arial"/>
              </a:rPr>
              <a:t>values</a:t>
            </a:r>
          </a:p>
          <a:p>
            <a:pPr marL="184785" marR="5080" indent="-172085"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n-US" sz="1400" dirty="0" smtClean="0">
                <a:latin typeface="Arial"/>
                <a:cs typeface="Arial"/>
              </a:rPr>
              <a:t>Converted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transaction-level data into a time series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63798" y="2209038"/>
            <a:ext cx="0" cy="3988435"/>
          </a:xfrm>
          <a:custGeom>
            <a:avLst/>
            <a:gdLst/>
            <a:ahLst/>
            <a:cxnLst/>
            <a:rect l="l" t="t" r="r" b="b"/>
            <a:pathLst>
              <a:path h="3988435">
                <a:moveTo>
                  <a:pt x="0" y="0"/>
                </a:moveTo>
                <a:lnTo>
                  <a:pt x="0" y="3988396"/>
                </a:lnTo>
              </a:path>
            </a:pathLst>
          </a:custGeom>
          <a:ln w="6350">
            <a:solidFill>
              <a:srgbClr val="843B0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14871" y="2222754"/>
            <a:ext cx="0" cy="3988435"/>
          </a:xfrm>
          <a:custGeom>
            <a:avLst/>
            <a:gdLst/>
            <a:ahLst/>
            <a:cxnLst/>
            <a:rect l="l" t="t" r="r" b="b"/>
            <a:pathLst>
              <a:path h="3988435">
                <a:moveTo>
                  <a:pt x="0" y="0"/>
                </a:moveTo>
                <a:lnTo>
                  <a:pt x="0" y="3988320"/>
                </a:lnTo>
              </a:path>
            </a:pathLst>
          </a:custGeom>
          <a:ln w="6350">
            <a:solidFill>
              <a:srgbClr val="843B0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7194" y="2263648"/>
            <a:ext cx="0" cy="3988435"/>
          </a:xfrm>
          <a:custGeom>
            <a:avLst/>
            <a:gdLst/>
            <a:ahLst/>
            <a:cxnLst/>
            <a:rect l="l" t="t" r="r" b="b"/>
            <a:pathLst>
              <a:path h="3988435">
                <a:moveTo>
                  <a:pt x="0" y="0"/>
                </a:moveTo>
                <a:lnTo>
                  <a:pt x="0" y="3988371"/>
                </a:lnTo>
              </a:path>
            </a:pathLst>
          </a:custGeom>
          <a:ln w="6350">
            <a:solidFill>
              <a:srgbClr val="843B0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40455" y="2268727"/>
            <a:ext cx="280733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Data was </a:t>
            </a:r>
            <a:r>
              <a:rPr sz="1400" dirty="0">
                <a:latin typeface="Arial"/>
                <a:cs typeface="Arial"/>
              </a:rPr>
              <a:t>sourced from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UpGrad  &amp; cleaned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70846" y="2265680"/>
            <a:ext cx="236156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lvl="0" indent="-172085"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n-US" sz="1400" dirty="0">
                <a:latin typeface="Arial"/>
                <a:cs typeface="Arial"/>
              </a:rPr>
              <a:t>Model </a:t>
            </a:r>
            <a:r>
              <a:rPr lang="en-US" sz="1400" dirty="0" smtClean="0">
                <a:latin typeface="Arial"/>
                <a:cs typeface="Arial"/>
              </a:rPr>
              <a:t>Built considering both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classical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decomposition and auto ARIMA for forecasting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48000" y="2828836"/>
            <a:ext cx="289979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785" marR="5080" indent="-172085"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n-US" sz="1400" dirty="0" smtClean="0">
                <a:latin typeface="Arial"/>
                <a:cs typeface="Arial"/>
              </a:rPr>
              <a:t>1 </a:t>
            </a:r>
            <a:r>
              <a:rPr lang="en-US" sz="1400" dirty="0" smtClean="0">
                <a:latin typeface="Arial"/>
                <a:cs typeface="Arial"/>
              </a:rPr>
              <a:t>data file(Global Superstore)</a:t>
            </a:r>
          </a:p>
          <a:p>
            <a:pPr marL="184785" marR="5080" indent="-172085"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n-US" sz="1400" dirty="0" smtClean="0">
                <a:latin typeface="Arial"/>
                <a:cs typeface="Arial"/>
              </a:rPr>
              <a:t>Fi</a:t>
            </a:r>
            <a:r>
              <a:rPr lang="en-US" sz="1400" dirty="0" smtClean="0">
                <a:latin typeface="Arial"/>
                <a:cs typeface="Arial"/>
              </a:rPr>
              <a:t>le </a:t>
            </a:r>
            <a:r>
              <a:rPr lang="en-US" sz="1400" dirty="0">
                <a:latin typeface="Arial"/>
                <a:cs typeface="Arial"/>
              </a:rPr>
              <a:t>has </a:t>
            </a:r>
            <a:r>
              <a:rPr lang="en-US" sz="1400" dirty="0" smtClean="0">
                <a:latin typeface="Arial"/>
                <a:cs typeface="Arial"/>
              </a:rPr>
              <a:t>51290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observations</a:t>
            </a:r>
          </a:p>
          <a:p>
            <a:pPr marL="184785" marR="5080" indent="-172085"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n-US" sz="1400" dirty="0">
                <a:latin typeface="Arial"/>
                <a:cs typeface="Arial"/>
              </a:rPr>
              <a:t>Contains </a:t>
            </a:r>
            <a:r>
              <a:rPr lang="en-US" sz="1400" b="1" dirty="0" smtClean="0">
                <a:latin typeface="Arial"/>
                <a:cs typeface="Arial"/>
              </a:rPr>
              <a:t>no</a:t>
            </a:r>
            <a:r>
              <a:rPr lang="en-US" sz="1400" dirty="0" smtClean="0">
                <a:latin typeface="Arial"/>
                <a:cs typeface="Arial"/>
              </a:rPr>
              <a:t> NA </a:t>
            </a:r>
            <a:r>
              <a:rPr lang="en-US" sz="1400" dirty="0">
                <a:latin typeface="Arial"/>
                <a:cs typeface="Arial"/>
              </a:rPr>
              <a:t>values </a:t>
            </a:r>
            <a:endParaRPr lang="en-US" sz="1400" dirty="0" smtClean="0">
              <a:latin typeface="Arial"/>
              <a:cs typeface="Arial"/>
            </a:endParaRPr>
          </a:p>
          <a:p>
            <a:pPr marL="184785" marR="5080" indent="-172085">
              <a:spcBef>
                <a:spcPts val="100"/>
              </a:spcBef>
              <a:buChar char="•"/>
              <a:tabLst>
                <a:tab pos="185420" algn="l"/>
              </a:tabLst>
            </a:pP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758113" y="338138"/>
            <a:ext cx="4433887" cy="452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Problem </a:t>
            </a:r>
            <a:r>
              <a:rPr spc="-125" dirty="0"/>
              <a:t>solving</a:t>
            </a:r>
            <a:r>
              <a:rPr spc="-260" dirty="0"/>
              <a:t> </a:t>
            </a:r>
            <a:r>
              <a:rPr spc="-135" dirty="0"/>
              <a:t>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204698" y="946277"/>
            <a:ext cx="11682730" cy="0"/>
          </a:xfrm>
          <a:custGeom>
            <a:avLst/>
            <a:gdLst/>
            <a:ahLst/>
            <a:cxnLst/>
            <a:rect l="l" t="t" r="r" b="b"/>
            <a:pathLst>
              <a:path w="11682730">
                <a:moveTo>
                  <a:pt x="0" y="0"/>
                </a:moveTo>
                <a:lnTo>
                  <a:pt x="11682501" y="0"/>
                </a:lnTo>
              </a:path>
            </a:pathLst>
          </a:custGeom>
          <a:ln w="381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0503" y="1249680"/>
            <a:ext cx="2388107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6975" y="1538732"/>
            <a:ext cx="14560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solidFill>
                  <a:srgbClr val="44536A"/>
                </a:solidFill>
                <a:latin typeface="Arial"/>
                <a:cs typeface="Arial"/>
              </a:rPr>
              <a:t>Model Evaluation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37376" y="1260347"/>
            <a:ext cx="2388107" cy="832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98640" y="1546097"/>
            <a:ext cx="1466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solidFill>
                  <a:srgbClr val="44536A"/>
                </a:solidFill>
                <a:latin typeface="Arial"/>
                <a:cs typeface="Arial"/>
              </a:rPr>
              <a:t>Conclusions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43015" y="1544574"/>
            <a:ext cx="547370" cy="194310"/>
          </a:xfrm>
          <a:custGeom>
            <a:avLst/>
            <a:gdLst/>
            <a:ahLst/>
            <a:cxnLst/>
            <a:rect l="l" t="t" r="r" b="b"/>
            <a:pathLst>
              <a:path w="547370" h="194310">
                <a:moveTo>
                  <a:pt x="449834" y="0"/>
                </a:moveTo>
                <a:lnTo>
                  <a:pt x="449834" y="48513"/>
                </a:lnTo>
                <a:lnTo>
                  <a:pt x="0" y="48513"/>
                </a:lnTo>
                <a:lnTo>
                  <a:pt x="0" y="145668"/>
                </a:lnTo>
                <a:lnTo>
                  <a:pt x="449834" y="145668"/>
                </a:lnTo>
                <a:lnTo>
                  <a:pt x="449834" y="194183"/>
                </a:lnTo>
                <a:lnTo>
                  <a:pt x="546988" y="97027"/>
                </a:lnTo>
                <a:lnTo>
                  <a:pt x="44983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43015" y="1544574"/>
            <a:ext cx="547370" cy="194310"/>
          </a:xfrm>
          <a:custGeom>
            <a:avLst/>
            <a:gdLst/>
            <a:ahLst/>
            <a:cxnLst/>
            <a:rect l="l" t="t" r="r" b="b"/>
            <a:pathLst>
              <a:path w="547370" h="194310">
                <a:moveTo>
                  <a:pt x="0" y="48513"/>
                </a:moveTo>
                <a:lnTo>
                  <a:pt x="449834" y="48513"/>
                </a:lnTo>
                <a:lnTo>
                  <a:pt x="449834" y="0"/>
                </a:lnTo>
                <a:lnTo>
                  <a:pt x="546988" y="97027"/>
                </a:lnTo>
                <a:lnTo>
                  <a:pt x="449834" y="194183"/>
                </a:lnTo>
                <a:lnTo>
                  <a:pt x="449834" y="145668"/>
                </a:lnTo>
                <a:lnTo>
                  <a:pt x="0" y="145668"/>
                </a:lnTo>
                <a:lnTo>
                  <a:pt x="0" y="48513"/>
                </a:lnTo>
                <a:close/>
              </a:path>
            </a:pathLst>
          </a:custGeom>
          <a:ln w="12700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14871" y="2222754"/>
            <a:ext cx="0" cy="3988435"/>
          </a:xfrm>
          <a:custGeom>
            <a:avLst/>
            <a:gdLst/>
            <a:ahLst/>
            <a:cxnLst/>
            <a:rect l="l" t="t" r="r" b="b"/>
            <a:pathLst>
              <a:path h="3988435">
                <a:moveTo>
                  <a:pt x="0" y="0"/>
                </a:moveTo>
                <a:lnTo>
                  <a:pt x="0" y="3988320"/>
                </a:lnTo>
              </a:path>
            </a:pathLst>
          </a:custGeom>
          <a:ln w="6350">
            <a:solidFill>
              <a:srgbClr val="843B0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40455" y="2268727"/>
            <a:ext cx="2807335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lvl="0"/>
            <a:r>
              <a:rPr lang="en-US" sz="2000" b="1" dirty="0"/>
              <a:t>Model Evaluation </a:t>
            </a:r>
            <a:r>
              <a:rPr lang="en-US" sz="2000" dirty="0" smtClean="0"/>
              <a:t>by</a:t>
            </a:r>
          </a:p>
          <a:p>
            <a:pPr lvl="0"/>
            <a:r>
              <a:rPr lang="en-US" sz="2000" dirty="0" smtClean="0"/>
              <a:t>1.MAPE </a:t>
            </a:r>
          </a:p>
          <a:p>
            <a:pPr lvl="0"/>
            <a:r>
              <a:rPr lang="en-US" sz="2000" dirty="0" smtClean="0"/>
              <a:t>Testing done to assure no predictability remains: </a:t>
            </a:r>
          </a:p>
          <a:p>
            <a:pPr lvl="0"/>
            <a:r>
              <a:rPr lang="en-US" sz="2000" dirty="0" smtClean="0"/>
              <a:t>1</a:t>
            </a:r>
            <a:r>
              <a:rPr lang="en-US" sz="2000" dirty="0" smtClean="0"/>
              <a:t>.Kpss Test</a:t>
            </a:r>
          </a:p>
          <a:p>
            <a:pPr lvl="0"/>
            <a:r>
              <a:rPr lang="en-US" sz="2000" dirty="0" smtClean="0"/>
              <a:t>2</a:t>
            </a:r>
            <a:r>
              <a:rPr lang="en-US" sz="2000" smtClean="0"/>
              <a:t>.ADF </a:t>
            </a:r>
            <a:r>
              <a:rPr lang="en-US" sz="2000" dirty="0" smtClean="0"/>
              <a:t>test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023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1109852"/>
            <a:ext cx="4727930" cy="26590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 </a:t>
            </a:r>
            <a:r>
              <a:rPr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Take-Away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--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2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1.Top two most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profittable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Market comes out to be –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APAC and EU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2.In these Market most profitable segments are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–Consumer 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- APAC-consumer </a:t>
            </a:r>
            <a:r>
              <a:rPr lang="en-US" sz="1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222817.560 (CV= </a:t>
            </a:r>
            <a:r>
              <a:rPr lang="en-US" sz="1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0.6321323)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-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EU-consumer </a:t>
            </a:r>
            <a:r>
              <a:rPr lang="en-US" sz="1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188687.707(CV= </a:t>
            </a:r>
            <a:r>
              <a:rPr lang="en-US" sz="1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0.6243052)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698" y="946277"/>
            <a:ext cx="11682730" cy="0"/>
          </a:xfrm>
          <a:custGeom>
            <a:avLst/>
            <a:gdLst/>
            <a:ahLst/>
            <a:cxnLst/>
            <a:rect l="l" t="t" r="r" b="b"/>
            <a:pathLst>
              <a:path w="11682730">
                <a:moveTo>
                  <a:pt x="0" y="0"/>
                </a:moveTo>
                <a:lnTo>
                  <a:pt x="11682501" y="0"/>
                </a:lnTo>
              </a:path>
            </a:pathLst>
          </a:custGeom>
          <a:ln w="381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72634" y="337819"/>
            <a:ext cx="2357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Quick</a:t>
            </a:r>
            <a:r>
              <a:rPr spc="-260" dirty="0"/>
              <a:t> </a:t>
            </a:r>
            <a:r>
              <a:rPr spc="-145" dirty="0"/>
              <a:t>Summary</a:t>
            </a:r>
          </a:p>
        </p:txBody>
      </p:sp>
      <p:sp>
        <p:nvSpPr>
          <p:cNvPr id="6" name="object 6"/>
          <p:cNvSpPr/>
          <p:nvPr/>
        </p:nvSpPr>
        <p:spPr>
          <a:xfrm>
            <a:off x="685800" y="6172200"/>
            <a:ext cx="5227066" cy="367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377825" indent="-286385">
              <a:lnSpc>
                <a:spcPct val="100000"/>
              </a:lnSpc>
              <a:buFont typeface="Wingdings"/>
              <a:buChar char=""/>
              <a:tabLst>
                <a:tab pos="377825" algn="l"/>
                <a:tab pos="378460" algn="l"/>
              </a:tabLst>
            </a:pPr>
            <a:r>
              <a:rPr lang="en-US" spc="-5" dirty="0" smtClean="0">
                <a:latin typeface="Arial"/>
                <a:cs typeface="Arial"/>
              </a:rPr>
              <a:t>Programming done in : </a:t>
            </a:r>
            <a:r>
              <a:rPr lang="en-US" b="1" spc="-5" dirty="0" smtClean="0">
                <a:latin typeface="Arial"/>
                <a:cs typeface="Arial"/>
              </a:rPr>
              <a:t>R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9" name="Picture 2" descr="Image result for market analysis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524000"/>
            <a:ext cx="5410200" cy="4351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58" y="337819"/>
            <a:ext cx="7733283" cy="1292662"/>
          </a:xfrm>
        </p:spPr>
        <p:txBody>
          <a:bodyPr/>
          <a:lstStyle/>
          <a:p>
            <a:r>
              <a:rPr lang="en-US" dirty="0" smtClean="0"/>
              <a:t>PLOT OF PROFIT AND CONSISTENCY OF DIFFERENT MARKET SEGMENTS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9906000" cy="43751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905000" y="2438400"/>
            <a:ext cx="1143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362200" y="24384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1800" y="2286000"/>
            <a:ext cx="25908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Top 2 Consistently Profitable Market segments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58" y="76200"/>
            <a:ext cx="7733283" cy="861774"/>
          </a:xfrm>
        </p:spPr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time series Using classical decomposition For  APAC market sales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6400800" y="2148006"/>
            <a:ext cx="5303520" cy="40010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 smtClean="0"/>
              <a:t>Black lines </a:t>
            </a:r>
            <a:r>
              <a:rPr lang="en-US" sz="3200" dirty="0" smtClean="0"/>
              <a:t>shows the original values and </a:t>
            </a:r>
            <a:r>
              <a:rPr lang="en-US" sz="3200" b="1" dirty="0" smtClean="0"/>
              <a:t>Red </a:t>
            </a:r>
            <a:r>
              <a:rPr lang="en-US" sz="3200" b="1" dirty="0" smtClean="0"/>
              <a:t>line </a:t>
            </a:r>
            <a:r>
              <a:rPr lang="en-US" sz="3200" dirty="0" smtClean="0"/>
              <a:t>is the predicted one.</a:t>
            </a:r>
          </a:p>
          <a:p>
            <a:pPr marL="285750" indent="-285750"/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Using MAPE evaluation technique we get accuracy </a:t>
            </a:r>
            <a:r>
              <a:rPr lang="en-US" sz="3200" dirty="0" smtClean="0"/>
              <a:t>of </a:t>
            </a:r>
            <a:r>
              <a:rPr lang="en-US" sz="3200" b="1" dirty="0" smtClean="0"/>
              <a:t>49.97%</a:t>
            </a:r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</p:txBody>
      </p:sp>
      <p:pic>
        <p:nvPicPr>
          <p:cNvPr id="1027" name="Picture 3" descr="D:\IIIT\MACHINE LEARNING\TIME SERIES\Rplot09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1"/>
            <a:ext cx="5638799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745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29358" y="0"/>
            <a:ext cx="7733283" cy="861774"/>
          </a:xfrm>
        </p:spPr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Time series using Auto </a:t>
            </a:r>
            <a:r>
              <a:rPr lang="en-US" dirty="0" err="1" smtClean="0"/>
              <a:t>Arima</a:t>
            </a:r>
            <a:r>
              <a:rPr lang="en-US" dirty="0" smtClean="0"/>
              <a:t> method for APAC market sales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>
          <a:xfrm>
            <a:off x="6546273" y="2057400"/>
            <a:ext cx="5303520" cy="344709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 smtClean="0"/>
              <a:t>Black lines </a:t>
            </a:r>
            <a:r>
              <a:rPr lang="en-US" sz="3200" dirty="0" smtClean="0"/>
              <a:t>shows the original values and </a:t>
            </a:r>
            <a:r>
              <a:rPr lang="en-US" sz="3200" b="1" dirty="0" smtClean="0"/>
              <a:t>Red line </a:t>
            </a:r>
            <a:r>
              <a:rPr lang="en-US" sz="3200" dirty="0" smtClean="0"/>
              <a:t>is the predicted 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Using MAPE evaluation </a:t>
            </a:r>
            <a:r>
              <a:rPr lang="en-US" sz="3200" dirty="0" err="1" smtClean="0"/>
              <a:t>tecnique</a:t>
            </a:r>
            <a:r>
              <a:rPr lang="en-US" sz="3200" dirty="0" smtClean="0"/>
              <a:t> ,accuracy comes out to  be </a:t>
            </a:r>
            <a:r>
              <a:rPr lang="en-US" sz="3200" b="1" dirty="0" smtClean="0"/>
              <a:t>27.69%</a:t>
            </a:r>
            <a:endParaRPr lang="en-US" sz="3200" b="1" dirty="0"/>
          </a:p>
        </p:txBody>
      </p:sp>
      <p:pic>
        <p:nvPicPr>
          <p:cNvPr id="2052" name="Picture 4" descr="D:\IIIT\MACHINE LEARNING\TIME SERIES\Rplot1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5333999" cy="4343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9892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58" y="0"/>
            <a:ext cx="7733283" cy="861774"/>
          </a:xfrm>
        </p:spPr>
        <p:txBody>
          <a:bodyPr/>
          <a:lstStyle/>
          <a:p>
            <a:r>
              <a:rPr lang="en-US" dirty="0" smtClean="0"/>
              <a:t>Forecasting for next 6 </a:t>
            </a:r>
            <a:r>
              <a:rPr lang="en-US" dirty="0" smtClean="0"/>
              <a:t>months for APAC market Sales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6324600" y="2438400"/>
            <a:ext cx="5303520" cy="914096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Forecasting for next 6 months using </a:t>
            </a:r>
            <a:r>
              <a:rPr lang="en-US" b="1" dirty="0" smtClean="0"/>
              <a:t>Holt Winters</a:t>
            </a:r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3075" name="Picture 3" descr="D:\IIIT\MACHINE LEARNING\TIME SERIES\Rplot1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02375"/>
            <a:ext cx="4952999" cy="367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5970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6248400" y="2362200"/>
            <a:ext cx="5303520" cy="301621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/>
              <a:t>Black lines </a:t>
            </a:r>
            <a:r>
              <a:rPr lang="en-US" sz="2800" dirty="0" smtClean="0"/>
              <a:t>shows the original values and </a:t>
            </a:r>
            <a:r>
              <a:rPr lang="en-US" sz="2800" b="1" dirty="0" smtClean="0"/>
              <a:t>Red line </a:t>
            </a:r>
            <a:r>
              <a:rPr lang="en-US" sz="2800" dirty="0" smtClean="0"/>
              <a:t>is the predicted 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Using MAPE evaluation </a:t>
            </a:r>
            <a:r>
              <a:rPr lang="en-US" sz="2800" dirty="0" err="1" smtClean="0"/>
              <a:t>tecnique</a:t>
            </a:r>
            <a:r>
              <a:rPr lang="en-US" sz="2800" dirty="0" smtClean="0"/>
              <a:t> Accuracy we get :</a:t>
            </a:r>
            <a:r>
              <a:rPr lang="en-US" sz="2800" dirty="0" smtClean="0"/>
              <a:t>62.10%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29358" y="0"/>
            <a:ext cx="7733283" cy="861774"/>
          </a:xfrm>
        </p:spPr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time series Using classical decomposition For </a:t>
            </a:r>
            <a:r>
              <a:rPr lang="en-US" dirty="0" smtClean="0"/>
              <a:t>APAC market (Quantity)</a:t>
            </a:r>
            <a:endParaRPr lang="en-US" dirty="0"/>
          </a:p>
        </p:txBody>
      </p:sp>
      <p:pic>
        <p:nvPicPr>
          <p:cNvPr id="6146" name="Picture 2" descr="D:\IIIT\MACHINE LEARNING\TIME SERIES\Rplot1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5410199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0932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574</Words>
  <Application>Microsoft Office PowerPoint</Application>
  <PresentationFormat>Custom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</vt:lpstr>
      <vt:lpstr>Problem solving methodology</vt:lpstr>
      <vt:lpstr>Problem solving methodology</vt:lpstr>
      <vt:lpstr>Quick Summary</vt:lpstr>
      <vt:lpstr>PLOT OF PROFIT AND CONSISTENCY OF DIFFERENT MARKET SEGMENTS </vt:lpstr>
      <vt:lpstr>Modelling time series Using classical decomposition For  APAC market sales</vt:lpstr>
      <vt:lpstr>Modelling Time series using Auto Arima method for APAC market sales</vt:lpstr>
      <vt:lpstr>Forecasting for next 6 months for APAC market Sales </vt:lpstr>
      <vt:lpstr>Modelling time series Using classical decomposition For APAC market (Quantity)</vt:lpstr>
      <vt:lpstr>Modelling Time series using Auto Arima method for APAC market (Quantity)</vt:lpstr>
      <vt:lpstr>Forecasting for next 6 months for APAC market (Quantity)</vt:lpstr>
      <vt:lpstr>Modelling Time series using Classical Decomposition method for EU market (Sales)</vt:lpstr>
      <vt:lpstr>Modelling Time series using Auto Arima method for EU market (Quantity)</vt:lpstr>
      <vt:lpstr>Forecasting for next 6 months for EU market Sales </vt:lpstr>
      <vt:lpstr>Conclusions and Recommendations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hppc</cp:lastModifiedBy>
  <cp:revision>33</cp:revision>
  <dcterms:created xsi:type="dcterms:W3CDTF">2018-11-25T15:02:39Z</dcterms:created>
  <dcterms:modified xsi:type="dcterms:W3CDTF">2019-01-27T17:31:45Z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2018-11-25T00:00:00Z</vt:filetime>
  </property>
</Properties>
</file>