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70" r:id="rId9"/>
    <p:sldId id="271" r:id="rId10"/>
    <p:sldId id="26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anshi Kulshreshtha" initials="DK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59DB2-F2E8-4704-A87D-C6C74BDB535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1B3DA705-C505-4398-ACFA-B4C122C055AF}">
      <dgm:prSet phldrT="[Text]"/>
      <dgm:spPr/>
      <dgm:t>
        <a:bodyPr/>
        <a:lstStyle/>
        <a:p>
          <a:r>
            <a:rPr lang="en-US" b="1" dirty="0"/>
            <a:t>Business &amp; Data Understanding</a:t>
          </a:r>
          <a:endParaRPr lang="en-IN" b="1" dirty="0"/>
        </a:p>
      </dgm:t>
    </dgm:pt>
    <dgm:pt modelId="{D2AFBD39-7FCA-4471-9145-5EEF48076301}" type="parTrans" cxnId="{73E15DB6-42CA-44D1-B580-CA027F46A686}">
      <dgm:prSet/>
      <dgm:spPr/>
      <dgm:t>
        <a:bodyPr/>
        <a:lstStyle/>
        <a:p>
          <a:endParaRPr lang="en-IN"/>
        </a:p>
      </dgm:t>
    </dgm:pt>
    <dgm:pt modelId="{9C33D415-7AAE-44A6-B669-6E7D1618ED61}" type="sibTrans" cxnId="{73E15DB6-42CA-44D1-B580-CA027F46A686}">
      <dgm:prSet/>
      <dgm:spPr/>
      <dgm:t>
        <a:bodyPr/>
        <a:lstStyle/>
        <a:p>
          <a:endParaRPr lang="en-IN"/>
        </a:p>
      </dgm:t>
    </dgm:pt>
    <dgm:pt modelId="{14CE82D2-52D1-4239-A749-95378D905F44}">
      <dgm:prSet phldrT="[Text]"/>
      <dgm:spPr/>
      <dgm:t>
        <a:bodyPr/>
        <a:lstStyle/>
        <a:p>
          <a:r>
            <a:rPr lang="en-US" b="1" dirty="0"/>
            <a:t>Data</a:t>
          </a:r>
        </a:p>
        <a:p>
          <a:r>
            <a:rPr lang="en-US" b="1" dirty="0"/>
            <a:t>Preprocessing</a:t>
          </a:r>
          <a:endParaRPr lang="en-IN" b="1" dirty="0"/>
        </a:p>
      </dgm:t>
    </dgm:pt>
    <dgm:pt modelId="{959A9D23-3283-498D-820E-9A1F7A2580A2}" type="parTrans" cxnId="{12409242-E267-4013-B769-D96ADB10529A}">
      <dgm:prSet/>
      <dgm:spPr/>
      <dgm:t>
        <a:bodyPr/>
        <a:lstStyle/>
        <a:p>
          <a:endParaRPr lang="en-IN"/>
        </a:p>
      </dgm:t>
    </dgm:pt>
    <dgm:pt modelId="{9DCCFD36-B778-4B12-9264-2EC363DE28A2}" type="sibTrans" cxnId="{12409242-E267-4013-B769-D96ADB10529A}">
      <dgm:prSet/>
      <dgm:spPr/>
      <dgm:t>
        <a:bodyPr/>
        <a:lstStyle/>
        <a:p>
          <a:endParaRPr lang="en-IN"/>
        </a:p>
      </dgm:t>
    </dgm:pt>
    <dgm:pt modelId="{711417EE-EBCD-4219-A4DD-FE5D2E1DD43A}">
      <dgm:prSet phldrT="[Text]"/>
      <dgm:spPr/>
      <dgm:t>
        <a:bodyPr/>
        <a:lstStyle/>
        <a:p>
          <a:r>
            <a:rPr lang="en-US" b="1" dirty="0"/>
            <a:t>Data Analysis</a:t>
          </a:r>
          <a:endParaRPr lang="en-IN" b="1" dirty="0"/>
        </a:p>
      </dgm:t>
    </dgm:pt>
    <dgm:pt modelId="{E1933EBB-FD39-4534-93A8-36910FD54734}" type="parTrans" cxnId="{269C8CCE-3DAC-454A-B3E8-757B2C5C02F1}">
      <dgm:prSet/>
      <dgm:spPr/>
      <dgm:t>
        <a:bodyPr/>
        <a:lstStyle/>
        <a:p>
          <a:endParaRPr lang="en-IN"/>
        </a:p>
      </dgm:t>
    </dgm:pt>
    <dgm:pt modelId="{5BFCE419-6B6D-46D4-98DB-EF9B2FDF7075}" type="sibTrans" cxnId="{269C8CCE-3DAC-454A-B3E8-757B2C5C02F1}">
      <dgm:prSet/>
      <dgm:spPr/>
      <dgm:t>
        <a:bodyPr/>
        <a:lstStyle/>
        <a:p>
          <a:endParaRPr lang="en-IN"/>
        </a:p>
      </dgm:t>
    </dgm:pt>
    <dgm:pt modelId="{6F0D3F9E-83BD-4BF6-B47A-D9993C538ED2}">
      <dgm:prSet phldrT="[Text]"/>
      <dgm:spPr/>
      <dgm:t>
        <a:bodyPr/>
        <a:lstStyle/>
        <a:p>
          <a:r>
            <a:rPr lang="en-US" b="1" dirty="0"/>
            <a:t>Visual Plots &amp; Insights</a:t>
          </a:r>
          <a:endParaRPr lang="en-IN" b="1" dirty="0"/>
        </a:p>
      </dgm:t>
    </dgm:pt>
    <dgm:pt modelId="{D3D6CA73-E738-42BB-958E-6635532D368B}" type="parTrans" cxnId="{AE18D6D6-592C-4BD3-9854-DB0AFAB06825}">
      <dgm:prSet/>
      <dgm:spPr/>
      <dgm:t>
        <a:bodyPr/>
        <a:lstStyle/>
        <a:p>
          <a:endParaRPr lang="en-IN"/>
        </a:p>
      </dgm:t>
    </dgm:pt>
    <dgm:pt modelId="{7C15BC1F-45F3-4C5B-B484-B798C0D84901}" type="sibTrans" cxnId="{AE18D6D6-592C-4BD3-9854-DB0AFAB06825}">
      <dgm:prSet/>
      <dgm:spPr/>
      <dgm:t>
        <a:bodyPr/>
        <a:lstStyle/>
        <a:p>
          <a:endParaRPr lang="en-IN"/>
        </a:p>
      </dgm:t>
    </dgm:pt>
    <dgm:pt modelId="{6AEA0465-F2F6-4668-8639-233153DF9C4B}">
      <dgm:prSet/>
      <dgm:spPr/>
      <dgm:t>
        <a:bodyPr/>
        <a:lstStyle/>
        <a:p>
          <a:r>
            <a:rPr lang="en-US" b="1" dirty="0"/>
            <a:t>Conclusion &amp; Recommendations</a:t>
          </a:r>
          <a:endParaRPr lang="en-IN" b="1" dirty="0"/>
        </a:p>
      </dgm:t>
    </dgm:pt>
    <dgm:pt modelId="{C5AE8594-4D96-47A4-BEC9-8D8B40E289E7}" type="parTrans" cxnId="{9B90FC8D-5897-43EE-9092-4B52B3809279}">
      <dgm:prSet/>
      <dgm:spPr/>
      <dgm:t>
        <a:bodyPr/>
        <a:lstStyle/>
        <a:p>
          <a:endParaRPr lang="en-IN"/>
        </a:p>
      </dgm:t>
    </dgm:pt>
    <dgm:pt modelId="{FAB60218-8922-478A-82E2-EDDD972E5BEE}" type="sibTrans" cxnId="{9B90FC8D-5897-43EE-9092-4B52B3809279}">
      <dgm:prSet/>
      <dgm:spPr/>
      <dgm:t>
        <a:bodyPr/>
        <a:lstStyle/>
        <a:p>
          <a:endParaRPr lang="en-IN"/>
        </a:p>
      </dgm:t>
    </dgm:pt>
    <dgm:pt modelId="{6673AACB-AF9E-401D-9F94-7348F80195C8}" type="pres">
      <dgm:prSet presAssocID="{60059DB2-F2E8-4704-A87D-C6C74BDB535A}" presName="Name0" presStyleCnt="0">
        <dgm:presLayoutVars>
          <dgm:dir/>
          <dgm:animLvl val="lvl"/>
          <dgm:resizeHandles val="exact"/>
        </dgm:presLayoutVars>
      </dgm:prSet>
      <dgm:spPr/>
    </dgm:pt>
    <dgm:pt modelId="{081C06A4-DEBA-4E05-96C4-F8EEAD719C91}" type="pres">
      <dgm:prSet presAssocID="{1B3DA705-C505-4398-ACFA-B4C122C055A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3EA299-60FA-4D03-870E-47821D320013}" type="pres">
      <dgm:prSet presAssocID="{9C33D415-7AAE-44A6-B669-6E7D1618ED61}" presName="parTxOnlySpace" presStyleCnt="0"/>
      <dgm:spPr/>
    </dgm:pt>
    <dgm:pt modelId="{594AD64C-684E-47A8-A58C-48A7F3B9A099}" type="pres">
      <dgm:prSet presAssocID="{14CE82D2-52D1-4239-A749-95378D905F44}" presName="parTxOnly" presStyleLbl="node1" presStyleIdx="1" presStyleCnt="5" custScaleX="106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9DD499-9932-46CF-9FD0-06337964CD7A}" type="pres">
      <dgm:prSet presAssocID="{9DCCFD36-B778-4B12-9264-2EC363DE28A2}" presName="parTxOnlySpace" presStyleCnt="0"/>
      <dgm:spPr/>
    </dgm:pt>
    <dgm:pt modelId="{1D076902-9D77-450C-999D-C177C1B1041F}" type="pres">
      <dgm:prSet presAssocID="{711417EE-EBCD-4219-A4DD-FE5D2E1DD43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576F0A-9FD7-4492-9CC3-B7FD9A72D570}" type="pres">
      <dgm:prSet presAssocID="{5BFCE419-6B6D-46D4-98DB-EF9B2FDF7075}" presName="parTxOnlySpace" presStyleCnt="0"/>
      <dgm:spPr/>
    </dgm:pt>
    <dgm:pt modelId="{3AFDF404-9980-43BF-8A60-45A3EEE208BE}" type="pres">
      <dgm:prSet presAssocID="{6F0D3F9E-83BD-4BF6-B47A-D9993C538ED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E01B8E-8467-4A4E-8551-7992EE412AB7}" type="pres">
      <dgm:prSet presAssocID="{7C15BC1F-45F3-4C5B-B484-B798C0D84901}" presName="parTxOnlySpace" presStyleCnt="0"/>
      <dgm:spPr/>
    </dgm:pt>
    <dgm:pt modelId="{9DBC983E-F7D0-4F3C-9A53-B5137EB17893}" type="pres">
      <dgm:prSet presAssocID="{6AEA0465-F2F6-4668-8639-233153DF9C4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B90FC8D-5897-43EE-9092-4B52B3809279}" srcId="{60059DB2-F2E8-4704-A87D-C6C74BDB535A}" destId="{6AEA0465-F2F6-4668-8639-233153DF9C4B}" srcOrd="4" destOrd="0" parTransId="{C5AE8594-4D96-47A4-BEC9-8D8B40E289E7}" sibTransId="{FAB60218-8922-478A-82E2-EDDD972E5BEE}"/>
    <dgm:cxn modelId="{985598C6-7354-4444-AC19-3160DF118978}" type="presOf" srcId="{6F0D3F9E-83BD-4BF6-B47A-D9993C538ED2}" destId="{3AFDF404-9980-43BF-8A60-45A3EEE208BE}" srcOrd="0" destOrd="0" presId="urn:microsoft.com/office/officeart/2005/8/layout/chevron1"/>
    <dgm:cxn modelId="{12409242-E267-4013-B769-D96ADB10529A}" srcId="{60059DB2-F2E8-4704-A87D-C6C74BDB535A}" destId="{14CE82D2-52D1-4239-A749-95378D905F44}" srcOrd="1" destOrd="0" parTransId="{959A9D23-3283-498D-820E-9A1F7A2580A2}" sibTransId="{9DCCFD36-B778-4B12-9264-2EC363DE28A2}"/>
    <dgm:cxn modelId="{73E15DB6-42CA-44D1-B580-CA027F46A686}" srcId="{60059DB2-F2E8-4704-A87D-C6C74BDB535A}" destId="{1B3DA705-C505-4398-ACFA-B4C122C055AF}" srcOrd="0" destOrd="0" parTransId="{D2AFBD39-7FCA-4471-9145-5EEF48076301}" sibTransId="{9C33D415-7AAE-44A6-B669-6E7D1618ED61}"/>
    <dgm:cxn modelId="{73574457-8261-4416-878A-7D7C3F4CCC1E}" type="presOf" srcId="{60059DB2-F2E8-4704-A87D-C6C74BDB535A}" destId="{6673AACB-AF9E-401D-9F94-7348F80195C8}" srcOrd="0" destOrd="0" presId="urn:microsoft.com/office/officeart/2005/8/layout/chevron1"/>
    <dgm:cxn modelId="{95A29104-5286-4695-8319-8734FB46CB60}" type="presOf" srcId="{1B3DA705-C505-4398-ACFA-B4C122C055AF}" destId="{081C06A4-DEBA-4E05-96C4-F8EEAD719C91}" srcOrd="0" destOrd="0" presId="urn:microsoft.com/office/officeart/2005/8/layout/chevron1"/>
    <dgm:cxn modelId="{269C8CCE-3DAC-454A-B3E8-757B2C5C02F1}" srcId="{60059DB2-F2E8-4704-A87D-C6C74BDB535A}" destId="{711417EE-EBCD-4219-A4DD-FE5D2E1DD43A}" srcOrd="2" destOrd="0" parTransId="{E1933EBB-FD39-4534-93A8-36910FD54734}" sibTransId="{5BFCE419-6B6D-46D4-98DB-EF9B2FDF7075}"/>
    <dgm:cxn modelId="{C28E2A44-5A58-4445-B98D-DDB4A28DC731}" type="presOf" srcId="{711417EE-EBCD-4219-A4DD-FE5D2E1DD43A}" destId="{1D076902-9D77-450C-999D-C177C1B1041F}" srcOrd="0" destOrd="0" presId="urn:microsoft.com/office/officeart/2005/8/layout/chevron1"/>
    <dgm:cxn modelId="{1D4F7BC3-A47C-41D1-83A7-171B743936BA}" type="presOf" srcId="{14CE82D2-52D1-4239-A749-95378D905F44}" destId="{594AD64C-684E-47A8-A58C-48A7F3B9A099}" srcOrd="0" destOrd="0" presId="urn:microsoft.com/office/officeart/2005/8/layout/chevron1"/>
    <dgm:cxn modelId="{B5D5CA2E-0696-4B21-B054-E63AF9A639E1}" type="presOf" srcId="{6AEA0465-F2F6-4668-8639-233153DF9C4B}" destId="{9DBC983E-F7D0-4F3C-9A53-B5137EB17893}" srcOrd="0" destOrd="0" presId="urn:microsoft.com/office/officeart/2005/8/layout/chevron1"/>
    <dgm:cxn modelId="{AE18D6D6-592C-4BD3-9854-DB0AFAB06825}" srcId="{60059DB2-F2E8-4704-A87D-C6C74BDB535A}" destId="{6F0D3F9E-83BD-4BF6-B47A-D9993C538ED2}" srcOrd="3" destOrd="0" parTransId="{D3D6CA73-E738-42BB-958E-6635532D368B}" sibTransId="{7C15BC1F-45F3-4C5B-B484-B798C0D84901}"/>
    <dgm:cxn modelId="{2C2F5091-3051-4D06-910D-84B6066A249B}" type="presParOf" srcId="{6673AACB-AF9E-401D-9F94-7348F80195C8}" destId="{081C06A4-DEBA-4E05-96C4-F8EEAD719C91}" srcOrd="0" destOrd="0" presId="urn:microsoft.com/office/officeart/2005/8/layout/chevron1"/>
    <dgm:cxn modelId="{7AB930D3-940B-420E-934F-4EBE8527B916}" type="presParOf" srcId="{6673AACB-AF9E-401D-9F94-7348F80195C8}" destId="{9B3EA299-60FA-4D03-870E-47821D320013}" srcOrd="1" destOrd="0" presId="urn:microsoft.com/office/officeart/2005/8/layout/chevron1"/>
    <dgm:cxn modelId="{7ADECAC5-3D6A-4949-999D-6621C509667D}" type="presParOf" srcId="{6673AACB-AF9E-401D-9F94-7348F80195C8}" destId="{594AD64C-684E-47A8-A58C-48A7F3B9A099}" srcOrd="2" destOrd="0" presId="urn:microsoft.com/office/officeart/2005/8/layout/chevron1"/>
    <dgm:cxn modelId="{AE1A0694-80AC-4A80-B063-283EB8F51408}" type="presParOf" srcId="{6673AACB-AF9E-401D-9F94-7348F80195C8}" destId="{4C9DD499-9932-46CF-9FD0-06337964CD7A}" srcOrd="3" destOrd="0" presId="urn:microsoft.com/office/officeart/2005/8/layout/chevron1"/>
    <dgm:cxn modelId="{838903E5-A26B-4990-B103-10FB3603A7EE}" type="presParOf" srcId="{6673AACB-AF9E-401D-9F94-7348F80195C8}" destId="{1D076902-9D77-450C-999D-C177C1B1041F}" srcOrd="4" destOrd="0" presId="urn:microsoft.com/office/officeart/2005/8/layout/chevron1"/>
    <dgm:cxn modelId="{DDE7EC12-F25E-4D96-B43D-4DBB1F9DB119}" type="presParOf" srcId="{6673AACB-AF9E-401D-9F94-7348F80195C8}" destId="{99576F0A-9FD7-4492-9CC3-B7FD9A72D570}" srcOrd="5" destOrd="0" presId="urn:microsoft.com/office/officeart/2005/8/layout/chevron1"/>
    <dgm:cxn modelId="{F51A631B-4CBC-4F50-A071-6FCF89469242}" type="presParOf" srcId="{6673AACB-AF9E-401D-9F94-7348F80195C8}" destId="{3AFDF404-9980-43BF-8A60-45A3EEE208BE}" srcOrd="6" destOrd="0" presId="urn:microsoft.com/office/officeart/2005/8/layout/chevron1"/>
    <dgm:cxn modelId="{D59005E7-A911-41C6-B28F-07CE37FF68A3}" type="presParOf" srcId="{6673AACB-AF9E-401D-9F94-7348F80195C8}" destId="{A0E01B8E-8467-4A4E-8551-7992EE412AB7}" srcOrd="7" destOrd="0" presId="urn:microsoft.com/office/officeart/2005/8/layout/chevron1"/>
    <dgm:cxn modelId="{A7B55156-D0F0-4F5A-8427-E1F32F29C037}" type="presParOf" srcId="{6673AACB-AF9E-401D-9F94-7348F80195C8}" destId="{9DBC983E-F7D0-4F3C-9A53-B5137EB1789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C06A4-DEBA-4E05-96C4-F8EEAD719C91}">
      <dsp:nvSpPr>
        <dsp:cNvPr id="0" name=""/>
        <dsp:cNvSpPr/>
      </dsp:nvSpPr>
      <dsp:spPr>
        <a:xfrm>
          <a:off x="1812" y="55115"/>
          <a:ext cx="2419853" cy="96794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Business &amp; Data Understanding</a:t>
          </a:r>
          <a:endParaRPr lang="en-IN" sz="1300" b="1" kern="1200" dirty="0"/>
        </a:p>
      </dsp:txBody>
      <dsp:txXfrm>
        <a:off x="485783" y="55115"/>
        <a:ext cx="1451912" cy="967941"/>
      </dsp:txXfrm>
    </dsp:sp>
    <dsp:sp modelId="{594AD64C-684E-47A8-A58C-48A7F3B9A099}">
      <dsp:nvSpPr>
        <dsp:cNvPr id="0" name=""/>
        <dsp:cNvSpPr/>
      </dsp:nvSpPr>
      <dsp:spPr>
        <a:xfrm>
          <a:off x="2179680" y="55115"/>
          <a:ext cx="2573877" cy="9679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Data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Preprocessing</a:t>
          </a:r>
          <a:endParaRPr lang="en-IN" sz="1300" b="1" kern="1200" dirty="0"/>
        </a:p>
      </dsp:txBody>
      <dsp:txXfrm>
        <a:off x="2663651" y="55115"/>
        <a:ext cx="1605936" cy="967941"/>
      </dsp:txXfrm>
    </dsp:sp>
    <dsp:sp modelId="{1D076902-9D77-450C-999D-C177C1B1041F}">
      <dsp:nvSpPr>
        <dsp:cNvPr id="0" name=""/>
        <dsp:cNvSpPr/>
      </dsp:nvSpPr>
      <dsp:spPr>
        <a:xfrm>
          <a:off x="4511572" y="55115"/>
          <a:ext cx="2419853" cy="9679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Data Analysis</a:t>
          </a:r>
          <a:endParaRPr lang="en-IN" sz="1300" b="1" kern="1200" dirty="0"/>
        </a:p>
      </dsp:txBody>
      <dsp:txXfrm>
        <a:off x="4995543" y="55115"/>
        <a:ext cx="1451912" cy="967941"/>
      </dsp:txXfrm>
    </dsp:sp>
    <dsp:sp modelId="{3AFDF404-9980-43BF-8A60-45A3EEE208BE}">
      <dsp:nvSpPr>
        <dsp:cNvPr id="0" name=""/>
        <dsp:cNvSpPr/>
      </dsp:nvSpPr>
      <dsp:spPr>
        <a:xfrm>
          <a:off x="6689441" y="55115"/>
          <a:ext cx="2419853" cy="9679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Visual Plots &amp; Insights</a:t>
          </a:r>
          <a:endParaRPr lang="en-IN" sz="1300" b="1" kern="1200" dirty="0"/>
        </a:p>
      </dsp:txBody>
      <dsp:txXfrm>
        <a:off x="7173412" y="55115"/>
        <a:ext cx="1451912" cy="967941"/>
      </dsp:txXfrm>
    </dsp:sp>
    <dsp:sp modelId="{9DBC983E-F7D0-4F3C-9A53-B5137EB17893}">
      <dsp:nvSpPr>
        <dsp:cNvPr id="0" name=""/>
        <dsp:cNvSpPr/>
      </dsp:nvSpPr>
      <dsp:spPr>
        <a:xfrm>
          <a:off x="8867309" y="55115"/>
          <a:ext cx="2419853" cy="9679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/>
            <a:t>Conclusion &amp; Recommendations</a:t>
          </a:r>
          <a:endParaRPr lang="en-IN" sz="1300" b="1" kern="1200" dirty="0"/>
        </a:p>
      </dsp:txBody>
      <dsp:txXfrm>
        <a:off x="9351280" y="55115"/>
        <a:ext cx="1451912" cy="96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05-08-2018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05-08-2018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 </a:t>
            </a:r>
            <a:r>
              <a:rPr lang="en-IN" sz="1800" dirty="0" smtClean="0"/>
              <a:t> Quantitative-Soothsayers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 </a:t>
            </a:r>
            <a:r>
              <a:rPr lang="en-IN" sz="1800" dirty="0" err="1" smtClean="0"/>
              <a:t>Chayan</a:t>
            </a:r>
            <a:r>
              <a:rPr lang="en-IN" sz="1800" dirty="0" smtClean="0"/>
              <a:t> </a:t>
            </a:r>
            <a:r>
              <a:rPr lang="en-IN" sz="1800" dirty="0" err="1" smtClean="0"/>
              <a:t>Chatterjee</a:t>
            </a:r>
            <a:endParaRPr lang="en-IN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 </a:t>
            </a:r>
            <a:r>
              <a:rPr lang="en-IN" sz="1800" dirty="0" err="1"/>
              <a:t>Devanshi</a:t>
            </a:r>
            <a:r>
              <a:rPr lang="en-IN" sz="1800" dirty="0"/>
              <a:t> </a:t>
            </a:r>
            <a:r>
              <a:rPr lang="en-IN" sz="1800" dirty="0" err="1"/>
              <a:t>Kulshreshtha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Hemanth</a:t>
            </a:r>
            <a:r>
              <a:rPr lang="en-IN" sz="1800" dirty="0"/>
              <a:t> </a:t>
            </a:r>
            <a:r>
              <a:rPr lang="en-IN" sz="1800" dirty="0" err="1"/>
              <a:t>Ponnada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Himanshu </a:t>
            </a:r>
            <a:r>
              <a:rPr lang="en-IN" sz="1800" dirty="0" err="1"/>
              <a:t>Srivastava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41944"/>
            <a:ext cx="11168742" cy="4776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 smtClean="0">
                <a:latin typeface="+mn-lt"/>
              </a:rPr>
              <a:t>Spark Funds </a:t>
            </a:r>
            <a:r>
              <a:rPr lang="en-IN" sz="2200" dirty="0">
                <a:latin typeface="+mn-lt"/>
              </a:rPr>
              <a:t>should take the following points into consideration while </a:t>
            </a:r>
            <a:r>
              <a:rPr lang="en-IN" sz="2200" dirty="0" smtClean="0">
                <a:latin typeface="+mn-lt"/>
              </a:rPr>
              <a:t>investing :</a:t>
            </a:r>
            <a:endParaRPr lang="en-IN" sz="2200" dirty="0">
              <a:latin typeface="+mn-lt"/>
            </a:endParaRPr>
          </a:p>
          <a:p>
            <a:pPr marL="0" indent="0">
              <a:buNone/>
            </a:pPr>
            <a:r>
              <a:rPr lang="en-IN" sz="2200" b="1" dirty="0" smtClean="0">
                <a:latin typeface="+mn-lt"/>
              </a:rPr>
              <a:t>INVESTMENT </a:t>
            </a:r>
            <a:r>
              <a:rPr lang="en-IN" sz="2200" b="1" dirty="0">
                <a:latin typeface="+mn-lt"/>
              </a:rPr>
              <a:t>TYPE: </a:t>
            </a:r>
          </a:p>
          <a:p>
            <a:r>
              <a:rPr lang="en-IN" sz="2000" dirty="0">
                <a:latin typeface="+mn-lt"/>
              </a:rPr>
              <a:t>Venture Funding is the most popular investment type</a:t>
            </a:r>
            <a:endParaRPr lang="en-IN" sz="2000" b="1" dirty="0">
              <a:latin typeface="+mn-lt"/>
            </a:endParaRPr>
          </a:p>
          <a:p>
            <a:pPr marL="0" indent="0">
              <a:buNone/>
            </a:pPr>
            <a:r>
              <a:rPr lang="en-IN" sz="2200" b="1" dirty="0">
                <a:latin typeface="+mn-lt"/>
              </a:rPr>
              <a:t>COUNTRIES: </a:t>
            </a:r>
          </a:p>
          <a:p>
            <a:r>
              <a:rPr lang="en-IN" sz="2000" dirty="0">
                <a:latin typeface="+mn-lt"/>
              </a:rPr>
              <a:t>United States of America, Great Britain and India are the top English speaking countries attracting investment. </a:t>
            </a:r>
          </a:p>
          <a:p>
            <a:pPr marL="0" indent="0">
              <a:buNone/>
            </a:pPr>
            <a:r>
              <a:rPr lang="en-IN" sz="2200" b="1" dirty="0" smtClean="0">
                <a:latin typeface="+mn-lt"/>
              </a:rPr>
              <a:t>SECTORS</a:t>
            </a:r>
            <a:r>
              <a:rPr lang="en-IN" sz="2200" b="1" dirty="0">
                <a:latin typeface="+mn-lt"/>
              </a:rPr>
              <a:t>: </a:t>
            </a:r>
          </a:p>
          <a:p>
            <a:r>
              <a:rPr lang="en-IN" sz="2000" b="1" dirty="0">
                <a:latin typeface="+mn-lt"/>
              </a:rPr>
              <a:t>If investing in USA or UK, consider investing in the top three sectors </a:t>
            </a:r>
          </a:p>
          <a:p>
            <a:pPr lvl="1"/>
            <a:r>
              <a:rPr lang="en-US" sz="1800" dirty="0" smtClean="0">
                <a:latin typeface="+mn-lt"/>
              </a:rPr>
              <a:t>Others</a:t>
            </a:r>
          </a:p>
          <a:p>
            <a:pPr lvl="1"/>
            <a:r>
              <a:rPr lang="en-US" sz="1800" dirty="0"/>
              <a:t>Social, Finance, Analytics, </a:t>
            </a:r>
            <a:r>
              <a:rPr lang="en-US" sz="1800" dirty="0" smtClean="0"/>
              <a:t>Advertising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Cleantech/Semiconductors</a:t>
            </a:r>
          </a:p>
          <a:p>
            <a:r>
              <a:rPr lang="en-IN" sz="2000" b="1" dirty="0" smtClean="0">
                <a:latin typeface="+mn-lt"/>
              </a:rPr>
              <a:t>If </a:t>
            </a:r>
            <a:r>
              <a:rPr lang="en-IN" sz="2000" b="1" dirty="0">
                <a:latin typeface="+mn-lt"/>
              </a:rPr>
              <a:t>Investing in India, consider investing in these sectors:</a:t>
            </a:r>
          </a:p>
          <a:p>
            <a:pPr lvl="1"/>
            <a:r>
              <a:rPr lang="en-US" sz="1800" dirty="0">
                <a:latin typeface="+mn-lt"/>
              </a:rPr>
              <a:t>Others </a:t>
            </a:r>
            <a:endParaRPr lang="en-US" sz="1800" dirty="0" smtClean="0">
              <a:latin typeface="+mn-lt"/>
            </a:endParaRPr>
          </a:p>
          <a:p>
            <a:pPr lvl="1"/>
            <a:r>
              <a:rPr lang="en-US" sz="1800" dirty="0"/>
              <a:t>Social, Finance, Analytics, </a:t>
            </a:r>
            <a:r>
              <a:rPr lang="en-US" sz="1800" dirty="0" smtClean="0"/>
              <a:t>Advertising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News, Search and Messaging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1136469" y="244288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42032" y="1251071"/>
            <a:ext cx="3722073" cy="3742958"/>
            <a:chOff x="7702062" y="1169011"/>
            <a:chExt cx="3950675" cy="374295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062" y="1169011"/>
              <a:ext cx="3950675" cy="3742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9179169" y="3134274"/>
              <a:ext cx="1055077" cy="1599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2402" y="1173135"/>
            <a:ext cx="6787660" cy="547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Spark Funds is an asset management company, managing their clients’ money by investing their pooled funds into securities that match declared financial objective. The company’s goal is to </a:t>
            </a:r>
            <a:r>
              <a:rPr lang="en-IN" dirty="0"/>
              <a:t>provide investors with more diversification and investing options than they would have by themselves.</a:t>
            </a:r>
          </a:p>
          <a:p>
            <a:endParaRPr lang="en-US" dirty="0"/>
          </a:p>
          <a:p>
            <a:r>
              <a:rPr lang="en-US" dirty="0"/>
              <a:t>The company has recently received funds from various investors/clients and they are looking for good companies where these funds can be invested.</a:t>
            </a:r>
          </a:p>
          <a:p>
            <a:endParaRPr lang="en-US" dirty="0"/>
          </a:p>
          <a:p>
            <a:r>
              <a:rPr lang="en-US" dirty="0"/>
              <a:t>The objective is to understand the global trends in investments- the sectors, countries or investment type attracting the most investment. For the ease of communication, only English-Speaking countries where they can spend between 5-15 million USDs per round of investment are being explored.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30" y="5216769"/>
            <a:ext cx="6455569" cy="110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74961" y="327546"/>
            <a:ext cx="706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7952618"/>
              </p:ext>
            </p:extLst>
          </p:nvPr>
        </p:nvGraphicFramePr>
        <p:xfrm>
          <a:off x="480994" y="1158484"/>
          <a:ext cx="11288976" cy="107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95880" y="2363910"/>
            <a:ext cx="11573311" cy="4376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853057" y="2471583"/>
            <a:ext cx="1924334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datasets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– Details of 66368 companies and their funding rounds was available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Cleaning the data-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invested amount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were excluded for key metric calculations,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considered only 8 main sectors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 was used for data preprocessing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0860" y="2485821"/>
            <a:ext cx="1924334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Investment Type Analysis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Investment trend in ventures, seed/angel, private equity categories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Country Analysis 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English-speaking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ountries which had maximum investments in past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Sector Analysis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Distribution of investment across eight main sectors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7721" y="2471583"/>
            <a:ext cx="1924334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Plot 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Investment         vs. Fund Type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Plot 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Top 9 Countries Investment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Plot 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Analysis of Investments in Top 3 Sectors of Top 3 Countries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was used for creating plots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5484" y="2471583"/>
            <a:ext cx="192433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Strategy for making fund investments in countries across the globe (English -Speaking countries)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Recommendations for making investments in best sectors to get the maximum returns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502" y="2471583"/>
            <a:ext cx="1924334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Specifying the objective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 Identifying the best sectors, countries &amp; suitable investment type for making investments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Information about companies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Details of funding rounds (Source: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Crunchbase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4961" y="327546"/>
            <a:ext cx="706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Problem solving methodology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4961" y="5786651"/>
            <a:ext cx="689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54414"/>
            <a:ext cx="11168742" cy="434426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OBJECTIVE</a:t>
            </a:r>
          </a:p>
          <a:p>
            <a:pPr lvl="1"/>
            <a:r>
              <a:rPr lang="en-IN" sz="2000" dirty="0"/>
              <a:t>Identify global trends in investments i.e. best sectors, countries and investment type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DATA</a:t>
            </a:r>
            <a:r>
              <a:rPr lang="en-IN" sz="2000" dirty="0"/>
              <a:t>  </a:t>
            </a:r>
          </a:p>
          <a:p>
            <a:pPr lvl="1"/>
            <a:r>
              <a:rPr lang="en-IN" sz="2000" dirty="0"/>
              <a:t>Crunchbase.com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STRATEGY</a:t>
            </a:r>
          </a:p>
          <a:p>
            <a:pPr lvl="1"/>
            <a:r>
              <a:rPr lang="en-IN" sz="2000" dirty="0"/>
              <a:t>Investing where most investments are </a:t>
            </a:r>
            <a:r>
              <a:rPr lang="en-IN" sz="2000" dirty="0" smtClean="0"/>
              <a:t>occurring</a:t>
            </a: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CONSTRAINTS</a:t>
            </a:r>
            <a:r>
              <a:rPr lang="en-IN" sz="2000" dirty="0"/>
              <a:t> </a:t>
            </a:r>
          </a:p>
          <a:p>
            <a:pPr lvl="1"/>
            <a:r>
              <a:rPr lang="en-IN" sz="2000" dirty="0"/>
              <a:t>Investment in only English speaking </a:t>
            </a:r>
            <a:r>
              <a:rPr lang="en-IN" sz="2000" dirty="0" smtClean="0"/>
              <a:t>countries</a:t>
            </a:r>
            <a:endParaRPr lang="en-IN" sz="2000" dirty="0"/>
          </a:p>
          <a:p>
            <a:pPr lvl="1"/>
            <a:r>
              <a:rPr lang="en-IN" sz="2000" dirty="0"/>
              <a:t>Only 5-15 million is available per round of funding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4961" y="327546"/>
            <a:ext cx="706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SNAPSHOT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62278"/>
            <a:ext cx="11168742" cy="493691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800" b="1" dirty="0"/>
              <a:t>INVESTMENT </a:t>
            </a:r>
            <a:r>
              <a:rPr lang="en-IN" sz="1800" b="1" dirty="0" smtClean="0"/>
              <a:t>TYPE ANALYSIS</a:t>
            </a:r>
            <a:endParaRPr lang="en-IN" sz="1800" b="1" dirty="0"/>
          </a:p>
          <a:p>
            <a:pPr>
              <a:lnSpc>
                <a:spcPct val="170000"/>
              </a:lnSpc>
            </a:pPr>
            <a:r>
              <a:rPr lang="en-IN" sz="1800" b="1" dirty="0"/>
              <a:t>Venture Funding</a:t>
            </a:r>
            <a:r>
              <a:rPr lang="en-IN" sz="1800" dirty="0"/>
              <a:t> is the most suitable for </a:t>
            </a:r>
            <a:r>
              <a:rPr lang="en-IN" sz="1800" dirty="0" smtClean="0"/>
              <a:t>Spark Funds</a:t>
            </a:r>
            <a:endParaRPr lang="en-IN" sz="1800" dirty="0"/>
          </a:p>
          <a:p>
            <a:pPr lvl="1">
              <a:lnSpc>
                <a:spcPct val="100000"/>
              </a:lnSpc>
            </a:pPr>
            <a:r>
              <a:rPr lang="en-IN" sz="1800" dirty="0"/>
              <a:t>Average investment in venture funds falls in the 5-15 million USD </a:t>
            </a:r>
            <a:r>
              <a:rPr lang="en-IN" sz="1800" dirty="0" smtClean="0"/>
              <a:t>band available </a:t>
            </a:r>
            <a:r>
              <a:rPr lang="en-IN" sz="1800" dirty="0"/>
              <a:t>for investment</a:t>
            </a:r>
          </a:p>
          <a:p>
            <a:pPr lvl="1">
              <a:lnSpc>
                <a:spcPct val="100000"/>
              </a:lnSpc>
            </a:pPr>
            <a:r>
              <a:rPr lang="en-IN" sz="1800" dirty="0"/>
              <a:t>Commonly invested in </a:t>
            </a:r>
            <a:r>
              <a:rPr lang="en-IN" sz="1800" dirty="0" err="1"/>
              <a:t>startups</a:t>
            </a:r>
            <a:r>
              <a:rPr lang="en-IN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IN" sz="1800" dirty="0"/>
              <a:t>Occurs after seed/angel stage of </a:t>
            </a:r>
            <a:r>
              <a:rPr lang="en-IN" sz="1800" dirty="0" err="1"/>
              <a:t>startup</a:t>
            </a:r>
            <a:r>
              <a:rPr lang="en-IN" sz="1800" dirty="0"/>
              <a:t> funding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COUNTRY ANALYSIS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The top three </a:t>
            </a:r>
            <a:r>
              <a:rPr lang="en-IN" sz="1800" dirty="0" smtClean="0"/>
              <a:t>English-Speaking </a:t>
            </a:r>
            <a:r>
              <a:rPr lang="en-IN" sz="1800" dirty="0"/>
              <a:t>Countries attracting the highest total investments in the venture funding category</a:t>
            </a:r>
          </a:p>
          <a:p>
            <a:pPr lvl="1">
              <a:lnSpc>
                <a:spcPct val="100000"/>
              </a:lnSpc>
            </a:pPr>
            <a:r>
              <a:rPr lang="en-IN" sz="1800" dirty="0"/>
              <a:t>United States of America (USA)</a:t>
            </a:r>
          </a:p>
          <a:p>
            <a:pPr lvl="1">
              <a:lnSpc>
                <a:spcPct val="100000"/>
              </a:lnSpc>
            </a:pPr>
            <a:r>
              <a:rPr lang="en-IN" sz="1800" dirty="0"/>
              <a:t>United Kingdom (UK)</a:t>
            </a:r>
          </a:p>
          <a:p>
            <a:pPr lvl="1">
              <a:lnSpc>
                <a:spcPct val="100000"/>
              </a:lnSpc>
            </a:pPr>
            <a:r>
              <a:rPr lang="en-IN" sz="1800" dirty="0"/>
              <a:t>India </a:t>
            </a:r>
            <a:r>
              <a:rPr lang="en-IN" sz="1800" dirty="0" smtClean="0"/>
              <a:t>(IND)</a:t>
            </a: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United States leads by a big margin, while UK and India stand at lower than half the amount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4961" y="327546"/>
            <a:ext cx="706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- I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95358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SECTOR ANALYSIS</a:t>
            </a:r>
          </a:p>
          <a:p>
            <a:r>
              <a:rPr lang="en-IN" sz="2000" dirty="0"/>
              <a:t>Sector of the company identified as the first category listed for it. 8 main sectors were identified: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sz="2000" dirty="0"/>
              <a:t>Top sectors in the top 3 countries identified: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30E49135-5948-4D68-9BCD-8B4AD08BD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00468"/>
              </p:ext>
            </p:extLst>
          </p:nvPr>
        </p:nvGraphicFramePr>
        <p:xfrm>
          <a:off x="1431234" y="2296508"/>
          <a:ext cx="9019051" cy="10436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691269">
                  <a:extLst>
                    <a:ext uri="{9D8B030D-6E8A-4147-A177-3AD203B41FA5}">
                      <a16:colId xmlns:a16="http://schemas.microsoft.com/office/drawing/2014/main" xmlns="" val="3983835137"/>
                    </a:ext>
                  </a:extLst>
                </a:gridCol>
                <a:gridCol w="4327782">
                  <a:extLst>
                    <a:ext uri="{9D8B030D-6E8A-4147-A177-3AD203B41FA5}">
                      <a16:colId xmlns:a16="http://schemas.microsoft.com/office/drawing/2014/main" xmlns="" val="242489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 &amp; Sports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6140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 / Semiconductors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News, Search and Messaging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7922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Entertainment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8547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27178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106FFF6-2A69-4660-BB48-4C604A10A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54726"/>
              </p:ext>
            </p:extLst>
          </p:nvPr>
        </p:nvGraphicFramePr>
        <p:xfrm>
          <a:off x="341194" y="4024336"/>
          <a:ext cx="11505063" cy="1431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9443">
                  <a:extLst>
                    <a:ext uri="{9D8B030D-6E8A-4147-A177-3AD203B41FA5}">
                      <a16:colId xmlns:a16="http://schemas.microsoft.com/office/drawing/2014/main" xmlns="" val="1254464507"/>
                    </a:ext>
                  </a:extLst>
                </a:gridCol>
                <a:gridCol w="3400103">
                  <a:extLst>
                    <a:ext uri="{9D8B030D-6E8A-4147-A177-3AD203B41FA5}">
                      <a16:colId xmlns:a16="http://schemas.microsoft.com/office/drawing/2014/main" xmlns="" val="3483885332"/>
                    </a:ext>
                  </a:extLst>
                </a:gridCol>
                <a:gridCol w="3398293">
                  <a:extLst>
                    <a:ext uri="{9D8B030D-6E8A-4147-A177-3AD203B41FA5}">
                      <a16:colId xmlns:a16="http://schemas.microsoft.com/office/drawing/2014/main" xmlns="" val="778397080"/>
                    </a:ext>
                  </a:extLst>
                </a:gridCol>
                <a:gridCol w="3207224">
                  <a:extLst>
                    <a:ext uri="{9D8B030D-6E8A-4147-A177-3AD203B41FA5}">
                      <a16:colId xmlns:a16="http://schemas.microsoft.com/office/drawing/2014/main" xmlns="" val="200213686"/>
                    </a:ext>
                  </a:extLst>
                </a:gridCol>
              </a:tblGrid>
              <a:tr h="24010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States of America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United Kingdom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2224002"/>
                  </a:ext>
                </a:extLst>
              </a:tr>
              <a:tr h="353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Sector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69726300"/>
                  </a:ext>
                </a:extLst>
              </a:tr>
              <a:tr h="47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Sector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Social, Finance, Analytics, Advertising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27086798"/>
                  </a:ext>
                </a:extLst>
              </a:tr>
              <a:tr h="353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 Sector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Semiconductors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Semiconductors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News, Search and Messaging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77110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74961" y="327546"/>
            <a:ext cx="706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- II</a:t>
            </a:r>
            <a:endParaRPr lang="en-I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244288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Investment Type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75533" y="1187354"/>
            <a:ext cx="5584371" cy="472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atin typeface="+mn-lt"/>
              </a:rPr>
              <a:t>Insights</a:t>
            </a:r>
            <a:r>
              <a:rPr lang="en-IN" sz="2400" dirty="0">
                <a:latin typeface="+mn-lt"/>
              </a:rPr>
              <a:t>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Venture Funds attract the </a:t>
            </a:r>
            <a:r>
              <a:rPr lang="en-US" sz="2000" dirty="0" smtClean="0">
                <a:latin typeface="+mn-lt"/>
              </a:rPr>
              <a:t>maximum number of  </a:t>
            </a:r>
            <a:r>
              <a:rPr lang="en-US" sz="2000" dirty="0">
                <a:latin typeface="+mn-lt"/>
              </a:rPr>
              <a:t>investments </a:t>
            </a:r>
            <a:r>
              <a:rPr lang="en-US" sz="2000" dirty="0" smtClean="0">
                <a:latin typeface="+mn-lt"/>
              </a:rPr>
              <a:t>(~55k, seen </a:t>
            </a:r>
            <a:r>
              <a:rPr lang="en-US" sz="2000" dirty="0">
                <a:latin typeface="+mn-lt"/>
              </a:rPr>
              <a:t>in </a:t>
            </a:r>
            <a:r>
              <a:rPr lang="en-US" sz="2000" dirty="0" smtClean="0">
                <a:latin typeface="+mn-lt"/>
              </a:rPr>
              <a:t>upper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panel)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Venture Funds are the most suitable investment type for </a:t>
            </a:r>
            <a:r>
              <a:rPr lang="en-US" sz="2000" dirty="0" smtClean="0">
                <a:latin typeface="+mn-lt"/>
              </a:rPr>
              <a:t>Spark Funds  (lies 5-15 M, lower </a:t>
            </a:r>
            <a:r>
              <a:rPr lang="en-US" sz="2000" dirty="0">
                <a:latin typeface="+mn-lt"/>
              </a:rPr>
              <a:t>panel)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Seed </a:t>
            </a:r>
            <a:r>
              <a:rPr lang="en-US" sz="2000" dirty="0">
                <a:latin typeface="+mn-lt"/>
              </a:rPr>
              <a:t>investment fall below the 5-15 million USD band available to invest per round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Private Equity greatly overshoots the 5-15 million USD investment band available with Spark Funds</a:t>
            </a:r>
            <a:endParaRPr lang="en-IN" sz="2000" dirty="0">
              <a:latin typeface="+mn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7351" y="1151994"/>
            <a:ext cx="5432947" cy="5248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443" y="930117"/>
            <a:ext cx="5502463" cy="56344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+mn-lt"/>
              </a:rPr>
              <a:t>Insights</a:t>
            </a:r>
            <a:r>
              <a:rPr lang="en-IN" sz="2400" dirty="0">
                <a:latin typeface="+mn-lt"/>
              </a:rPr>
              <a:t>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United States of America is the leading English Speaking country </a:t>
            </a:r>
            <a:r>
              <a:rPr lang="en-US" sz="2000" dirty="0" smtClean="0">
                <a:latin typeface="+mn-lt"/>
              </a:rPr>
              <a:t>attracting </a:t>
            </a:r>
            <a:r>
              <a:rPr lang="en-US" sz="2000" dirty="0">
                <a:latin typeface="+mn-lt"/>
              </a:rPr>
              <a:t>most </a:t>
            </a:r>
            <a:r>
              <a:rPr lang="en-US" sz="2000" dirty="0" smtClean="0">
                <a:latin typeface="+mn-lt"/>
              </a:rPr>
              <a:t>of the investments</a:t>
            </a:r>
            <a:endParaRPr lang="en-US" sz="20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Total investment flowing into United States is more than double the investment </a:t>
            </a:r>
            <a:r>
              <a:rPr lang="en-US" sz="2000" dirty="0" smtClean="0">
                <a:latin typeface="+mn-lt"/>
              </a:rPr>
              <a:t>made in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>top 2</a:t>
            </a:r>
            <a:r>
              <a:rPr lang="en-US" sz="2000" baseline="30000" dirty="0" smtClean="0">
                <a:latin typeface="+mn-lt"/>
              </a:rPr>
              <a:t>nd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country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United Kingdom is the 2</a:t>
            </a:r>
            <a:r>
              <a:rPr lang="en-US" sz="2000" baseline="30000" dirty="0">
                <a:latin typeface="+mn-lt"/>
              </a:rPr>
              <a:t>nd</a:t>
            </a:r>
            <a:r>
              <a:rPr lang="en-US" sz="2000" dirty="0">
                <a:latin typeface="+mn-lt"/>
              </a:rPr>
              <a:t> most attractive country for investment.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India is the 3</a:t>
            </a:r>
            <a:r>
              <a:rPr lang="en-US" sz="2000" baseline="30000" dirty="0">
                <a:latin typeface="+mn-lt"/>
              </a:rPr>
              <a:t>rd</a:t>
            </a:r>
            <a:r>
              <a:rPr lang="en-US" sz="2000" dirty="0">
                <a:latin typeface="+mn-lt"/>
              </a:rPr>
              <a:t> most attractive country for venture funds.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244288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Top 9 Countries for Investment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2136" y="1164155"/>
            <a:ext cx="5554639" cy="5386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7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908" y="1160059"/>
            <a:ext cx="5502463" cy="47357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>
                <a:latin typeface="+mn-lt"/>
              </a:rPr>
              <a:t>Insights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The Investment patterns in USA and UK are the same- </a:t>
            </a:r>
            <a:r>
              <a:rPr lang="en-US" sz="2000" dirty="0" smtClean="0">
                <a:latin typeface="+mn-lt"/>
              </a:rPr>
              <a:t>“Others” </a:t>
            </a:r>
            <a:r>
              <a:rPr lang="en-US" sz="2000" dirty="0">
                <a:latin typeface="+mn-lt"/>
              </a:rPr>
              <a:t>is the leading sector, followed by </a:t>
            </a:r>
            <a:r>
              <a:rPr lang="en-US" sz="2000" dirty="0" smtClean="0">
                <a:latin typeface="+mn-lt"/>
              </a:rPr>
              <a:t>“</a:t>
            </a:r>
            <a:r>
              <a:rPr lang="en-US" sz="2000" dirty="0" smtClean="0">
                <a:latin typeface="+mn-lt"/>
              </a:rPr>
              <a:t>Social</a:t>
            </a:r>
            <a:r>
              <a:rPr lang="en-US" sz="2000" dirty="0">
                <a:latin typeface="+mn-lt"/>
              </a:rPr>
              <a:t>, Finance, Analytics, Advertising”, </a:t>
            </a:r>
            <a:r>
              <a:rPr lang="en-US" sz="2000" dirty="0" smtClean="0">
                <a:latin typeface="+mn-lt"/>
              </a:rPr>
              <a:t>“</a:t>
            </a:r>
            <a:r>
              <a:rPr lang="en-US" sz="2000" dirty="0" err="1" smtClean="0">
                <a:latin typeface="+mn-lt"/>
              </a:rPr>
              <a:t>Cleantech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/ Semiconductors” and </a:t>
            </a:r>
            <a:r>
              <a:rPr lang="en-US" sz="2000" dirty="0" smtClean="0">
                <a:latin typeface="+mn-lt"/>
              </a:rPr>
              <a:t>“News, Search and Messaging”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India </a:t>
            </a:r>
            <a:r>
              <a:rPr lang="en-US" sz="2000" dirty="0">
                <a:latin typeface="+mn-lt"/>
              </a:rPr>
              <a:t>is also led by the ‘Others category’. </a:t>
            </a:r>
            <a:r>
              <a:rPr lang="en-US" sz="2000" dirty="0" smtClean="0">
                <a:latin typeface="+mn-lt"/>
              </a:rPr>
              <a:t>‘</a:t>
            </a:r>
            <a:r>
              <a:rPr lang="en-US" sz="2000" dirty="0"/>
              <a:t>Social, Finance, Analytics, Advertising</a:t>
            </a:r>
            <a:r>
              <a:rPr lang="en-US" sz="2000" dirty="0" smtClean="0">
                <a:latin typeface="+mn-lt"/>
              </a:rPr>
              <a:t>’ </a:t>
            </a:r>
            <a:r>
              <a:rPr lang="en-US" sz="2000" dirty="0">
                <a:latin typeface="+mn-lt"/>
              </a:rPr>
              <a:t>is the 2</a:t>
            </a:r>
            <a:r>
              <a:rPr lang="en-US" sz="2000" baseline="30000" dirty="0">
                <a:latin typeface="+mn-lt"/>
              </a:rPr>
              <a:t>nd</a:t>
            </a:r>
            <a:r>
              <a:rPr lang="en-US" sz="2000" dirty="0">
                <a:latin typeface="+mn-lt"/>
              </a:rPr>
              <a:t> most attractive sector, while </a:t>
            </a:r>
            <a:r>
              <a:rPr lang="en-US" sz="2000" dirty="0" smtClean="0">
                <a:latin typeface="+mn-lt"/>
              </a:rPr>
              <a:t>‘</a:t>
            </a:r>
            <a:r>
              <a:rPr lang="en-US" sz="2000" dirty="0" smtClean="0"/>
              <a:t>News</a:t>
            </a:r>
            <a:r>
              <a:rPr lang="en-US" sz="2000" dirty="0"/>
              <a:t>, Search and </a:t>
            </a:r>
            <a:r>
              <a:rPr lang="en-US" sz="2000" dirty="0" smtClean="0"/>
              <a:t>Messaging’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is the third.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4693" y="946302"/>
            <a:ext cx="1168250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136469" y="244288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Identifying the best Sectors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7" y="1100426"/>
            <a:ext cx="5258155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64717c16-d971-4172-842a-29eae72e6cc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797</Words>
  <Application>Microsoft Office PowerPoint</Application>
  <PresentationFormat>Custom</PresentationFormat>
  <Paragraphs>135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Investment Type</vt:lpstr>
      <vt:lpstr> Top 9 Countries for Investment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SRIVASTAVA HIMANSHU</cp:lastModifiedBy>
  <cp:revision>124</cp:revision>
  <dcterms:created xsi:type="dcterms:W3CDTF">2016-06-09T08:16:28Z</dcterms:created>
  <dcterms:modified xsi:type="dcterms:W3CDTF">2018-08-05T17:57:25Z</dcterms:modified>
</cp:coreProperties>
</file>