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5/2/2024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5/2/2024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5/2/2024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5/2/2024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Hemanthraj E- College of Engineering Guindy Anna University-Information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a:bodyPr>
          <a:lstStyle/>
          <a:p>
            <a:pPr marL="305435" indent="-305435"/>
            <a:r>
              <a:rPr lang="en-US" sz="2400" u="sng" dirty="0">
                <a:solidFill>
                  <a:srgbClr val="0F0F0F"/>
                </a:solidFill>
                <a:latin typeface="Arial" panose="020B0604020202020204" pitchFamily="34" charset="0"/>
                <a:ea typeface="+mn-lt"/>
                <a:cs typeface="Arial" panose="020B0604020202020204" pitchFamily="34" charset="0"/>
              </a:rPr>
              <a:t>1. K. C. Yang, "An Improved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Detection and Prevention System," IEEE </a:t>
            </a:r>
            <a:r>
              <a:rPr lang="en-US" sz="2400" u="sng" dirty="0" err="1">
                <a:solidFill>
                  <a:srgbClr val="0F0F0F"/>
                </a:solidFill>
                <a:latin typeface="Arial" panose="020B0604020202020204" pitchFamily="34" charset="0"/>
                <a:ea typeface="+mn-lt"/>
                <a:cs typeface="Arial" panose="020B0604020202020204" pitchFamily="34" charset="0"/>
              </a:rPr>
              <a:t>Xplore</a:t>
            </a:r>
            <a:r>
              <a:rPr lang="en-US" sz="2400" u="sng" dirty="0">
                <a:solidFill>
                  <a:srgbClr val="0F0F0F"/>
                </a:solidFill>
                <a:latin typeface="Arial" panose="020B0604020202020204" pitchFamily="34" charset="0"/>
                <a:ea typeface="+mn-lt"/>
                <a:cs typeface="Arial" panose="020B0604020202020204" pitchFamily="34" charset="0"/>
              </a:rPr>
              <a:t>, 2017.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2. G. Kaspersky, "How to Protect Yourself Against </a:t>
            </a:r>
            <a:r>
              <a:rPr lang="en-US" sz="2400" u="sng" dirty="0" err="1">
                <a:solidFill>
                  <a:srgbClr val="0F0F0F"/>
                </a:solidFill>
                <a:latin typeface="Arial" panose="020B0604020202020204" pitchFamily="34" charset="0"/>
                <a:ea typeface="+mn-lt"/>
                <a:cs typeface="Arial" panose="020B0604020202020204" pitchFamily="34" charset="0"/>
              </a:rPr>
              <a:t>Keyloggers</a:t>
            </a:r>
            <a:r>
              <a:rPr lang="en-US" sz="2400" u="sng" dirty="0">
                <a:solidFill>
                  <a:srgbClr val="0F0F0F"/>
                </a:solidFill>
                <a:latin typeface="Arial" panose="020B0604020202020204" pitchFamily="34" charset="0"/>
                <a:ea typeface="+mn-lt"/>
                <a:cs typeface="Arial" panose="020B0604020202020204" pitchFamily="34" charset="0"/>
              </a:rPr>
              <a:t>," Kaspersky, 2021.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3. A. </a:t>
            </a:r>
            <a:r>
              <a:rPr lang="en-US" sz="2400" u="sng" dirty="0" err="1">
                <a:solidFill>
                  <a:srgbClr val="0F0F0F"/>
                </a:solidFill>
                <a:latin typeface="Arial" panose="020B0604020202020204" pitchFamily="34" charset="0"/>
                <a:ea typeface="+mn-lt"/>
                <a:cs typeface="Arial" panose="020B0604020202020204" pitchFamily="34" charset="0"/>
              </a:rPr>
              <a:t>Carvey</a:t>
            </a:r>
            <a:r>
              <a:rPr lang="en-US" sz="2400" u="sng" dirty="0">
                <a:solidFill>
                  <a:srgbClr val="0F0F0F"/>
                </a:solidFill>
                <a:latin typeface="Arial" panose="020B0604020202020204" pitchFamily="34" charset="0"/>
                <a:ea typeface="+mn-lt"/>
                <a:cs typeface="Arial" panose="020B0604020202020204" pitchFamily="34" charset="0"/>
              </a:rPr>
              <a:t>, "Forensic Analysis of Keystroke Dynamics," SANS Institute, 2005.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4. M. </a:t>
            </a:r>
            <a:r>
              <a:rPr lang="en-US" sz="2400" u="sng" dirty="0" err="1">
                <a:solidFill>
                  <a:srgbClr val="0F0F0F"/>
                </a:solidFill>
                <a:latin typeface="Arial" panose="020B0604020202020204" pitchFamily="34" charset="0"/>
                <a:ea typeface="+mn-lt"/>
                <a:cs typeface="Arial" panose="020B0604020202020204" pitchFamily="34" charset="0"/>
              </a:rPr>
              <a:t>Deshmukh</a:t>
            </a:r>
            <a:r>
              <a:rPr lang="en-US" sz="2400" u="sng" dirty="0">
                <a:solidFill>
                  <a:srgbClr val="0F0F0F"/>
                </a:solidFill>
                <a:latin typeface="Arial" panose="020B0604020202020204" pitchFamily="34" charset="0"/>
                <a:ea typeface="+mn-lt"/>
                <a:cs typeface="Arial" panose="020B0604020202020204" pitchFamily="34" charset="0"/>
              </a:rPr>
              <a:t>, "Detecting </a:t>
            </a:r>
            <a:r>
              <a:rPr lang="en-US" sz="2400" u="sng" dirty="0" err="1">
                <a:solidFill>
                  <a:srgbClr val="0F0F0F"/>
                </a:solidFill>
                <a:latin typeface="Arial" panose="020B0604020202020204" pitchFamily="34" charset="0"/>
                <a:ea typeface="+mn-lt"/>
                <a:cs typeface="Arial" panose="020B0604020202020204" pitchFamily="34" charset="0"/>
              </a:rPr>
              <a:t>Keylogger</a:t>
            </a:r>
            <a:r>
              <a:rPr lang="en-US" sz="2400" u="sng" dirty="0">
                <a:solidFill>
                  <a:srgbClr val="0F0F0F"/>
                </a:solidFill>
                <a:latin typeface="Arial" panose="020B0604020202020204" pitchFamily="34" charset="0"/>
                <a:ea typeface="+mn-lt"/>
                <a:cs typeface="Arial" panose="020B0604020202020204" pitchFamily="34" charset="0"/>
              </a:rPr>
              <a:t> Attacks Using Machine Learning Techniques," International Journal of Advanced Research in Computer Science, 2017.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5. C. Silver,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and User Privacy," Association for Computing Machinery, 2013.</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82520"/>
            <a:ext cx="11029615" cy="4122752"/>
          </a:xfrm>
        </p:spPr>
        <p:txBody>
          <a:bodyPr>
            <a:normAutofit/>
          </a:bodyPr>
          <a:lstStyle/>
          <a:p>
            <a:pPr marL="0" indent="0" algn="just">
              <a:buNone/>
            </a:pPr>
            <a:r>
              <a:rPr lang="en-US" sz="2400" b="0" i="0" dirty="0">
                <a:solidFill>
                  <a:srgbClr val="131619"/>
                </a:solidFill>
                <a:effectLst/>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32452"/>
            <a:ext cx="11613485" cy="5418899"/>
          </a:xfrm>
        </p:spPr>
        <p:txBody>
          <a:bodyPr vert="horz" lIns="91440" tIns="45720" rIns="91440" bIns="45720" rtlCol="0" anchor="ctr">
            <a:noAutofit/>
          </a:bodyPr>
          <a:lstStyle/>
          <a:p>
            <a:pPr marL="457200" indent="-457200">
              <a:buFont typeface="+mj-lt"/>
              <a:buAutoNum type="arabicPeriod"/>
            </a:pPr>
            <a:r>
              <a:rPr lang="en-US" sz="2000" b="1" dirty="0">
                <a:latin typeface="Arial" panose="020B0604020202020204" pitchFamily="34" charset="0"/>
                <a:cs typeface="Arial" panose="020B0604020202020204" pitchFamily="34" charset="0"/>
              </a:rPr>
              <a:t>Error Handling: </a:t>
            </a:r>
            <a:r>
              <a:rPr lang="en-US" sz="2000" dirty="0">
                <a:latin typeface="Arial" panose="020B0604020202020204" pitchFamily="34" charset="0"/>
                <a:cs typeface="Arial" panose="020B0604020202020204" pitchFamily="34" charset="0"/>
              </a:rPr>
              <a:t>Implement error handling for file operations and </a:t>
            </a:r>
            <a:r>
              <a:rPr lang="en-US" sz="2000" dirty="0" err="1">
                <a:latin typeface="Arial" panose="020B0604020202020204" pitchFamily="34" charset="0"/>
                <a:cs typeface="Arial" panose="020B0604020202020204" pitchFamily="34" charset="0"/>
              </a:rPr>
              <a:t>keylogging</a:t>
            </a:r>
            <a:r>
              <a:rPr lang="en-US" sz="2000" dirty="0">
                <a:latin typeface="Arial" panose="020B0604020202020204" pitchFamily="34" charset="0"/>
                <a:cs typeface="Arial" panose="020B0604020202020204" pitchFamily="34" charset="0"/>
              </a:rPr>
              <a:t>.</a:t>
            </a:r>
          </a:p>
          <a:p>
            <a:pPr marL="457200" indent="-457200">
              <a:buFont typeface="+mj-lt"/>
              <a:buAutoNum type="arabicPeriod"/>
            </a:pPr>
            <a:r>
              <a:rPr lang="en-US" sz="2000" b="1" dirty="0">
                <a:latin typeface="Arial" panose="020B0604020202020204" pitchFamily="34" charset="0"/>
                <a:cs typeface="Arial" panose="020B0604020202020204" pitchFamily="34" charset="0"/>
              </a:rPr>
              <a:t>Modularization: </a:t>
            </a:r>
            <a:r>
              <a:rPr lang="en-US" sz="2000" dirty="0">
                <a:latin typeface="Arial" panose="020B0604020202020204" pitchFamily="34" charset="0"/>
                <a:cs typeface="Arial" panose="020B0604020202020204" pitchFamily="34" charset="0"/>
              </a:rPr>
              <a:t>Divide the code into smaller, more manageable functions.</a:t>
            </a:r>
          </a:p>
          <a:p>
            <a:pPr marL="457200" indent="-457200">
              <a:buFont typeface="+mj-lt"/>
              <a:buAutoNum type="arabicPeriod"/>
            </a:pPr>
            <a:r>
              <a:rPr lang="en-US" sz="2000" b="1" dirty="0">
                <a:latin typeface="Arial" panose="020B0604020202020204" pitchFamily="34" charset="0"/>
                <a:cs typeface="Arial" panose="020B0604020202020204" pitchFamily="34" charset="0"/>
              </a:rPr>
              <a:t>File Writing Optimization</a:t>
            </a:r>
            <a:r>
              <a:rPr lang="en-US" sz="2000" dirty="0">
                <a:latin typeface="Arial" panose="020B0604020202020204" pitchFamily="34" charset="0"/>
                <a:cs typeface="Arial" panose="020B0604020202020204" pitchFamily="34" charset="0"/>
              </a:rPr>
              <a:t>: Keep log files open to improve performance.</a:t>
            </a:r>
          </a:p>
          <a:p>
            <a:pPr marL="457200" indent="-457200">
              <a:buFont typeface="+mj-lt"/>
              <a:buAutoNum type="arabicPeriod"/>
            </a:pPr>
            <a:r>
              <a:rPr lang="en-US" sz="2000" b="1" dirty="0">
                <a:latin typeface="Arial" panose="020B0604020202020204" pitchFamily="34" charset="0"/>
                <a:cs typeface="Arial" panose="020B0604020202020204" pitchFamily="34" charset="0"/>
              </a:rPr>
              <a:t>JSON Usage: </a:t>
            </a:r>
            <a:r>
              <a:rPr lang="en-US" sz="2000" dirty="0">
                <a:latin typeface="Arial" panose="020B0604020202020204" pitchFamily="34" charset="0"/>
                <a:cs typeface="Arial" panose="020B0604020202020204" pitchFamily="34" charset="0"/>
              </a:rPr>
              <a:t>Fix syntax error in JSON file generation function.</a:t>
            </a:r>
          </a:p>
          <a:p>
            <a:pPr marL="457200" indent="-457200">
              <a:buFont typeface="+mj-lt"/>
              <a:buAutoNum type="arabicPeriod"/>
            </a:pPr>
            <a:r>
              <a:rPr lang="en-US" sz="2000" b="1" dirty="0">
                <a:latin typeface="Arial" panose="020B0604020202020204" pitchFamily="34" charset="0"/>
                <a:cs typeface="Arial" panose="020B0604020202020204" pitchFamily="34" charset="0"/>
              </a:rPr>
              <a:t>User Interface: </a:t>
            </a:r>
            <a:r>
              <a:rPr lang="en-US" sz="2000" dirty="0">
                <a:latin typeface="Arial" panose="020B0604020202020204" pitchFamily="34" charset="0"/>
                <a:cs typeface="Arial" panose="020B0604020202020204" pitchFamily="34" charset="0"/>
              </a:rPr>
              <a:t>Enhance UI with clearer messages and feedback.</a:t>
            </a:r>
          </a:p>
          <a:p>
            <a:pPr marL="457200" indent="-457200">
              <a:buFont typeface="+mj-lt"/>
              <a:buAutoNum type="arabicPeriod"/>
            </a:pPr>
            <a:r>
              <a:rPr lang="en-US" sz="2000" b="1" dirty="0">
                <a:latin typeface="Arial" panose="020B0604020202020204" pitchFamily="34" charset="0"/>
                <a:cs typeface="Arial" panose="020B0604020202020204" pitchFamily="34" charset="0"/>
              </a:rPr>
              <a:t>GUI Improvements: </a:t>
            </a:r>
            <a:r>
              <a:rPr lang="en-US" sz="2000" dirty="0">
                <a:latin typeface="Arial" panose="020B0604020202020204" pitchFamily="34" charset="0"/>
                <a:cs typeface="Arial" panose="020B0604020202020204" pitchFamily="34" charset="0"/>
              </a:rPr>
              <a:t>Add features like log file location selection.</a:t>
            </a:r>
          </a:p>
          <a:p>
            <a:pPr marL="457200" indent="-457200">
              <a:buFont typeface="+mj-lt"/>
              <a:buAutoNum type="arabicPeriod"/>
            </a:pPr>
            <a:r>
              <a:rPr lang="en-US" sz="2000" b="1" dirty="0" err="1">
                <a:latin typeface="Arial" panose="020B0604020202020204" pitchFamily="34" charset="0"/>
                <a:cs typeface="Arial" panose="020B0604020202020204" pitchFamily="34" charset="0"/>
              </a:rPr>
              <a:t>Keylogging</a:t>
            </a:r>
            <a:r>
              <a:rPr lang="en-US" sz="2000" b="1" dirty="0">
                <a:latin typeface="Arial" panose="020B0604020202020204" pitchFamily="34" charset="0"/>
                <a:cs typeface="Arial" panose="020B0604020202020204" pitchFamily="34" charset="0"/>
              </a:rPr>
              <a:t> Features: </a:t>
            </a:r>
            <a:r>
              <a:rPr lang="en-US" sz="2000" dirty="0">
                <a:latin typeface="Arial" panose="020B0604020202020204" pitchFamily="34" charset="0"/>
                <a:cs typeface="Arial" panose="020B0604020202020204" pitchFamily="34" charset="0"/>
              </a:rPr>
              <a:t>Include options for filtering or customizing logging.</a:t>
            </a:r>
          </a:p>
          <a:p>
            <a:pPr marL="457200" indent="-457200">
              <a:buFont typeface="+mj-lt"/>
              <a:buAutoNum type="arabicPeriod"/>
            </a:pPr>
            <a:r>
              <a:rPr lang="en-US" sz="2000" b="1" dirty="0">
                <a:latin typeface="Arial" panose="020B0604020202020204" pitchFamily="34" charset="0"/>
                <a:cs typeface="Arial" panose="020B0604020202020204" pitchFamily="34" charset="0"/>
              </a:rPr>
              <a:t>Security: </a:t>
            </a:r>
            <a:r>
              <a:rPr lang="en-US" sz="2000" dirty="0">
                <a:latin typeface="Arial" panose="020B0604020202020204" pitchFamily="34" charset="0"/>
                <a:cs typeface="Arial" panose="020B0604020202020204" pitchFamily="34" charset="0"/>
              </a:rPr>
              <a:t>Ensure ethical use and include privacy warnings.</a:t>
            </a:r>
          </a:p>
          <a:p>
            <a:pPr marL="457200" indent="-457200">
              <a:buFont typeface="+mj-lt"/>
              <a:buAutoNum type="arabicPeriod"/>
            </a:pPr>
            <a:r>
              <a:rPr lang="en-US" sz="2000" b="1" dirty="0">
                <a:latin typeface="Arial" panose="020B0604020202020204" pitchFamily="34" charset="0"/>
                <a:cs typeface="Arial" panose="020B0604020202020204" pitchFamily="34" charset="0"/>
              </a:rPr>
              <a:t>Compatibility Testing: </a:t>
            </a:r>
            <a:r>
              <a:rPr lang="en-US" sz="2000" dirty="0">
                <a:latin typeface="Arial" panose="020B0604020202020204" pitchFamily="34" charset="0"/>
                <a:cs typeface="Arial" panose="020B0604020202020204" pitchFamily="34" charset="0"/>
              </a:rPr>
              <a:t>Test on various operating systems.</a:t>
            </a:r>
          </a:p>
          <a:p>
            <a:pPr marL="457200" indent="-457200">
              <a:buFont typeface="+mj-lt"/>
              <a:buAutoNum type="arabicPeriod"/>
            </a:pPr>
            <a:r>
              <a:rPr lang="en-US" sz="2000" b="1" dirty="0">
                <a:latin typeface="Arial" panose="020B0604020202020204" pitchFamily="34" charset="0"/>
                <a:cs typeface="Arial" panose="020B0604020202020204" pitchFamily="34" charset="0"/>
              </a:rPr>
              <a:t>Documentation: </a:t>
            </a:r>
            <a:r>
              <a:rPr lang="en-US" sz="2000" dirty="0">
                <a:latin typeface="Arial" panose="020B0604020202020204" pitchFamily="34" charset="0"/>
                <a:cs typeface="Arial" panose="020B0604020202020204" pitchFamily="34" charset="0"/>
              </a:rPr>
              <a:t>Add comments and documentation for clarity.</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627632"/>
            <a:ext cx="11029615" cy="4347718"/>
          </a:xfrm>
        </p:spPr>
        <p:txBody>
          <a:bodyPr>
            <a:noAutofit/>
          </a:bodyPr>
          <a:lstStyle/>
          <a:p>
            <a:pPr marL="457200" indent="-457200">
              <a:buFont typeface="+mj-lt"/>
              <a:buAutoNum type="arabicPeriod"/>
            </a:pPr>
            <a:r>
              <a:rPr lang="en-IN" sz="1600" b="1" dirty="0"/>
              <a:t>Analysis</a:t>
            </a:r>
            <a:r>
              <a:rPr lang="en-IN" sz="1600" dirty="0"/>
              <a:t>: </a:t>
            </a:r>
          </a:p>
          <a:p>
            <a:pPr lvl="1"/>
            <a:r>
              <a:rPr lang="en-IN" sz="1600" dirty="0"/>
              <a:t>Understand requirements and review existing code.</a:t>
            </a:r>
          </a:p>
          <a:p>
            <a:pPr lvl="1"/>
            <a:r>
              <a:rPr lang="en-US" sz="1600" dirty="0"/>
              <a:t>Identify potential vulnerabilities and areas for improvement</a:t>
            </a:r>
            <a:endParaRPr lang="en-IN" sz="1600" dirty="0"/>
          </a:p>
          <a:p>
            <a:pPr marL="457200" indent="-457200">
              <a:buFont typeface="+mj-lt"/>
              <a:buAutoNum type="arabicPeriod"/>
            </a:pPr>
            <a:r>
              <a:rPr lang="en-IN" sz="1600" b="1" dirty="0"/>
              <a:t>Design</a:t>
            </a:r>
            <a:r>
              <a:rPr lang="en-IN" sz="1600" dirty="0"/>
              <a:t>: </a:t>
            </a:r>
          </a:p>
          <a:p>
            <a:pPr lvl="1"/>
            <a:r>
              <a:rPr lang="en-US" sz="1600" dirty="0"/>
              <a:t>Define clear objectives for enhancing security and usability.</a:t>
            </a:r>
          </a:p>
          <a:p>
            <a:pPr lvl="1"/>
            <a:r>
              <a:rPr lang="en-US" sz="1600" dirty="0"/>
              <a:t>Plan architectural changes to mitigate vulnerabilities</a:t>
            </a:r>
          </a:p>
          <a:p>
            <a:pPr marL="457200" indent="-457200">
              <a:buFont typeface="+mj-lt"/>
              <a:buAutoNum type="arabicPeriod"/>
            </a:pPr>
            <a:r>
              <a:rPr lang="en-IN" sz="1600" b="1" dirty="0"/>
              <a:t>Implementation</a:t>
            </a:r>
            <a:r>
              <a:rPr lang="en-IN" sz="1600" dirty="0"/>
              <a:t>: </a:t>
            </a:r>
          </a:p>
          <a:p>
            <a:pPr lvl="1"/>
            <a:r>
              <a:rPr lang="en-IN" sz="1600" dirty="0"/>
              <a:t>Refactor code, optimize file operations.</a:t>
            </a:r>
          </a:p>
          <a:p>
            <a:pPr marL="457200" indent="-457200">
              <a:buFont typeface="+mj-lt"/>
              <a:buAutoNum type="arabicPeriod"/>
            </a:pPr>
            <a:r>
              <a:rPr lang="en-IN" sz="1600" b="1" dirty="0"/>
              <a:t>Testing</a:t>
            </a:r>
            <a:r>
              <a:rPr lang="en-IN" sz="1600" dirty="0"/>
              <a:t>: </a:t>
            </a:r>
          </a:p>
          <a:p>
            <a:pPr lvl="1"/>
            <a:r>
              <a:rPr lang="en-IN" sz="1600" dirty="0"/>
              <a:t>Perform compatibility and functionality testing.</a:t>
            </a:r>
          </a:p>
          <a:p>
            <a:pPr marL="457200" indent="-457200">
              <a:buFont typeface="+mj-lt"/>
              <a:buAutoNum type="arabicPeriod"/>
            </a:pPr>
            <a:r>
              <a:rPr lang="en-IN" sz="1600" b="1" dirty="0"/>
              <a:t>Deployment</a:t>
            </a:r>
            <a:r>
              <a:rPr lang="en-IN" sz="1600" dirty="0"/>
              <a:t>: </a:t>
            </a:r>
          </a:p>
          <a:p>
            <a:pPr lvl="1"/>
            <a:r>
              <a:rPr lang="en-IN" sz="1600" dirty="0"/>
              <a:t>Package code, provide clear instructions.</a:t>
            </a:r>
          </a:p>
          <a:p>
            <a:pPr marL="457200" indent="-457200">
              <a:buFont typeface="+mj-lt"/>
              <a:buAutoNum type="arabicPeriod"/>
            </a:pPr>
            <a:r>
              <a:rPr lang="en-IN" sz="1600" b="1" dirty="0"/>
              <a:t>Maintenance</a:t>
            </a:r>
            <a:r>
              <a:rPr lang="en-IN" sz="1600" dirty="0"/>
              <a:t>: </a:t>
            </a:r>
          </a:p>
          <a:p>
            <a:pPr lvl="1"/>
            <a:r>
              <a:rPr lang="en-IN" sz="1600" dirty="0"/>
              <a:t>Monitor feedback, address issues, and update code.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114014"/>
          </a:xfrm>
        </p:spPr>
        <p:txBody>
          <a:bodyPr numCol="2">
            <a:noAutofit/>
          </a:bodyPr>
          <a:lstStyle/>
          <a:p>
            <a:pPr marL="0" indent="0">
              <a:buNone/>
            </a:pPr>
            <a:r>
              <a:rPr lang="en-US" sz="1200" dirty="0">
                <a:latin typeface="Arial" panose="020B0604020202020204" pitchFamily="34" charset="0"/>
                <a:cs typeface="Arial" panose="020B0604020202020204" pitchFamily="34" charset="0"/>
              </a:rPr>
              <a:t>	</a:t>
            </a:r>
            <a:r>
              <a:rPr lang="en-US" sz="2000" b="1" u="sng" dirty="0">
                <a:latin typeface="Arial" panose="020B0604020202020204" pitchFamily="34" charset="0"/>
                <a:cs typeface="Arial" panose="020B0604020202020204" pitchFamily="34" charset="0"/>
              </a:rPr>
              <a:t>Algorithm</a:t>
            </a:r>
            <a:r>
              <a:rPr lang="en-US" sz="1800" b="1" dirty="0">
                <a:latin typeface="Arial" panose="020B0604020202020204" pitchFamily="34" charset="0"/>
                <a:cs typeface="Arial" panose="020B0604020202020204" pitchFamily="34" charset="0"/>
              </a:rPr>
              <a:t>:</a:t>
            </a:r>
          </a:p>
          <a:p>
            <a:pPr marL="342900" indent="-342900">
              <a:buFont typeface="+mj-lt"/>
              <a:buAutoNum type="arabicPeriod"/>
            </a:pPr>
            <a:r>
              <a:rPr lang="en-US" sz="1400" b="1" dirty="0">
                <a:latin typeface="Arial" panose="020B0604020202020204" pitchFamily="34" charset="0"/>
                <a:cs typeface="Arial" panose="020B0604020202020204" pitchFamily="34" charset="0"/>
              </a:rPr>
              <a:t>Initialization</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Initialize variables to store pressed keys, hold status, and key sequence.</a:t>
            </a:r>
          </a:p>
          <a:p>
            <a:pPr marL="342900" indent="-342900">
              <a:buFont typeface="+mj-lt"/>
              <a:buAutoNum type="arabicPeriod"/>
            </a:pPr>
            <a:r>
              <a:rPr lang="en-US" sz="1400" b="1" dirty="0">
                <a:latin typeface="Arial" panose="020B0604020202020204" pitchFamily="34" charset="0"/>
                <a:cs typeface="Arial" panose="020B0604020202020204" pitchFamily="34" charset="0"/>
              </a:rPr>
              <a:t>Key Press Event</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Record pressed keys with "Pressed" label.</a:t>
            </a:r>
          </a:p>
          <a:p>
            <a:pPr lvl="1"/>
            <a:r>
              <a:rPr lang="en-US" dirty="0">
                <a:latin typeface="Arial" panose="020B0604020202020204" pitchFamily="34" charset="0"/>
                <a:cs typeface="Arial" panose="020B0604020202020204" pitchFamily="34" charset="0"/>
              </a:rPr>
              <a:t>If key held, record with "Held" label.</a:t>
            </a:r>
          </a:p>
          <a:p>
            <a:pPr marL="342900" indent="-342900">
              <a:buFont typeface="+mj-lt"/>
              <a:buAutoNum type="arabicPeriod"/>
            </a:pPr>
            <a:r>
              <a:rPr lang="en-US" sz="1400" b="1" dirty="0">
                <a:latin typeface="Arial" panose="020B0604020202020204" pitchFamily="34" charset="0"/>
                <a:cs typeface="Arial" panose="020B0604020202020204" pitchFamily="34" charset="0"/>
              </a:rPr>
              <a:t>Key Release Event:</a:t>
            </a:r>
          </a:p>
          <a:p>
            <a:pPr lvl="1"/>
            <a:r>
              <a:rPr lang="en-US" dirty="0">
                <a:latin typeface="Arial" panose="020B0604020202020204" pitchFamily="34" charset="0"/>
                <a:cs typeface="Arial" panose="020B0604020202020204" pitchFamily="34" charset="0"/>
              </a:rPr>
              <a:t>Record pressed keys with "Pressed" label, if held, record with "Held" label, and generate JSON file..</a:t>
            </a:r>
          </a:p>
          <a:p>
            <a:pPr marL="342900" indent="-342900">
              <a:buFont typeface="+mj-lt"/>
              <a:buAutoNum type="arabicPeriod"/>
            </a:pPr>
            <a:r>
              <a:rPr lang="en-US" sz="1400" b="1" dirty="0">
                <a:latin typeface="Arial" panose="020B0604020202020204" pitchFamily="34" charset="0"/>
                <a:cs typeface="Arial" panose="020B0604020202020204" pitchFamily="34" charset="0"/>
              </a:rPr>
              <a:t>Start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Initialize keyboard listener, update UI, and manage button states.</a:t>
            </a:r>
          </a:p>
          <a:p>
            <a:pPr marL="342900" indent="-342900">
              <a:buFont typeface="+mj-lt"/>
              <a:buAutoNum type="arabicPeriod"/>
            </a:pPr>
            <a:r>
              <a:rPr lang="en-US" sz="1400" b="1" dirty="0">
                <a:latin typeface="Arial" panose="020B0604020202020204" pitchFamily="34" charset="0"/>
                <a:cs typeface="Arial" panose="020B0604020202020204" pitchFamily="34" charset="0"/>
              </a:rPr>
              <a:t>Stop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Stop keyboard listener, Update UI to indicate status.</a:t>
            </a:r>
          </a:p>
          <a:p>
            <a:pPr lvl="1"/>
            <a:r>
              <a:rPr lang="en-US" dirty="0">
                <a:latin typeface="Arial" panose="020B0604020202020204" pitchFamily="34" charset="0"/>
                <a:cs typeface="Arial" panose="020B0604020202020204" pitchFamily="34" charset="0"/>
              </a:rPr>
              <a:t>Manage button states.</a:t>
            </a:r>
          </a:p>
          <a:p>
            <a:pPr marL="0" indent="0">
              <a:buNone/>
            </a:pPr>
            <a:endParaRPr lang="en-US" sz="2000" dirty="0">
              <a:latin typeface="Arial" panose="020B0604020202020204" pitchFamily="34" charset="0"/>
              <a:cs typeface="Arial" panose="020B0604020202020204" pitchFamily="34" charset="0"/>
            </a:endParaRPr>
          </a:p>
          <a:p>
            <a:pPr marL="324000" lvl="1" indent="0">
              <a:buNone/>
            </a:pPr>
            <a:r>
              <a:rPr lang="en-US" sz="1800" b="1" u="sng" dirty="0">
                <a:latin typeface="Arial" panose="020B0604020202020204" pitchFamily="34" charset="0"/>
                <a:cs typeface="Arial" panose="020B0604020202020204" pitchFamily="34" charset="0"/>
              </a:rPr>
              <a:t>Deployment:</a:t>
            </a:r>
          </a:p>
          <a:p>
            <a:pPr marL="457200" indent="-457200">
              <a:buFont typeface="+mj-lt"/>
              <a:buAutoNum type="arabicPeriod"/>
            </a:pPr>
            <a:r>
              <a:rPr lang="en-US" sz="1400" b="1" dirty="0">
                <a:latin typeface="Arial" panose="020B0604020202020204" pitchFamily="34" charset="0"/>
                <a:cs typeface="Arial" panose="020B0604020202020204" pitchFamily="34" charset="0"/>
              </a:rPr>
              <a:t>Packaging:</a:t>
            </a:r>
          </a:p>
          <a:p>
            <a:pPr lvl="1"/>
            <a:r>
              <a:rPr lang="en-US" dirty="0">
                <a:latin typeface="Arial" panose="020B0604020202020204" pitchFamily="34" charset="0"/>
                <a:cs typeface="Arial" panose="020B0604020202020204" pitchFamily="34" charset="0"/>
              </a:rPr>
              <a:t>Bundle application and dependencies.</a:t>
            </a:r>
          </a:p>
          <a:p>
            <a:pPr lvl="1"/>
            <a:r>
              <a:rPr lang="en-US" dirty="0">
                <a:latin typeface="Arial" panose="020B0604020202020204" pitchFamily="34" charset="0"/>
                <a:cs typeface="Arial" panose="020B0604020202020204" pitchFamily="34" charset="0"/>
              </a:rPr>
              <a:t>Include configuration files and documentation.</a:t>
            </a:r>
          </a:p>
          <a:p>
            <a:pPr marL="457200" indent="-457200">
              <a:buFont typeface="+mj-lt"/>
              <a:buAutoNum type="arabicPeriod"/>
            </a:pPr>
            <a:r>
              <a:rPr lang="en-US" sz="1400" b="1" dirty="0">
                <a:latin typeface="Arial" panose="020B0604020202020204" pitchFamily="34" charset="0"/>
                <a:cs typeface="Arial" panose="020B0604020202020204" pitchFamily="34" charset="0"/>
              </a:rPr>
              <a:t>Distribution:</a:t>
            </a:r>
          </a:p>
          <a:p>
            <a:pPr lvl="1"/>
            <a:r>
              <a:rPr lang="en-US" dirty="0">
                <a:latin typeface="Arial" panose="020B0604020202020204" pitchFamily="34" charset="0"/>
                <a:cs typeface="Arial" panose="020B0604020202020204" pitchFamily="34" charset="0"/>
              </a:rPr>
              <a:t>Distribute via website, repositories, or physical media.</a:t>
            </a:r>
          </a:p>
          <a:p>
            <a:pPr marL="457200" indent="-457200">
              <a:buFont typeface="+mj-lt"/>
              <a:buAutoNum type="arabicPeriod"/>
            </a:pPr>
            <a:r>
              <a:rPr lang="en-US" sz="1400" b="1" dirty="0">
                <a:latin typeface="Arial" panose="020B0604020202020204" pitchFamily="34" charset="0"/>
                <a:cs typeface="Arial" panose="020B0604020202020204" pitchFamily="34" charset="0"/>
              </a:rPr>
              <a:t>Installation:</a:t>
            </a:r>
          </a:p>
          <a:p>
            <a:pPr lvl="1"/>
            <a:r>
              <a:rPr lang="en-US" dirty="0">
                <a:latin typeface="Arial" panose="020B0604020202020204" pitchFamily="34" charset="0"/>
                <a:cs typeface="Arial" panose="020B0604020202020204" pitchFamily="34" charset="0"/>
              </a:rPr>
              <a:t>Provide clear installation instructions.</a:t>
            </a:r>
          </a:p>
          <a:p>
            <a:pPr lvl="1"/>
            <a:r>
              <a:rPr lang="en-US" dirty="0">
                <a:latin typeface="Arial" panose="020B0604020202020204" pitchFamily="34" charset="0"/>
                <a:cs typeface="Arial" panose="020B0604020202020204" pitchFamily="34" charset="0"/>
              </a:rPr>
              <a:t>Ensure compatibility across platforms.</a:t>
            </a:r>
          </a:p>
          <a:p>
            <a:pPr marL="457200" indent="-457200">
              <a:buFont typeface="+mj-lt"/>
              <a:buAutoNum type="arabicPeriod"/>
            </a:pPr>
            <a:r>
              <a:rPr lang="en-US" sz="1400" b="1" dirty="0">
                <a:latin typeface="Arial" panose="020B0604020202020204" pitchFamily="34" charset="0"/>
                <a:cs typeface="Arial" panose="020B0604020202020204" pitchFamily="34" charset="0"/>
              </a:rPr>
              <a:t>Configuration:</a:t>
            </a:r>
          </a:p>
          <a:p>
            <a:pPr lvl="1"/>
            <a:r>
              <a:rPr lang="en-US" dirty="0">
                <a:latin typeface="Arial" panose="020B0604020202020204" pitchFamily="34" charset="0"/>
                <a:cs typeface="Arial" panose="020B0604020202020204" pitchFamily="34" charset="0"/>
              </a:rPr>
              <a:t>Allow user customization of settings.</a:t>
            </a:r>
          </a:p>
          <a:p>
            <a:pPr marL="457200" indent="-457200">
              <a:buFont typeface="+mj-lt"/>
              <a:buAutoNum type="arabicPeriod"/>
            </a:pPr>
            <a:r>
              <a:rPr lang="en-US" sz="1400" b="1" dirty="0">
                <a:latin typeface="Arial" panose="020B0604020202020204" pitchFamily="34" charset="0"/>
                <a:cs typeface="Arial" panose="020B0604020202020204" pitchFamily="34" charset="0"/>
              </a:rPr>
              <a:t>Security Considerations:</a:t>
            </a:r>
          </a:p>
          <a:p>
            <a:pPr lvl="1"/>
            <a:r>
              <a:rPr lang="en-US" dirty="0">
                <a:latin typeface="Arial" panose="020B0604020202020204" pitchFamily="34" charset="0"/>
                <a:cs typeface="Arial" panose="020B0604020202020204" pitchFamily="34" charset="0"/>
              </a:rPr>
              <a:t>Implement measures to protect against unauthorized access.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Picture 5"/>
          <p:cNvPicPr>
            <a:picLocks noChangeAspect="1"/>
          </p:cNvPicPr>
          <p:nvPr/>
        </p:nvPicPr>
        <p:blipFill>
          <a:blip r:embed="rId2"/>
          <a:stretch>
            <a:fillRect/>
          </a:stretch>
        </p:blipFill>
        <p:spPr>
          <a:xfrm>
            <a:off x="1695425" y="1437354"/>
            <a:ext cx="8545118" cy="319132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285" y="5038478"/>
            <a:ext cx="6125430" cy="714475"/>
          </a:xfrm>
          <a:prstGeom prst="rect">
            <a:avLst/>
          </a:prstGeom>
        </p:spPr>
      </p:pic>
      <p:sp>
        <p:nvSpPr>
          <p:cNvPr id="8" name="TextBox 7"/>
          <p:cNvSpPr txBox="1"/>
          <p:nvPr/>
        </p:nvSpPr>
        <p:spPr>
          <a:xfrm>
            <a:off x="4532376" y="1075206"/>
            <a:ext cx="1563624" cy="369332"/>
          </a:xfrm>
          <a:prstGeom prst="rect">
            <a:avLst/>
          </a:prstGeom>
          <a:noFill/>
        </p:spPr>
        <p:txBody>
          <a:bodyPr wrap="square" rtlCol="0">
            <a:spAutoFit/>
          </a:bodyPr>
          <a:lstStyle/>
          <a:p>
            <a:r>
              <a:rPr lang="en-US" dirty="0" err="1"/>
              <a:t>Key_log.json</a:t>
            </a:r>
            <a:endParaRPr lang="en-IN" dirty="0"/>
          </a:p>
        </p:txBody>
      </p:sp>
      <p:sp>
        <p:nvSpPr>
          <p:cNvPr id="9" name="TextBox 8"/>
          <p:cNvSpPr txBox="1"/>
          <p:nvPr/>
        </p:nvSpPr>
        <p:spPr>
          <a:xfrm>
            <a:off x="5125212" y="4648910"/>
            <a:ext cx="2286000" cy="369332"/>
          </a:xfrm>
          <a:prstGeom prst="rect">
            <a:avLst/>
          </a:prstGeom>
          <a:noFill/>
        </p:spPr>
        <p:txBody>
          <a:bodyPr wrap="square" rtlCol="0">
            <a:spAutoFit/>
          </a:bodyPr>
          <a:lstStyle/>
          <a:p>
            <a:r>
              <a:rPr lang="en-US" dirty="0"/>
              <a:t>Key_log.txt</a:t>
            </a:r>
            <a:endParaRPr lang="en-IN"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4897606"/>
          </a:xfrm>
        </p:spPr>
        <p:txBody>
          <a:bodyPr>
            <a:normAutofit fontScale="92500" lnSpcReduction="10000"/>
          </a:bodyPr>
          <a:lstStyle/>
          <a:p>
            <a:r>
              <a:rPr lang="en-US" b="1" dirty="0">
                <a:latin typeface="Arial" panose="020B0604020202020204" pitchFamily="34" charset="0"/>
                <a:cs typeface="Arial" panose="020B0604020202020204" pitchFamily="34" charset="0"/>
              </a:rPr>
              <a:t>Double-edged Sword: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offer potential benefits in </a:t>
            </a:r>
            <a:r>
              <a:rPr lang="en-US" dirty="0" err="1">
                <a:latin typeface="Arial" panose="020B0604020202020204" pitchFamily="34" charset="0"/>
                <a:cs typeface="Arial" panose="020B0604020202020204" pitchFamily="34" charset="0"/>
              </a:rPr>
              <a:t>cybersecurity</a:t>
            </a:r>
            <a:r>
              <a:rPr lang="en-US" dirty="0">
                <a:latin typeface="Arial" panose="020B0604020202020204" pitchFamily="34" charset="0"/>
                <a:cs typeface="Arial" panose="020B0604020202020204" pitchFamily="34" charset="0"/>
              </a:rPr>
              <a:t> (detecting suspicious activity) and parental control (monitoring online safety). However, their ability to capture sensitive information raises ethical concerns.</a:t>
            </a:r>
          </a:p>
          <a:p>
            <a:r>
              <a:rPr lang="en-US" b="1" dirty="0">
                <a:latin typeface="Arial" panose="020B0604020202020204" pitchFamily="34" charset="0"/>
                <a:cs typeface="Arial" panose="020B0604020202020204" pitchFamily="34" charset="0"/>
              </a:rPr>
              <a:t>Evolving Landscape:</a:t>
            </a:r>
            <a:r>
              <a:rPr lang="en-US" dirty="0">
                <a:latin typeface="Arial" panose="020B0604020202020204" pitchFamily="34" charset="0"/>
                <a:cs typeface="Arial" panose="020B0604020202020204" pitchFamily="34" charset="0"/>
              </a:rPr>
              <a:t> The future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is complex. Advancements in:  </a:t>
            </a:r>
          </a:p>
          <a:p>
            <a:pPr lvl="1"/>
            <a:r>
              <a:rPr lang="en-US" sz="1600" b="1" dirty="0">
                <a:latin typeface="Arial" panose="020B0604020202020204" pitchFamily="34" charset="0"/>
                <a:cs typeface="Arial" panose="020B0604020202020204" pitchFamily="34" charset="0"/>
              </a:rPr>
              <a:t>Malware:</a:t>
            </a:r>
            <a:r>
              <a:rPr lang="en-US" sz="1600" dirty="0">
                <a:latin typeface="Arial" panose="020B0604020202020204" pitchFamily="34" charset="0"/>
                <a:cs typeface="Arial" panose="020B0604020202020204" pitchFamily="34" charset="0"/>
              </a:rPr>
              <a:t> Sophisticated malware could bypass traditional detection, making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harder to remove.  </a:t>
            </a:r>
          </a:p>
          <a:p>
            <a:pPr lvl="1"/>
            <a:r>
              <a:rPr lang="en-US" sz="1600" b="1" dirty="0">
                <a:latin typeface="Arial" panose="020B0604020202020204" pitchFamily="34" charset="0"/>
                <a:cs typeface="Arial" panose="020B0604020202020204" pitchFamily="34" charset="0"/>
              </a:rPr>
              <a:t>Hardware:</a:t>
            </a:r>
            <a:r>
              <a:rPr lang="en-US" sz="1600" dirty="0">
                <a:latin typeface="Arial" panose="020B0604020202020204" pitchFamily="34" charset="0"/>
                <a:cs typeface="Arial" panose="020B0604020202020204" pitchFamily="34" charset="0"/>
              </a:rPr>
              <a:t> Integration into hardware like keyboards could make them virtually undetectable. </a:t>
            </a:r>
          </a:p>
          <a:p>
            <a:pPr lvl="1"/>
            <a:r>
              <a:rPr lang="en-US" sz="1600" b="1" dirty="0">
                <a:latin typeface="Arial" panose="020B0604020202020204" pitchFamily="34" charset="0"/>
                <a:cs typeface="Arial" panose="020B0604020202020204" pitchFamily="34" charset="0"/>
              </a:rPr>
              <a:t>Cloud Storage:</a:t>
            </a:r>
            <a:r>
              <a:rPr lang="en-US" sz="1600" dirty="0">
                <a:latin typeface="Arial" panose="020B0604020202020204" pitchFamily="34" charset="0"/>
                <a:cs typeface="Arial" panose="020B0604020202020204" pitchFamily="34" charset="0"/>
              </a:rPr>
              <a:t> Cloud-based storage of keystrokes might create new privacy vulnerabilities.</a:t>
            </a:r>
          </a:p>
          <a:p>
            <a:r>
              <a:rPr lang="en-US" b="1" dirty="0">
                <a:latin typeface="Arial" panose="020B0604020202020204" pitchFamily="34" charset="0"/>
                <a:cs typeface="Arial" panose="020B0604020202020204" pitchFamily="34" charset="0"/>
              </a:rPr>
              <a:t>Legal and Ethical Hurdles:</a:t>
            </a:r>
            <a:r>
              <a:rPr lang="en-US" dirty="0">
                <a:latin typeface="Arial" panose="020B0604020202020204" pitchFamily="34" charset="0"/>
                <a:cs typeface="Arial" panose="020B0604020202020204" pitchFamily="34" charset="0"/>
              </a:rPr>
              <a:t> Stricter privacy regulations and growing emphasis on user consent could significantly limit the use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especially in workplaces.</a:t>
            </a:r>
          </a:p>
          <a:p>
            <a:r>
              <a:rPr lang="en-US" b="1" dirty="0">
                <a:latin typeface="Arial" panose="020B0604020202020204" pitchFamily="34" charset="0"/>
                <a:cs typeface="Arial" panose="020B0604020202020204" pitchFamily="34" charset="0"/>
              </a:rPr>
              <a:t>Future Focus:</a:t>
            </a:r>
            <a:r>
              <a:rPr lang="en-US" dirty="0">
                <a:latin typeface="Arial" panose="020B0604020202020204" pitchFamily="34" charset="0"/>
                <a:cs typeface="Arial" panose="020B0604020202020204" pitchFamily="34" charset="0"/>
              </a:rPr>
              <a:t> Striking a balance is crucial:  </a:t>
            </a:r>
          </a:p>
          <a:p>
            <a:pPr lvl="1"/>
            <a:r>
              <a:rPr lang="en-US" sz="1600" b="1" dirty="0">
                <a:latin typeface="Arial" panose="020B0604020202020204" pitchFamily="34" charset="0"/>
                <a:cs typeface="Arial" panose="020B0604020202020204" pitchFamily="34" charset="0"/>
              </a:rPr>
              <a:t>Ethical Use:</a:t>
            </a:r>
            <a:r>
              <a:rPr lang="en-US" sz="1600" dirty="0">
                <a:latin typeface="Arial" panose="020B0604020202020204" pitchFamily="34" charset="0"/>
                <a:cs typeface="Arial" panose="020B0604020202020204" pitchFamily="34" charset="0"/>
              </a:rPr>
              <a:t> Utilize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for legitimate purposes with clear user consent.  </a:t>
            </a:r>
          </a:p>
          <a:p>
            <a:pPr lvl="1"/>
            <a:r>
              <a:rPr lang="en-US" sz="1600" b="1" dirty="0">
                <a:latin typeface="Arial" panose="020B0604020202020204" pitchFamily="34" charset="0"/>
                <a:cs typeface="Arial" panose="020B0604020202020204" pitchFamily="34" charset="0"/>
              </a:rPr>
              <a:t>Robust Security:</a:t>
            </a:r>
            <a:r>
              <a:rPr lang="en-US" sz="1600" dirty="0">
                <a:latin typeface="Arial" panose="020B0604020202020204" pitchFamily="34" charset="0"/>
                <a:cs typeface="Arial" panose="020B0604020202020204" pitchFamily="34" charset="0"/>
              </a:rPr>
              <a:t> Implement strong security measures to protect captured data.  </a:t>
            </a:r>
          </a:p>
          <a:p>
            <a:pPr lvl="1"/>
            <a:r>
              <a:rPr lang="en-US" sz="1600" b="1" dirty="0">
                <a:latin typeface="Arial" panose="020B0604020202020204" pitchFamily="34" charset="0"/>
                <a:cs typeface="Arial" panose="020B0604020202020204" pitchFamily="34" charset="0"/>
              </a:rPr>
              <a:t>User Transparency:</a:t>
            </a:r>
            <a:r>
              <a:rPr lang="en-US" sz="1600" dirty="0">
                <a:latin typeface="Arial" panose="020B0604020202020204" pitchFamily="34" charset="0"/>
                <a:cs typeface="Arial" panose="020B0604020202020204" pitchFamily="34" charset="0"/>
              </a:rPr>
              <a:t> Be transparent about any monitoring practices involving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Public Awareness:</a:t>
            </a:r>
            <a:r>
              <a:rPr lang="en-US" dirty="0">
                <a:latin typeface="Arial" panose="020B0604020202020204" pitchFamily="34" charset="0"/>
                <a:cs typeface="Arial" panose="020B0604020202020204" pitchFamily="34" charset="0"/>
              </a:rPr>
              <a:t> As public awareness about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increases, ethical considerations and potential misuse will likely come under greater scrutiny. Regulations around </a:t>
            </a:r>
            <a:r>
              <a:rPr lang="en-US" dirty="0" err="1">
                <a:latin typeface="Arial" panose="020B0604020202020204" pitchFamily="34" charset="0"/>
                <a:cs typeface="Arial" panose="020B0604020202020204" pitchFamily="34" charset="0"/>
              </a:rPr>
              <a:t>keylogger</a:t>
            </a:r>
            <a:r>
              <a:rPr lang="en-US" dirty="0">
                <a:latin typeface="Arial" panose="020B0604020202020204" pitchFamily="34" charset="0"/>
                <a:cs typeface="Arial" panose="020B0604020202020204" pitchFamily="34" charset="0"/>
              </a:rPr>
              <a:t> use may also become more stringent.</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93466"/>
            <a:ext cx="11029615" cy="4673324"/>
          </a:xfrm>
        </p:spPr>
        <p:txBody>
          <a:bodyPr>
            <a:noAutofit/>
          </a:bodyPr>
          <a:lstStyle/>
          <a:p>
            <a:r>
              <a:rPr lang="en-US" sz="1800" b="1" dirty="0">
                <a:latin typeface="Arial" panose="020B0604020202020204" pitchFamily="34" charset="0"/>
                <a:cs typeface="Arial" panose="020B0604020202020204" pitchFamily="34" charset="0"/>
              </a:rPr>
              <a:t>Increased Demand:</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Potential for growth in </a:t>
            </a:r>
            <a:r>
              <a:rPr lang="en-US" sz="1600" dirty="0" err="1">
                <a:latin typeface="Arial" panose="020B0604020202020204" pitchFamily="34" charset="0"/>
                <a:cs typeface="Arial" panose="020B0604020202020204" pitchFamily="34" charset="0"/>
              </a:rPr>
              <a:t>cybersecurity</a:t>
            </a:r>
            <a:r>
              <a:rPr lang="en-US" sz="1600" dirty="0">
                <a:latin typeface="Arial" panose="020B0604020202020204" pitchFamily="34" charset="0"/>
                <a:cs typeface="Arial" panose="020B0604020202020204" pitchFamily="34" charset="0"/>
              </a:rPr>
              <a:t> and parental control.</a:t>
            </a:r>
          </a:p>
          <a:p>
            <a:r>
              <a:rPr lang="en-US" sz="1800" b="1" dirty="0">
                <a:latin typeface="Arial" panose="020B0604020202020204" pitchFamily="34" charset="0"/>
                <a:cs typeface="Arial" panose="020B0604020202020204" pitchFamily="34" charset="0"/>
              </a:rPr>
              <a:t>Technological Advancements: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Malware developers may create more sophisticated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pPr lvl="1"/>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might be integrated into hardware for stealth.</a:t>
            </a:r>
          </a:p>
          <a:p>
            <a:pPr lvl="1"/>
            <a:r>
              <a:rPr lang="en-US" sz="1600" dirty="0">
                <a:latin typeface="Arial" panose="020B0604020202020204" pitchFamily="34" charset="0"/>
                <a:cs typeface="Arial" panose="020B0604020202020204" pitchFamily="34" charset="0"/>
              </a:rPr>
              <a:t>Cloud-based logging could pose new privacy challenges.</a:t>
            </a:r>
          </a:p>
          <a:p>
            <a:r>
              <a:rPr lang="en-US" sz="1800" b="1" dirty="0">
                <a:latin typeface="Arial" panose="020B0604020202020204" pitchFamily="34" charset="0"/>
                <a:cs typeface="Arial" panose="020B0604020202020204" pitchFamily="34" charset="0"/>
              </a:rPr>
              <a:t>Legal and Ethical Concerns: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Stricter privacy regulations may limit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a:t>
            </a:r>
          </a:p>
          <a:p>
            <a:pPr lvl="1"/>
            <a:r>
              <a:rPr lang="en-US" sz="1600" dirty="0">
                <a:latin typeface="Arial" panose="020B0604020202020204" pitchFamily="34" charset="0"/>
                <a:cs typeface="Arial" panose="020B0604020202020204" pitchFamily="34" charset="0"/>
              </a:rPr>
              <a:t>Emphasis on transparency and user consent will rise.</a:t>
            </a:r>
          </a:p>
          <a:p>
            <a:r>
              <a:rPr lang="en-US" sz="1800" b="1" dirty="0">
                <a:latin typeface="Arial" panose="020B0604020202020204" pitchFamily="34" charset="0"/>
                <a:cs typeface="Arial" panose="020B0604020202020204" pitchFamily="34" charset="0"/>
              </a:rPr>
              <a:t>Future Outlook:</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Balance needed between utility and ethical user protection.</a:t>
            </a:r>
          </a:p>
          <a:p>
            <a:pPr lvl="1"/>
            <a:r>
              <a:rPr lang="en-US" sz="1600" dirty="0">
                <a:latin typeface="Arial" panose="020B0604020202020204" pitchFamily="34" charset="0"/>
                <a:cs typeface="Arial" panose="020B0604020202020204" pitchFamily="34" charset="0"/>
              </a:rPr>
              <a:t>Public awareness about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is likely to increase.</a:t>
            </a:r>
          </a:p>
          <a:p>
            <a:pPr lvl="1"/>
            <a:r>
              <a:rPr lang="en-US" sz="1600" dirty="0">
                <a:latin typeface="Arial" panose="020B0604020202020204" pitchFamily="34" charset="0"/>
                <a:cs typeface="Arial" panose="020B0604020202020204" pitchFamily="34" charset="0"/>
              </a:rPr>
              <a:t>Regulations around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 may become stricter.</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643491"/>
            <a:ext cx="10938374"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9162bd5b-4ed9-4da3-b376-05204580ba3f"/>
    <ds:schemaRef ds:uri="http://purl.org/dc/elements/1.1/"/>
    <ds:schemaRef ds:uri="http://schemas.microsoft.com/office/2006/metadata/properties"/>
    <ds:schemaRef ds:uri="c0fa2617-96bd-425d-8578-e93563fe37c5"/>
    <ds:schemaRef ds:uri="http://www.w3.org/XML/1998/namespace"/>
    <ds:schemaRef ds:uri="http://purl.org/dc/te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145</TotalTime>
  <Words>882</Words>
  <Application>Microsoft Office PowerPoint</Application>
  <PresentationFormat>Widescreen</PresentationFormat>
  <Paragraphs>106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Hemanthraj</cp:lastModifiedBy>
  <cp:revision>34</cp:revision>
  <dcterms:created xsi:type="dcterms:W3CDTF">2021-05-26T16:50:10Z</dcterms:created>
  <dcterms:modified xsi:type="dcterms:W3CDTF">2024-05-02T14:06:39Z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