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0"/>
  </p:notesMasterIdLst>
  <p:handoutMasterIdLst>
    <p:handoutMasterId r:id="rId11"/>
  </p:handoutMasterIdLst>
  <p:sldIdLst>
    <p:sldId id="531" r:id="rId2"/>
    <p:sldId id="289" r:id="rId3"/>
    <p:sldId id="292" r:id="rId4"/>
    <p:sldId id="533" r:id="rId5"/>
    <p:sldId id="294" r:id="rId6"/>
    <p:sldId id="534" r:id="rId7"/>
    <p:sldId id="298" r:id="rId8"/>
    <p:sldId id="301" r:id="rId9"/>
  </p:sldIdLst>
  <p:sldSz cx="12192000" cy="6858000"/>
  <p:notesSz cx="6858000" cy="9144000"/>
  <p:embeddedFontLst>
    <p:embeddedFont>
      <p:font typeface="Aharoni" panose="02010803020104030203" pitchFamily="2" charset="-79"/>
      <p:bold r:id="rId12"/>
    </p:embeddedFont>
    <p:embeddedFont>
      <p:font typeface="Montserrat" panose="00000500000000000000" pitchFamily="2" charset="0"/>
      <p:regular r:id="rId13"/>
      <p:bold r:id="rId14"/>
      <p:italic r:id="rId15"/>
      <p:boldItalic r:id="rId16"/>
    </p:embeddedFont>
    <p:embeddedFont>
      <p:font typeface="Montserrat Medium" panose="00000600000000000000" pitchFamily="2" charset="0"/>
      <p:regular r:id="rId17"/>
      <p:italic r:id="rId18"/>
    </p:embeddedFont>
    <p:embeddedFont>
      <p:font typeface="Open Sans" panose="020B0606030504020204" pitchFamily="34" charset="0"/>
      <p:regular r:id="rId19"/>
      <p:bold r:id="rId20"/>
      <p:italic r:id="rId21"/>
      <p:boldItalic r:id="rId22"/>
    </p:embeddedFont>
    <p:embeddedFont>
      <p:font typeface="Plus Jakarta Sans" panose="020B0604020202020204" charset="0"/>
      <p:regular r:id="rId23"/>
      <p:bold r:id="rId24"/>
      <p:italic r:id="rId25"/>
      <p:boldItalic r:id="rId26"/>
    </p:embeddedFont>
    <p:embeddedFont>
      <p:font typeface="Poppins SemiBold" panose="00000700000000000000" pitchFamily="2" charset="0"/>
      <p:regular r:id="rId27"/>
      <p:bold r:id="rId28"/>
      <p:italic r:id="rId29"/>
      <p:boldItalic r:id="rId30"/>
    </p:embeddedFont>
    <p:embeddedFont>
      <p:font typeface="Verdana" panose="020B0604030504040204" pitchFamily="34" charset="0"/>
      <p:regular r:id="rId31"/>
      <p:bold r:id="rId32"/>
      <p:italic r:id="rId33"/>
      <p:boldItalic r:id="rId34"/>
    </p:embeddedFont>
  </p:embeddedFontLst>
  <p:custDataLst>
    <p:tags r:id="rId3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F2C23E-CB9F-4843-A9D8-DD3EA1D630E6}" v="47" dt="2025-09-24T16:14:26.126"/>
  </p1510:revLst>
</p1510:revInfo>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varScale="1">
        <p:scale>
          <a:sx n="70" d="100"/>
          <a:sy n="70" d="100"/>
        </p:scale>
        <p:origin x="412" y="52"/>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21" Type="http://schemas.openxmlformats.org/officeDocument/2006/relationships/font" Target="fonts/font10.fntdata"/><Relationship Id="rId34" Type="http://schemas.openxmlformats.org/officeDocument/2006/relationships/font" Target="fonts/font23.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24" Type="http://schemas.openxmlformats.org/officeDocument/2006/relationships/font" Target="fonts/font13.fntdata"/><Relationship Id="rId32" Type="http://schemas.openxmlformats.org/officeDocument/2006/relationships/font" Target="fonts/font21.fntdata"/><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90"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tags" Target="tags/tag1.xml"/><Relationship Id="rId8" Type="http://schemas.openxmlformats.org/officeDocument/2006/relationships/slide" Target="slides/slide7.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24-09-2025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7409"/>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3856219"/>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504626"/>
            <a:ext cx="2926946"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indent="-285750">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C. Lakshmi Narayana</a:t>
            </a:r>
          </a:p>
          <a:p>
            <a:pPr marL="285750" indent="-285750">
              <a:buSzPts val="1400"/>
              <a:buFont typeface="Arial" panose="020B0604020202020204" pitchFamily="34" charset="0"/>
              <a:buChar char="•"/>
            </a:pPr>
            <a:r>
              <a:rPr lang="en-US" b="1" dirty="0">
                <a:solidFill>
                  <a:schemeClr val="dk1"/>
                </a:solidFill>
                <a:latin typeface="Montserrat Medium"/>
                <a:sym typeface="Montserrat Medium"/>
              </a:rPr>
              <a:t>P. Hemanth</a:t>
            </a:r>
          </a:p>
          <a:p>
            <a:pPr marL="285750" indent="-285750">
              <a:buSzPts val="1400"/>
              <a:buFont typeface="Arial" panose="020B0604020202020204" pitchFamily="34" charset="0"/>
              <a:buChar char="•"/>
            </a:pPr>
            <a:r>
              <a:rPr lang="en-US" b="1" dirty="0">
                <a:solidFill>
                  <a:schemeClr val="dk1"/>
                </a:solidFill>
                <a:latin typeface="Montserrat Medium"/>
                <a:sym typeface="Montserrat Medium"/>
              </a:rPr>
              <a:t>P. Hari Krishna</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322056" y="5040405"/>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Dr. T. Nagarjuna</a:t>
            </a:r>
            <a:r>
              <a:rPr lang="en-US" sz="1400" b="1" i="0" u="none" strike="noStrike" cap="none" dirty="0">
                <a:solidFill>
                  <a:schemeClr val="dk1"/>
                </a:solidFill>
                <a:latin typeface="Montserrat Medium"/>
                <a:ea typeface="Arial"/>
                <a:cs typeface="Arial"/>
                <a:sym typeface="Montserrat Medium"/>
              </a:rPr>
              <a:t> </a:t>
            </a: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Dr. Kshitij Shakya </a:t>
            </a:r>
            <a:endParaRPr lang="en-US" sz="1400" b="1" i="0" u="none" strike="noStrike" cap="none" dirty="0">
              <a:solidFill>
                <a:schemeClr val="dk1"/>
              </a:solidFill>
              <a:latin typeface="Arial"/>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4092874" y="264014"/>
            <a:ext cx="4005016"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Title of the Project</a:t>
            </a:r>
            <a:endParaRPr lang="en-US" sz="2800" dirty="0"/>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9812887" y="141274"/>
            <a:ext cx="2245360"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Review-I</a:t>
            </a:r>
            <a:endParaRPr lang="en-US" sz="2000" i="1"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3" y="2965411"/>
            <a:ext cx="2432050" cy="818907"/>
          </a:xfrm>
          <a:prstGeom prst="roundRect">
            <a:avLst>
              <a:gd name="adj" fmla="val 16667"/>
            </a:avLst>
          </a:prstGeom>
          <a:solidFill>
            <a:srgbClr val="FFC000"/>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2025-26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287933" y="2965412"/>
            <a:ext cx="2770314" cy="818907"/>
          </a:xfrm>
          <a:prstGeom prst="roundRect">
            <a:avLst>
              <a:gd name="adj" fmla="val 16667"/>
            </a:avLst>
          </a:prstGeom>
          <a:solidFill>
            <a:schemeClr val="accent1">
              <a:lumMod val="75000"/>
            </a:schemeClr>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lvl="0" algn="ctr">
              <a:buSzPts val="3600"/>
            </a:pPr>
            <a:r>
              <a:rPr lang="en-US" sz="1800" b="1" i="0" u="none" strike="noStrike" cap="none" dirty="0">
                <a:solidFill>
                  <a:schemeClr val="lt1"/>
                </a:solidFill>
                <a:latin typeface="Verdana"/>
                <a:ea typeface="Verdana"/>
                <a:cs typeface="Verdana"/>
                <a:sym typeface="Verdana"/>
              </a:rPr>
              <a:t>Capstone Project – </a:t>
            </a:r>
            <a:r>
              <a:rPr lang="en-US" sz="1800" b="1" dirty="0">
                <a:solidFill>
                  <a:schemeClr val="lt1"/>
                </a:solidFill>
                <a:latin typeface="Verdana"/>
                <a:ea typeface="Verdana"/>
                <a:cs typeface="Verdana"/>
                <a:sym typeface="Verdana"/>
              </a:rPr>
              <a:t>Introduction (PROJ2999)</a:t>
            </a:r>
            <a:endParaRPr lang="en-US" sz="1800" b="1"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106424" y="308388"/>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42900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00125" y="1268361"/>
            <a:ext cx="9817228" cy="2154436"/>
          </a:xfrm>
          <a:prstGeom prst="rect">
            <a:avLst/>
          </a:prstGeom>
          <a:noFill/>
        </p:spPr>
        <p:txBody>
          <a:bodyPr wrap="square" rtlCol="0">
            <a:spAutoFit/>
          </a:bodyPr>
          <a:lstStyle/>
          <a:p>
            <a:r>
              <a:rPr lang="en-US" sz="2400" dirty="0"/>
              <a:t>The primary objective is to design and implement a comprehensive, end-to-end simulator for the 5G NR physical layer. This software tool will serve to evaluate system performance under various channel conditions and validate the efficacy of signal processing algorithms before hardware implementation.</a:t>
            </a:r>
            <a:endParaRPr lang="en-IN" sz="2400"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
        <p:nvSpPr>
          <p:cNvPr id="11" name="Rectangle 5">
            <a:extLst>
              <a:ext uri="{FF2B5EF4-FFF2-40B4-BE49-F238E27FC236}">
                <a16:creationId xmlns:a16="http://schemas.microsoft.com/office/drawing/2014/main" id="{611B122E-2407-B490-AE4E-31BAABE9DAF9}"/>
              </a:ext>
            </a:extLst>
          </p:cNvPr>
          <p:cNvSpPr>
            <a:spLocks noChangeArrowheads="1"/>
          </p:cNvSpPr>
          <p:nvPr/>
        </p:nvSpPr>
        <p:spPr bwMode="auto">
          <a:xfrm>
            <a:off x="1206120" y="3891553"/>
            <a:ext cx="1064265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implement core 5G technologies like LDPC coding, QAM modulation, and OFDM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build a complete end-to-end 5G physical layer simulator in MATLAB from the ground up.</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CEEDCF5F-E396-4F6C-D164-67C538B7E819}"/>
              </a:ext>
            </a:extLst>
          </p:cNvPr>
          <p:cNvSpPr>
            <a:spLocks noChangeArrowheads="1"/>
          </p:cNvSpPr>
          <p:nvPr/>
        </p:nvSpPr>
        <p:spPr bwMode="auto">
          <a:xfrm>
            <a:off x="1206120" y="4553766"/>
            <a:ext cx="1089283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analyze and visualize key performance metrics such as Bit Error Rate (BER) and throughput.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validate the simulator's accuracy by comparing its output with official 3GPP performance benchmarks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429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dirty="0">
                <a:latin typeface="Verdana" panose="020B0604030504040204" pitchFamily="34" charset="0"/>
                <a:ea typeface="Verdana" panose="020B0604030504040204" pitchFamily="34" charset="0"/>
              </a:rPr>
              <a:t>Gant Chart  - Milestones and Activities </a:t>
            </a: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5" y="232275"/>
            <a:ext cx="10492440" cy="97519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Plan (Clearly mention milestone for objectives under each reviews)</a:t>
            </a:r>
            <a:endParaRPr dirty="0"/>
          </a:p>
        </p:txBody>
      </p:sp>
      <p:sp>
        <p:nvSpPr>
          <p:cNvPr id="7" name="TextBox 6">
            <a:extLst>
              <a:ext uri="{FF2B5EF4-FFF2-40B4-BE49-F238E27FC236}">
                <a16:creationId xmlns:a16="http://schemas.microsoft.com/office/drawing/2014/main" id="{085FFD98-99FF-9591-971B-DFC1C4CA7511}"/>
              </a:ext>
            </a:extLst>
          </p:cNvPr>
          <p:cNvSpPr txBox="1"/>
          <p:nvPr/>
        </p:nvSpPr>
        <p:spPr>
          <a:xfrm>
            <a:off x="664143" y="1491917"/>
            <a:ext cx="4572000" cy="4297178"/>
          </a:xfrm>
          <a:prstGeom prst="rect">
            <a:avLst/>
          </a:prstGeom>
          <a:noFill/>
        </p:spPr>
        <p:txBody>
          <a:bodyPr wrap="square" rtlCol="0">
            <a:spAutoFit/>
          </a:bodyPr>
          <a:lstStyle/>
          <a:p>
            <a:endParaRPr lang="en-IN" dirty="0"/>
          </a:p>
        </p:txBody>
      </p:sp>
      <p:pic>
        <p:nvPicPr>
          <p:cNvPr id="10" name="Picture 9">
            <a:extLst>
              <a:ext uri="{FF2B5EF4-FFF2-40B4-BE49-F238E27FC236}">
                <a16:creationId xmlns:a16="http://schemas.microsoft.com/office/drawing/2014/main" id="{2A0AC651-CF1A-39A2-37F7-531D9F75B37E}"/>
              </a:ext>
            </a:extLst>
          </p:cNvPr>
          <p:cNvPicPr>
            <a:picLocks noChangeAspect="1"/>
          </p:cNvPicPr>
          <p:nvPr/>
        </p:nvPicPr>
        <p:blipFill>
          <a:blip r:embed="rId3"/>
          <a:stretch>
            <a:fillRect/>
          </a:stretch>
        </p:blipFill>
        <p:spPr>
          <a:xfrm>
            <a:off x="586209" y="1299411"/>
            <a:ext cx="10733100" cy="4774129"/>
          </a:xfrm>
          <a:prstGeom prst="rect">
            <a:avLst/>
          </a:prstGeom>
        </p:spPr>
      </p:pic>
    </p:spTree>
    <p:extLst>
      <p:ext uri="{BB962C8B-B14F-4D97-AF65-F5344CB8AC3E}">
        <p14:creationId xmlns:p14="http://schemas.microsoft.com/office/powerpoint/2010/main" val="331631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36359F-3D56-0BC4-18F3-10E148F9B0E8}"/>
              </a:ext>
            </a:extLst>
          </p:cNvPr>
          <p:cNvSpPr txBox="1"/>
          <p:nvPr/>
        </p:nvSpPr>
        <p:spPr>
          <a:xfrm>
            <a:off x="1432560" y="664143"/>
            <a:ext cx="9326880" cy="1384995"/>
          </a:xfrm>
          <a:prstGeom prst="rect">
            <a:avLst/>
          </a:prstGeom>
          <a:noFill/>
        </p:spPr>
        <p:txBody>
          <a:bodyPr wrap="square" rtlCol="0">
            <a:spAutoFit/>
          </a:bodyPr>
          <a:lstStyle/>
          <a:p>
            <a:pPr algn="ctr"/>
            <a:r>
              <a:rPr lang="en-US" sz="2400" b="1" dirty="0">
                <a:latin typeface="Montserrat" panose="00000500000000000000" pitchFamily="2" charset="0"/>
                <a:ea typeface="Montserrat"/>
                <a:cs typeface="Montserrat"/>
                <a:sym typeface="Montserrat"/>
              </a:rPr>
              <a:t>Project Plan (Clearly mention milestone for objectives under each reviews)</a:t>
            </a:r>
          </a:p>
          <a:p>
            <a:pPr algn="ctr"/>
            <a:r>
              <a:rPr lang="en-US" sz="1200" dirty="0">
                <a:latin typeface="Montserrat Medium" panose="00000600000000000000" pitchFamily="2" charset="0"/>
                <a:sym typeface="Montserrat"/>
              </a:rPr>
              <a:t>Gant Chart – Milestones and Achievements</a:t>
            </a:r>
            <a:endParaRPr lang="en-US" sz="1200" dirty="0">
              <a:latin typeface="Montserrat Medium" panose="00000600000000000000" pitchFamily="2" charset="0"/>
            </a:endParaRPr>
          </a:p>
          <a:p>
            <a:pPr algn="ctr"/>
            <a:endParaRPr lang="en-IN" sz="2400" b="1" dirty="0">
              <a:latin typeface="Montserrat" panose="00000500000000000000" pitchFamily="2" charset="0"/>
            </a:endParaRPr>
          </a:p>
        </p:txBody>
      </p:sp>
      <p:graphicFrame>
        <p:nvGraphicFramePr>
          <p:cNvPr id="5" name="Object 4">
            <a:extLst>
              <a:ext uri="{FF2B5EF4-FFF2-40B4-BE49-F238E27FC236}">
                <a16:creationId xmlns:a16="http://schemas.microsoft.com/office/drawing/2014/main" id="{AF29545F-0547-03B0-54B9-95936C05C4E4}"/>
              </a:ext>
            </a:extLst>
          </p:cNvPr>
          <p:cNvGraphicFramePr>
            <a:graphicFrameLocks noChangeAspect="1"/>
          </p:cNvGraphicFramePr>
          <p:nvPr>
            <p:extLst>
              <p:ext uri="{D42A27DB-BD31-4B8C-83A1-F6EECF244321}">
                <p14:modId xmlns:p14="http://schemas.microsoft.com/office/powerpoint/2010/main" val="892517087"/>
              </p:ext>
            </p:extLst>
          </p:nvPr>
        </p:nvGraphicFramePr>
        <p:xfrm>
          <a:off x="1123950" y="1912938"/>
          <a:ext cx="10275888" cy="3322637"/>
        </p:xfrm>
        <a:graphic>
          <a:graphicData uri="http://schemas.openxmlformats.org/presentationml/2006/ole">
            <mc:AlternateContent xmlns:mc="http://schemas.openxmlformats.org/markup-compatibility/2006">
              <mc:Choice xmlns:v="urn:schemas-microsoft-com:vml" Requires="v">
                <p:oleObj name="Worksheet" r:id="rId2" imgW="6813390" imgH="1479651" progId="Excel.Sheet.12">
                  <p:embed/>
                </p:oleObj>
              </mc:Choice>
              <mc:Fallback>
                <p:oleObj name="Worksheet" r:id="rId2" imgW="6813390" imgH="1479651" progId="Excel.Sheet.12">
                  <p:embed/>
                  <p:pic>
                    <p:nvPicPr>
                      <p:cNvPr id="5" name="Object 4">
                        <a:extLst>
                          <a:ext uri="{FF2B5EF4-FFF2-40B4-BE49-F238E27FC236}">
                            <a16:creationId xmlns:a16="http://schemas.microsoft.com/office/drawing/2014/main" id="{AF29545F-0547-03B0-54B9-95936C05C4E4}"/>
                          </a:ext>
                        </a:extLst>
                      </p:cNvPr>
                      <p:cNvPicPr/>
                      <p:nvPr/>
                    </p:nvPicPr>
                    <p:blipFill>
                      <a:blip r:embed="rId3"/>
                      <a:stretch>
                        <a:fillRect/>
                      </a:stretch>
                    </p:blipFill>
                    <p:spPr>
                      <a:xfrm>
                        <a:off x="1123950" y="1912938"/>
                        <a:ext cx="10275888" cy="3322637"/>
                      </a:xfrm>
                      <a:prstGeom prst="rect">
                        <a:avLst/>
                      </a:prstGeom>
                    </p:spPr>
                  </p:pic>
                </p:oleObj>
              </mc:Fallback>
            </mc:AlternateContent>
          </a:graphicData>
        </a:graphic>
      </p:graphicFrame>
    </p:spTree>
    <p:extLst>
      <p:ext uri="{BB962C8B-B14F-4D97-AF65-F5344CB8AC3E}">
        <p14:creationId xmlns:p14="http://schemas.microsoft.com/office/powerpoint/2010/main" val="199286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lvl="0"/>
            <a:r>
              <a:rPr lang="en-IN" b="1" dirty="0">
                <a:latin typeface="Verdana" panose="020B0604030504040204" pitchFamily="34" charset="0"/>
                <a:ea typeface="Verdana" panose="020B0604030504040204" pitchFamily="34" charset="0"/>
              </a:rPr>
              <a:t>Research Paper: </a:t>
            </a:r>
            <a:r>
              <a:rPr lang="en-IN" dirty="0">
                <a:latin typeface="Verdana" panose="020B0604030504040204" pitchFamily="34" charset="0"/>
                <a:ea typeface="Verdana" panose="020B0604030504040204" pitchFamily="34" charset="0"/>
              </a:rPr>
              <a:t>S. Lagen, K. </a:t>
            </a:r>
            <a:r>
              <a:rPr lang="en-IN" dirty="0" err="1">
                <a:latin typeface="Verdana" panose="020B0604030504040204" pitchFamily="34" charset="0"/>
                <a:ea typeface="Verdana" panose="020B0604030504040204" pitchFamily="34" charset="0"/>
              </a:rPr>
              <a:t>Wanuga</a:t>
            </a:r>
            <a:r>
              <a:rPr lang="en-IN" dirty="0">
                <a:latin typeface="Verdana" panose="020B0604030504040204" pitchFamily="34" charset="0"/>
                <a:ea typeface="Verdana" panose="020B0604030504040204" pitchFamily="34" charset="0"/>
              </a:rPr>
              <a:t>, H. </a:t>
            </a:r>
            <a:r>
              <a:rPr lang="en-IN" dirty="0" err="1">
                <a:latin typeface="Verdana" panose="020B0604030504040204" pitchFamily="34" charset="0"/>
                <a:ea typeface="Verdana" panose="020B0604030504040204" pitchFamily="34" charset="0"/>
              </a:rPr>
              <a:t>Elkotby</a:t>
            </a:r>
            <a:r>
              <a:rPr lang="en-IN" dirty="0">
                <a:latin typeface="Verdana" panose="020B0604030504040204" pitchFamily="34" charset="0"/>
                <a:ea typeface="Verdana" panose="020B0604030504040204" pitchFamily="34" charset="0"/>
              </a:rPr>
              <a:t>, S. Goyal, N. </a:t>
            </a:r>
            <a:r>
              <a:rPr lang="en-IN" dirty="0" err="1">
                <a:latin typeface="Verdana" panose="020B0604030504040204" pitchFamily="34" charset="0"/>
                <a:ea typeface="Verdana" panose="020B0604030504040204" pitchFamily="34" charset="0"/>
              </a:rPr>
              <a:t>Patriciello</a:t>
            </a:r>
            <a:r>
              <a:rPr lang="en-IN" dirty="0">
                <a:latin typeface="Verdana" panose="020B0604030504040204" pitchFamily="34" charset="0"/>
                <a:ea typeface="Verdana" panose="020B0604030504040204" pitchFamily="34" charset="0"/>
              </a:rPr>
              <a:t> and L. </a:t>
            </a:r>
            <a:r>
              <a:rPr lang="en-IN" dirty="0" err="1">
                <a:latin typeface="Verdana" panose="020B0604030504040204" pitchFamily="34" charset="0"/>
                <a:ea typeface="Verdana" panose="020B0604030504040204" pitchFamily="34" charset="0"/>
              </a:rPr>
              <a:t>Giupponi</a:t>
            </a:r>
            <a:r>
              <a:rPr lang="en-IN" dirty="0">
                <a:latin typeface="Verdana" panose="020B0604030504040204" pitchFamily="34" charset="0"/>
                <a:ea typeface="Verdana" panose="020B0604030504040204" pitchFamily="34" charset="0"/>
              </a:rPr>
              <a:t>, "New Radio Physical Layer Abstraction for System-Level Simulations of 5G Networks," </a:t>
            </a:r>
            <a:r>
              <a:rPr lang="en-IN" b="1" dirty="0">
                <a:latin typeface="Verdana" panose="020B0604030504040204" pitchFamily="34" charset="0"/>
                <a:ea typeface="Verdana" panose="020B0604030504040204" pitchFamily="34" charset="0"/>
              </a:rPr>
              <a:t>ICC 2020 - 2020 IEEE International Conference on Communications (ICC), Dublin, Ireland, 2020, pp. 1-7, </a:t>
            </a:r>
            <a:r>
              <a:rPr lang="en-IN" b="1" dirty="0" err="1">
                <a:latin typeface="Verdana" panose="020B0604030504040204" pitchFamily="34" charset="0"/>
                <a:ea typeface="Verdana" panose="020B0604030504040204" pitchFamily="34" charset="0"/>
              </a:rPr>
              <a:t>doi</a:t>
            </a:r>
            <a:r>
              <a:rPr lang="en-IN" b="1" dirty="0">
                <a:latin typeface="Verdana" panose="020B0604030504040204" pitchFamily="34" charset="0"/>
                <a:ea typeface="Verdana" panose="020B0604030504040204" pitchFamily="34" charset="0"/>
              </a:rPr>
              <a:t>: 10.1109/ICC40277.2020.9149444. </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Key Publications :</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 </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 </a:t>
            </a:r>
          </a:p>
        </p:txBody>
      </p:sp>
      <p:graphicFrame>
        <p:nvGraphicFramePr>
          <p:cNvPr id="6" name="Table 5">
            <a:extLst>
              <a:ext uri="{FF2B5EF4-FFF2-40B4-BE49-F238E27FC236}">
                <a16:creationId xmlns:a16="http://schemas.microsoft.com/office/drawing/2014/main" id="{7BA4CDE1-A4CD-ED77-8443-3B2E09D7C1CA}"/>
              </a:ext>
            </a:extLst>
          </p:cNvPr>
          <p:cNvGraphicFramePr>
            <a:graphicFrameLocks noGrp="1"/>
          </p:cNvGraphicFramePr>
          <p:nvPr>
            <p:extLst>
              <p:ext uri="{D42A27DB-BD31-4B8C-83A1-F6EECF244321}">
                <p14:modId xmlns:p14="http://schemas.microsoft.com/office/powerpoint/2010/main" val="3148691668"/>
              </p:ext>
            </p:extLst>
          </p:nvPr>
        </p:nvGraphicFramePr>
        <p:xfrm>
          <a:off x="603504" y="2237571"/>
          <a:ext cx="11173968" cy="3724317"/>
        </p:xfrm>
        <a:graphic>
          <a:graphicData uri="http://schemas.openxmlformats.org/drawingml/2006/table">
            <a:tbl>
              <a:tblPr firstRow="1" bandRow="1">
                <a:tableStyleId>{DE7AD339-51BE-4A38-A1C7-CCF28897F289}</a:tableStyleId>
              </a:tblPr>
              <a:tblGrid>
                <a:gridCol w="5663380">
                  <a:extLst>
                    <a:ext uri="{9D8B030D-6E8A-4147-A177-3AD203B41FA5}">
                      <a16:colId xmlns:a16="http://schemas.microsoft.com/office/drawing/2014/main" val="2397987987"/>
                    </a:ext>
                  </a:extLst>
                </a:gridCol>
                <a:gridCol w="5510588">
                  <a:extLst>
                    <a:ext uri="{9D8B030D-6E8A-4147-A177-3AD203B41FA5}">
                      <a16:colId xmlns:a16="http://schemas.microsoft.com/office/drawing/2014/main" val="1132327959"/>
                    </a:ext>
                  </a:extLst>
                </a:gridCol>
              </a:tblGrid>
              <a:tr h="290288">
                <a:tc>
                  <a:txBody>
                    <a:bodyPr/>
                    <a:lstStyle/>
                    <a:p>
                      <a:pPr algn="ctr"/>
                      <a:r>
                        <a:rPr lang="en-US" b="1" dirty="0"/>
                        <a:t>Category</a:t>
                      </a:r>
                      <a:endParaRPr lang="en-IN" b="1" dirty="0"/>
                    </a:p>
                  </a:txBody>
                  <a:tcPr/>
                </a:tc>
                <a:tc>
                  <a:txBody>
                    <a:bodyPr/>
                    <a:lstStyle/>
                    <a:p>
                      <a:pPr algn="ctr"/>
                      <a:r>
                        <a:rPr lang="en-US" b="1" dirty="0"/>
                        <a:t>Summary</a:t>
                      </a:r>
                      <a:endParaRPr lang="en-IN" b="1" dirty="0"/>
                    </a:p>
                  </a:txBody>
                  <a:tcPr/>
                </a:tc>
                <a:extLst>
                  <a:ext uri="{0D108BD9-81ED-4DB2-BD59-A6C34878D82A}">
                    <a16:rowId xmlns:a16="http://schemas.microsoft.com/office/drawing/2014/main" val="421668082"/>
                  </a:ext>
                </a:extLst>
              </a:tr>
              <a:tr h="1712701">
                <a:tc>
                  <a:txBody>
                    <a:bodyPr/>
                    <a:lstStyle/>
                    <a:p>
                      <a:pPr algn="ctr"/>
                      <a:endParaRPr lang="en-US" sz="1400" b="1" i="0" u="none" strike="noStrike" cap="none" dirty="0">
                        <a:solidFill>
                          <a:srgbClr val="000000"/>
                        </a:solidFill>
                        <a:effectLst/>
                        <a:latin typeface="Arial"/>
                        <a:ea typeface="Arial"/>
                        <a:cs typeface="Arial"/>
                        <a:sym typeface="Arial"/>
                      </a:endParaRPr>
                    </a:p>
                    <a:p>
                      <a:pPr algn="ctr"/>
                      <a:endParaRPr lang="en-US" sz="1400" b="1" i="0" u="none" strike="noStrike" cap="none" dirty="0">
                        <a:solidFill>
                          <a:srgbClr val="000000"/>
                        </a:solidFill>
                        <a:effectLst/>
                        <a:latin typeface="Arial"/>
                        <a:ea typeface="Arial"/>
                        <a:cs typeface="Arial"/>
                        <a:sym typeface="Arial"/>
                      </a:endParaRPr>
                    </a:p>
                    <a:p>
                      <a:pPr algn="ctr"/>
                      <a:endParaRPr lang="en-US" sz="1400" b="1" i="0" u="none" strike="noStrike" cap="none" dirty="0">
                        <a:solidFill>
                          <a:srgbClr val="000000"/>
                        </a:solidFill>
                        <a:effectLst/>
                        <a:latin typeface="Arial"/>
                        <a:ea typeface="Arial"/>
                        <a:cs typeface="Arial"/>
                        <a:sym typeface="Arial"/>
                      </a:endParaRPr>
                    </a:p>
                    <a:p>
                      <a:pPr algn="ctr"/>
                      <a:endParaRPr lang="en-US" sz="1400" b="1" i="0" u="none" strike="noStrike" cap="none" dirty="0">
                        <a:solidFill>
                          <a:srgbClr val="000000"/>
                        </a:solidFill>
                        <a:effectLst/>
                        <a:latin typeface="Arial"/>
                        <a:ea typeface="Arial"/>
                        <a:cs typeface="Arial"/>
                        <a:sym typeface="Arial"/>
                      </a:endParaRPr>
                    </a:p>
                    <a:p>
                      <a:pPr algn="ctr"/>
                      <a:r>
                        <a:rPr lang="en-US" sz="1400" b="1" i="0" u="none" strike="noStrike" cap="none" dirty="0">
                          <a:solidFill>
                            <a:srgbClr val="000000"/>
                          </a:solidFill>
                          <a:effectLst/>
                          <a:latin typeface="Arial"/>
                          <a:ea typeface="Arial"/>
                          <a:cs typeface="Arial"/>
                          <a:sym typeface="Arial"/>
                        </a:rPr>
                        <a:t>Main Aim of the Paper</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The primary goal is to develop and implement a </a:t>
                      </a:r>
                      <a:r>
                        <a:rPr lang="en-US" sz="1400" b="1" i="0" u="none" strike="noStrike" cap="none" dirty="0">
                          <a:solidFill>
                            <a:srgbClr val="000000"/>
                          </a:solidFill>
                          <a:effectLst/>
                          <a:latin typeface="Arial"/>
                          <a:ea typeface="Arial"/>
                          <a:cs typeface="Arial"/>
                          <a:sym typeface="Arial"/>
                        </a:rPr>
                        <a:t>Physical Layer (PHY) abstraction model for 5G New Radio (NR)</a:t>
                      </a:r>
                      <a:r>
                        <a:rPr lang="en-US" sz="1400" b="0" i="0" u="none" strike="noStrike" cap="none" dirty="0">
                          <a:solidFill>
                            <a:srgbClr val="000000"/>
                          </a:solidFill>
                          <a:effectLst/>
                          <a:latin typeface="Arial"/>
                          <a:ea typeface="Arial"/>
                          <a:cs typeface="Arial"/>
                          <a:sym typeface="Arial"/>
                        </a:rPr>
                        <a:t>. This abstraction estimates PHY performance in </a:t>
                      </a:r>
                      <a:r>
                        <a:rPr lang="en-US" sz="1400" b="1" i="0" u="none" strike="noStrike" cap="none" dirty="0">
                          <a:solidFill>
                            <a:srgbClr val="000000"/>
                          </a:solidFill>
                          <a:effectLst/>
                          <a:latin typeface="Arial"/>
                          <a:ea typeface="Arial"/>
                          <a:cs typeface="Arial"/>
                          <a:sym typeface="Arial"/>
                        </a:rPr>
                        <a:t>System-Level Simulators (SLSs)</a:t>
                      </a:r>
                      <a:r>
                        <a:rPr lang="en-US" sz="1400" b="0" i="0" u="none" strike="noStrike" cap="none" dirty="0">
                          <a:solidFill>
                            <a:srgbClr val="000000"/>
                          </a:solidFill>
                          <a:effectLst/>
                          <a:latin typeface="Arial"/>
                          <a:ea typeface="Arial"/>
                          <a:cs typeface="Arial"/>
                          <a:sym typeface="Arial"/>
                        </a:rPr>
                        <a:t> to significantly speed up simulations by eliminating computationally intensive PHY processing. The model capitalizes on the </a:t>
                      </a:r>
                      <a:r>
                        <a:rPr lang="en-US" sz="1400" b="1" i="0" u="none" strike="noStrike" cap="none" dirty="0">
                          <a:solidFill>
                            <a:srgbClr val="000000"/>
                          </a:solidFill>
                          <a:effectLst/>
                          <a:latin typeface="Arial"/>
                          <a:ea typeface="Arial"/>
                          <a:cs typeface="Arial"/>
                          <a:sym typeface="Arial"/>
                        </a:rPr>
                        <a:t>Exponential Effective Signal-to-Interference-plus-Noise Ratio (SINR) Mapping (EESM)</a:t>
                      </a:r>
                      <a:r>
                        <a:rPr lang="en-US" sz="1400" b="0" i="0" u="none" strike="noStrike" cap="none" dirty="0">
                          <a:solidFill>
                            <a:srgbClr val="000000"/>
                          </a:solidFill>
                          <a:effectLst/>
                          <a:latin typeface="Arial"/>
                          <a:ea typeface="Arial"/>
                          <a:cs typeface="Arial"/>
                          <a:sym typeface="Arial"/>
                        </a:rPr>
                        <a:t> method. It was integrated into the </a:t>
                      </a:r>
                      <a:r>
                        <a:rPr lang="en-US" sz="1400" b="1" i="0" u="none" strike="noStrike" cap="none" dirty="0">
                          <a:solidFill>
                            <a:srgbClr val="000000"/>
                          </a:solidFill>
                          <a:effectLst/>
                          <a:latin typeface="Arial"/>
                          <a:ea typeface="Arial"/>
                          <a:cs typeface="Arial"/>
                          <a:sym typeface="Arial"/>
                        </a:rPr>
                        <a:t>open-source ns-3 based NR system-level simulator</a:t>
                      </a:r>
                      <a:endParaRPr lang="en-IN" dirty="0"/>
                    </a:p>
                  </a:txBody>
                  <a:tcPr/>
                </a:tc>
                <a:extLst>
                  <a:ext uri="{0D108BD9-81ED-4DB2-BD59-A6C34878D82A}">
                    <a16:rowId xmlns:a16="http://schemas.microsoft.com/office/drawing/2014/main" val="837034374"/>
                  </a:ext>
                </a:extLst>
              </a:tr>
              <a:tr h="1407837">
                <a:tc>
                  <a:txBody>
                    <a:bodyPr/>
                    <a:lstStyle/>
                    <a:p>
                      <a:pPr algn="ctr"/>
                      <a:endParaRPr lang="en-IN" sz="1400" b="1" i="0" u="none" strike="noStrike" cap="none" dirty="0">
                        <a:solidFill>
                          <a:srgbClr val="000000"/>
                        </a:solidFill>
                        <a:effectLst/>
                        <a:latin typeface="Arial"/>
                        <a:ea typeface="Arial"/>
                        <a:cs typeface="Arial"/>
                        <a:sym typeface="Arial"/>
                      </a:endParaRPr>
                    </a:p>
                    <a:p>
                      <a:pPr algn="ctr"/>
                      <a:endParaRPr lang="en-IN" sz="1400" b="1" i="0" u="none" strike="noStrike" cap="none" dirty="0">
                        <a:solidFill>
                          <a:srgbClr val="000000"/>
                        </a:solidFill>
                        <a:effectLst/>
                        <a:latin typeface="Arial"/>
                        <a:ea typeface="Arial"/>
                        <a:cs typeface="Arial"/>
                        <a:sym typeface="Arial"/>
                      </a:endParaRPr>
                    </a:p>
                    <a:p>
                      <a:pPr algn="ctr"/>
                      <a:endParaRPr lang="en-IN" sz="1400" b="1" i="0" u="none" strike="noStrike" cap="none" dirty="0">
                        <a:solidFill>
                          <a:srgbClr val="000000"/>
                        </a:solidFill>
                        <a:effectLst/>
                        <a:latin typeface="Arial"/>
                        <a:ea typeface="Arial"/>
                        <a:cs typeface="Arial"/>
                        <a:sym typeface="Arial"/>
                      </a:endParaRPr>
                    </a:p>
                    <a:p>
                      <a:pPr algn="ctr"/>
                      <a:r>
                        <a:rPr lang="en-IN" sz="1400" b="1" i="0" u="none" strike="noStrike" cap="none" dirty="0">
                          <a:solidFill>
                            <a:srgbClr val="000000"/>
                          </a:solidFill>
                          <a:effectLst/>
                          <a:latin typeface="Arial"/>
                          <a:ea typeface="Arial"/>
                          <a:cs typeface="Arial"/>
                          <a:sym typeface="Arial"/>
                        </a:rPr>
                        <a:t>Key Achievements &amp; Methodology</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An NR-compliant Link-Level Simulator (LLS) was used to </a:t>
                      </a:r>
                      <a:r>
                        <a:rPr lang="en-US" sz="1400" b="1" i="0" u="none" strike="noStrike" cap="none" dirty="0">
                          <a:solidFill>
                            <a:srgbClr val="000000"/>
                          </a:solidFill>
                          <a:effectLst/>
                          <a:latin typeface="Arial"/>
                          <a:ea typeface="Arial"/>
                          <a:cs typeface="Arial"/>
                          <a:sym typeface="Arial"/>
                        </a:rPr>
                        <a:t>calibrate the EESM method</a:t>
                      </a:r>
                      <a:r>
                        <a:rPr lang="en-US" sz="1400" b="0" i="0" u="none" strike="noStrike" cap="none" dirty="0">
                          <a:solidFill>
                            <a:srgbClr val="000000"/>
                          </a:solidFill>
                          <a:effectLst/>
                          <a:latin typeface="Arial"/>
                          <a:ea typeface="Arial"/>
                          <a:cs typeface="Arial"/>
                          <a:sym typeface="Arial"/>
                        </a:rPr>
                        <a:t> and derive optimal $\beta$ values for various Modulation and Coding Schemes (MCSs). The resulting L2SM (Link-to-System Mapping) was demonstrated to be </a:t>
                      </a:r>
                      <a:r>
                        <a:rPr lang="en-US" sz="1400" b="1" i="0" u="none" strike="noStrike" cap="none" dirty="0">
                          <a:solidFill>
                            <a:srgbClr val="000000"/>
                          </a:solidFill>
                          <a:effectLst/>
                          <a:latin typeface="Arial"/>
                          <a:ea typeface="Arial"/>
                          <a:cs typeface="Arial"/>
                          <a:sym typeface="Arial"/>
                        </a:rPr>
                        <a:t>insensitive to the NR numerology</a:t>
                      </a:r>
                      <a:r>
                        <a:rPr lang="en-US" sz="1400" b="0" i="0" u="none" strike="noStrike" cap="none" dirty="0">
                          <a:solidFill>
                            <a:srgbClr val="000000"/>
                          </a:solidFill>
                          <a:effectLst/>
                          <a:latin typeface="Arial"/>
                          <a:ea typeface="Arial"/>
                          <a:cs typeface="Arial"/>
                          <a:sym typeface="Arial"/>
                        </a:rPr>
                        <a:t> (e.g., subcarrier spacing/SCS), validating the model's application across all NR frequency ranges</a:t>
                      </a:r>
                      <a:endParaRPr lang="en-IN" dirty="0"/>
                    </a:p>
                  </a:txBody>
                  <a:tcPr/>
                </a:tc>
                <a:extLst>
                  <a:ext uri="{0D108BD9-81ED-4DB2-BD59-A6C34878D82A}">
                    <a16:rowId xmlns:a16="http://schemas.microsoft.com/office/drawing/2014/main" val="1834964487"/>
                  </a:ext>
                </a:extLst>
              </a:tr>
            </a:tbl>
          </a:graphicData>
        </a:graphic>
      </p:graphicFrame>
    </p:spTree>
    <p:extLst>
      <p:ext uri="{BB962C8B-B14F-4D97-AF65-F5344CB8AC3E}">
        <p14:creationId xmlns:p14="http://schemas.microsoft.com/office/powerpoint/2010/main" val="253824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972A96-A687-2D6A-3345-A295BB94FA39}"/>
              </a:ext>
            </a:extLst>
          </p:cNvPr>
          <p:cNvSpPr txBox="1"/>
          <p:nvPr/>
        </p:nvSpPr>
        <p:spPr>
          <a:xfrm>
            <a:off x="693039" y="4303020"/>
            <a:ext cx="10805922" cy="1169551"/>
          </a:xfrm>
          <a:prstGeom prst="rect">
            <a:avLst/>
          </a:prstGeom>
          <a:noFill/>
        </p:spPr>
        <p:txBody>
          <a:bodyPr wrap="square">
            <a:sp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Key Resources – Whitepaper| Application Notes |  Datasheet| Others</a:t>
            </a:r>
          </a:p>
          <a:p>
            <a:pPr marL="285750" lvl="0" indent="-285750">
              <a:buFont typeface="Arial" panose="020B0604020202020204" pitchFamily="34" charset="0"/>
              <a:buChar char="•"/>
            </a:pPr>
            <a:r>
              <a:rPr lang="en-IN" dirty="0">
                <a:latin typeface="Verdana" panose="020B0604030504040204" pitchFamily="34" charset="0"/>
                <a:ea typeface="Verdana" panose="020B0604030504040204" pitchFamily="34" charset="0"/>
              </a:rPr>
              <a:t>https://devopedia.org/5g-nr-phy</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Existing Implementations – Products| Opensource| GitHub etc </a:t>
            </a:r>
          </a:p>
          <a:p>
            <a:pPr marL="285750" lvl="0" indent="-285750">
              <a:buFont typeface="Arial" panose="020B0604020202020204" pitchFamily="34" charset="0"/>
              <a:buChar char="•"/>
            </a:pPr>
            <a:r>
              <a:rPr lang="en-IN" dirty="0">
                <a:latin typeface="Verdana" panose="020B0604030504040204" pitchFamily="34" charset="0"/>
                <a:ea typeface="Verdana" panose="020B0604030504040204" pitchFamily="34" charset="0"/>
              </a:rPr>
              <a:t>GitHub : https://github.com/kir812/pyPhyNR</a:t>
            </a:r>
          </a:p>
        </p:txBody>
      </p:sp>
      <p:graphicFrame>
        <p:nvGraphicFramePr>
          <p:cNvPr id="4" name="Table 3">
            <a:extLst>
              <a:ext uri="{FF2B5EF4-FFF2-40B4-BE49-F238E27FC236}">
                <a16:creationId xmlns:a16="http://schemas.microsoft.com/office/drawing/2014/main" id="{5695A8D7-7AC6-BD8C-3BB5-AD3D3F78F1A8}"/>
              </a:ext>
            </a:extLst>
          </p:cNvPr>
          <p:cNvGraphicFramePr>
            <a:graphicFrameLocks noGrp="1"/>
          </p:cNvGraphicFramePr>
          <p:nvPr>
            <p:extLst>
              <p:ext uri="{D42A27DB-BD31-4B8C-83A1-F6EECF244321}">
                <p14:modId xmlns:p14="http://schemas.microsoft.com/office/powerpoint/2010/main" val="1303365152"/>
              </p:ext>
            </p:extLst>
          </p:nvPr>
        </p:nvGraphicFramePr>
        <p:xfrm>
          <a:off x="707136" y="513442"/>
          <a:ext cx="10320528" cy="3213504"/>
        </p:xfrm>
        <a:graphic>
          <a:graphicData uri="http://schemas.openxmlformats.org/drawingml/2006/table">
            <a:tbl>
              <a:tblPr firstRow="1" bandRow="1">
                <a:tableStyleId>{DE7AD339-51BE-4A38-A1C7-CCF28897F289}</a:tableStyleId>
              </a:tblPr>
              <a:tblGrid>
                <a:gridCol w="5160264">
                  <a:extLst>
                    <a:ext uri="{9D8B030D-6E8A-4147-A177-3AD203B41FA5}">
                      <a16:colId xmlns:a16="http://schemas.microsoft.com/office/drawing/2014/main" val="22645572"/>
                    </a:ext>
                  </a:extLst>
                </a:gridCol>
                <a:gridCol w="5160264">
                  <a:extLst>
                    <a:ext uri="{9D8B030D-6E8A-4147-A177-3AD203B41FA5}">
                      <a16:colId xmlns:a16="http://schemas.microsoft.com/office/drawing/2014/main" val="1722025458"/>
                    </a:ext>
                  </a:extLst>
                </a:gridCol>
              </a:tblGrid>
              <a:tr h="1606752">
                <a:tc>
                  <a:txBody>
                    <a:bodyPr/>
                    <a:lstStyle/>
                    <a:p>
                      <a:pPr algn="ctr"/>
                      <a:endParaRPr lang="en-IN" sz="1400" b="1" i="0" u="none" strike="noStrike" cap="none" dirty="0">
                        <a:solidFill>
                          <a:srgbClr val="000000"/>
                        </a:solidFill>
                        <a:effectLst/>
                        <a:latin typeface="Arial"/>
                        <a:ea typeface="Arial"/>
                        <a:cs typeface="Arial"/>
                        <a:sym typeface="Arial"/>
                      </a:endParaRPr>
                    </a:p>
                    <a:p>
                      <a:pPr algn="ctr"/>
                      <a:endParaRPr lang="en-IN" sz="1400" b="1" i="0" u="none" strike="noStrike" cap="none" dirty="0">
                        <a:solidFill>
                          <a:srgbClr val="000000"/>
                        </a:solidFill>
                        <a:effectLst/>
                        <a:latin typeface="Arial"/>
                        <a:ea typeface="Arial"/>
                        <a:cs typeface="Arial"/>
                        <a:sym typeface="Arial"/>
                      </a:endParaRPr>
                    </a:p>
                    <a:p>
                      <a:pPr algn="ctr"/>
                      <a:endParaRPr lang="en-IN" sz="1400" b="1" i="0" u="none" strike="noStrike" cap="none" dirty="0">
                        <a:solidFill>
                          <a:srgbClr val="000000"/>
                        </a:solidFill>
                        <a:effectLst/>
                        <a:latin typeface="Arial"/>
                        <a:ea typeface="Arial"/>
                        <a:cs typeface="Arial"/>
                        <a:sym typeface="Arial"/>
                      </a:endParaRPr>
                    </a:p>
                    <a:p>
                      <a:pPr algn="ctr"/>
                      <a:r>
                        <a:rPr lang="en-IN" sz="1400" b="1" i="0" u="none" strike="noStrike" cap="none" dirty="0">
                          <a:solidFill>
                            <a:srgbClr val="000000"/>
                          </a:solidFill>
                          <a:effectLst/>
                          <a:latin typeface="Arial"/>
                          <a:ea typeface="Arial"/>
                          <a:cs typeface="Arial"/>
                          <a:sym typeface="Arial"/>
                        </a:rPr>
                        <a:t>Key Achievements &amp; Methodology</a:t>
                      </a:r>
                      <a:endParaRPr lang="en-IN" dirty="0"/>
                    </a:p>
                  </a:txBody>
                  <a:tcPr/>
                </a:tc>
                <a:tc>
                  <a:txBody>
                    <a:bodyPr/>
                    <a:lstStyle/>
                    <a:p>
                      <a:pPr algn="ctr"/>
                      <a:endParaRPr lang="en-US" sz="1400" b="0" i="0" u="none" strike="noStrike" cap="none" dirty="0">
                        <a:solidFill>
                          <a:srgbClr val="000000"/>
                        </a:solidFill>
                        <a:effectLst/>
                        <a:latin typeface="Arial"/>
                        <a:ea typeface="Arial"/>
                        <a:cs typeface="Arial"/>
                        <a:sym typeface="Arial"/>
                      </a:endParaRPr>
                    </a:p>
                    <a:p>
                      <a:pPr algn="ctr"/>
                      <a:r>
                        <a:rPr lang="en-US" sz="1400" b="0" i="0" u="none" strike="noStrike" cap="none" dirty="0">
                          <a:solidFill>
                            <a:srgbClr val="000000"/>
                          </a:solidFill>
                          <a:effectLst/>
                          <a:latin typeface="Arial"/>
                          <a:ea typeface="Arial"/>
                          <a:cs typeface="Arial"/>
                          <a:sym typeface="Arial"/>
                        </a:rPr>
                        <a:t>End-to-end ns-3 simulations confirmed that adaptive MCS approaches combined with HARQ resulted in </a:t>
                      </a:r>
                      <a:r>
                        <a:rPr lang="en-US" sz="1400" b="1" i="0" u="none" strike="noStrike" cap="none" dirty="0">
                          <a:solidFill>
                            <a:srgbClr val="000000"/>
                          </a:solidFill>
                          <a:effectLst/>
                          <a:latin typeface="Arial"/>
                          <a:ea typeface="Arial"/>
                          <a:cs typeface="Arial"/>
                          <a:sym typeface="Arial"/>
                        </a:rPr>
                        <a:t>0% application layer packet loss up to 70m</a:t>
                      </a:r>
                      <a:r>
                        <a:rPr lang="en-US" sz="1400" b="0" i="0" u="none" strike="noStrike" cap="none" dirty="0">
                          <a:solidFill>
                            <a:srgbClr val="000000"/>
                          </a:solidFill>
                          <a:effectLst/>
                          <a:latin typeface="Arial"/>
                          <a:ea typeface="Arial"/>
                          <a:cs typeface="Arial"/>
                          <a:sym typeface="Arial"/>
                        </a:rPr>
                        <a:t> distance, significantly outperforming fixed MCS strategies</a:t>
                      </a:r>
                      <a:endParaRPr lang="en-IN" dirty="0"/>
                    </a:p>
                  </a:txBody>
                  <a:tcPr/>
                </a:tc>
                <a:extLst>
                  <a:ext uri="{0D108BD9-81ED-4DB2-BD59-A6C34878D82A}">
                    <a16:rowId xmlns:a16="http://schemas.microsoft.com/office/drawing/2014/main" val="1435272555"/>
                  </a:ext>
                </a:extLst>
              </a:tr>
              <a:tr h="1606752">
                <a:tc>
                  <a:txBody>
                    <a:bodyPr/>
                    <a:lstStyle/>
                    <a:p>
                      <a:pPr algn="ctr"/>
                      <a:endParaRPr lang="en-IN" sz="1400" b="1" i="0" u="none" strike="noStrike" cap="none" dirty="0">
                        <a:solidFill>
                          <a:srgbClr val="000000"/>
                        </a:solidFill>
                        <a:effectLst/>
                        <a:latin typeface="Arial"/>
                        <a:ea typeface="Arial"/>
                        <a:cs typeface="Arial"/>
                        <a:sym typeface="Arial"/>
                      </a:endParaRPr>
                    </a:p>
                    <a:p>
                      <a:pPr algn="ctr"/>
                      <a:endParaRPr lang="en-IN" sz="1400" b="1" i="0" u="none" strike="noStrike" cap="none" dirty="0">
                        <a:solidFill>
                          <a:srgbClr val="000000"/>
                        </a:solidFill>
                        <a:effectLst/>
                        <a:latin typeface="Arial"/>
                        <a:ea typeface="Arial"/>
                        <a:cs typeface="Arial"/>
                        <a:sym typeface="Arial"/>
                      </a:endParaRPr>
                    </a:p>
                    <a:p>
                      <a:pPr algn="ctr"/>
                      <a:endParaRPr lang="en-IN" sz="1400" b="1" i="0" u="none" strike="noStrike" cap="none" dirty="0">
                        <a:solidFill>
                          <a:srgbClr val="000000"/>
                        </a:solidFill>
                        <a:effectLst/>
                        <a:latin typeface="Arial"/>
                        <a:ea typeface="Arial"/>
                        <a:cs typeface="Arial"/>
                        <a:sym typeface="Arial"/>
                      </a:endParaRPr>
                    </a:p>
                    <a:p>
                      <a:pPr algn="ctr"/>
                      <a:r>
                        <a:rPr lang="en-IN" sz="1400" b="1" i="0" u="none" strike="noStrike" cap="none" dirty="0">
                          <a:solidFill>
                            <a:srgbClr val="000000"/>
                          </a:solidFill>
                          <a:effectLst/>
                          <a:latin typeface="Arial"/>
                          <a:ea typeface="Arial"/>
                          <a:cs typeface="Arial"/>
                          <a:sym typeface="Arial"/>
                        </a:rPr>
                        <a:t>Flaws and Limitations Identified</a:t>
                      </a:r>
                      <a:endParaRPr lang="en-IN" dirty="0"/>
                    </a:p>
                  </a:txBody>
                  <a:tcPr/>
                </a:tc>
                <a:tc>
                  <a:txBody>
                    <a:bodyPr/>
                    <a:lstStyle/>
                    <a:p>
                      <a:r>
                        <a:rPr lang="en-US" sz="1400" b="0" i="0" u="none" strike="noStrike" cap="none" dirty="0">
                          <a:solidFill>
                            <a:srgbClr val="000000"/>
                          </a:solidFill>
                          <a:effectLst/>
                          <a:latin typeface="Arial"/>
                          <a:ea typeface="Arial"/>
                          <a:cs typeface="Arial"/>
                          <a:sym typeface="Arial"/>
                        </a:rPr>
                        <a:t>The model assumes simplifications for Hybrid Automatic Repeat </a:t>
                      </a:r>
                      <a:r>
                        <a:rPr lang="en-US" sz="1400" b="0" i="0" u="none" strike="noStrike" cap="none" dirty="0" err="1">
                          <a:solidFill>
                            <a:srgbClr val="000000"/>
                          </a:solidFill>
                          <a:effectLst/>
                          <a:latin typeface="Arial"/>
                          <a:ea typeface="Arial"/>
                          <a:cs typeface="Arial"/>
                          <a:sym typeface="Arial"/>
                        </a:rPr>
                        <a:t>reQuest</a:t>
                      </a:r>
                      <a:r>
                        <a:rPr lang="en-US" sz="1400" b="0" i="0" u="none" strike="noStrike" cap="none" dirty="0">
                          <a:solidFill>
                            <a:srgbClr val="000000"/>
                          </a:solidFill>
                          <a:effectLst/>
                          <a:latin typeface="Arial"/>
                          <a:ea typeface="Arial"/>
                          <a:cs typeface="Arial"/>
                          <a:sym typeface="Arial"/>
                        </a:rPr>
                        <a:t> (HARQ) retransmissions, specifically that the same MCS and number of Resource Blocks (RBs) are used across transmissions. To speed up LLS runs, the SINR-BLER lookup tables were generated </a:t>
                      </a:r>
                      <a:r>
                        <a:rPr lang="en-US" sz="1400" b="1" i="0" u="none" strike="noStrike" cap="none" dirty="0">
                          <a:solidFill>
                            <a:srgbClr val="000000"/>
                          </a:solidFill>
                          <a:effectLst/>
                          <a:latin typeface="Arial"/>
                          <a:ea typeface="Arial"/>
                          <a:cs typeface="Arial"/>
                          <a:sym typeface="Arial"/>
                        </a:rPr>
                        <a:t>without code block segmentation</a:t>
                      </a:r>
                      <a:r>
                        <a:rPr lang="en-US" sz="1400" b="0" i="0" u="none" strike="noStrike" cap="none" dirty="0">
                          <a:solidFill>
                            <a:srgbClr val="000000"/>
                          </a:solidFill>
                          <a:effectLst/>
                          <a:latin typeface="Arial"/>
                          <a:ea typeface="Arial"/>
                          <a:cs typeface="Arial"/>
                          <a:sym typeface="Arial"/>
                        </a:rPr>
                        <a:t>; this process is instead integrated entirely into the abstraction model</a:t>
                      </a:r>
                      <a:endParaRPr lang="en-IN" dirty="0"/>
                    </a:p>
                  </a:txBody>
                  <a:tcPr/>
                </a:tc>
                <a:extLst>
                  <a:ext uri="{0D108BD9-81ED-4DB2-BD59-A6C34878D82A}">
                    <a16:rowId xmlns:a16="http://schemas.microsoft.com/office/drawing/2014/main" val="3638019253"/>
                  </a:ext>
                </a:extLst>
              </a:tr>
            </a:tbl>
          </a:graphicData>
        </a:graphic>
      </p:graphicFrame>
    </p:spTree>
    <p:extLst>
      <p:ext uri="{BB962C8B-B14F-4D97-AF65-F5344CB8AC3E}">
        <p14:creationId xmlns:p14="http://schemas.microsoft.com/office/powerpoint/2010/main" val="3157748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pic>
        <p:nvPicPr>
          <p:cNvPr id="5" name="Picture 4">
            <a:extLst>
              <a:ext uri="{FF2B5EF4-FFF2-40B4-BE49-F238E27FC236}">
                <a16:creationId xmlns:a16="http://schemas.microsoft.com/office/drawing/2014/main" id="{5F572503-8468-659A-979E-1EDCC2011623}"/>
              </a:ext>
            </a:extLst>
          </p:cNvPr>
          <p:cNvPicPr>
            <a:picLocks noChangeAspect="1"/>
          </p:cNvPicPr>
          <p:nvPr/>
        </p:nvPicPr>
        <p:blipFill>
          <a:blip r:embed="rId2"/>
          <a:stretch>
            <a:fillRect/>
          </a:stretch>
        </p:blipFill>
        <p:spPr>
          <a:xfrm>
            <a:off x="1000124" y="1200150"/>
            <a:ext cx="10375012" cy="4972050"/>
          </a:xfrm>
          <a:prstGeom prst="rect">
            <a:avLst/>
          </a:prstGeom>
        </p:spPr>
      </p:pic>
    </p:spTree>
    <p:extLst>
      <p:ext uri="{BB962C8B-B14F-4D97-AF65-F5344CB8AC3E}">
        <p14:creationId xmlns:p14="http://schemas.microsoft.com/office/powerpoint/2010/main" val="1869460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4436</TotalTime>
  <Words>582</Words>
  <Application>Microsoft Office PowerPoint</Application>
  <PresentationFormat>Widescreen</PresentationFormat>
  <Paragraphs>99</Paragraphs>
  <Slides>8</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9" baseType="lpstr">
      <vt:lpstr>Montserrat Medium</vt:lpstr>
      <vt:lpstr>Montserrat</vt:lpstr>
      <vt:lpstr>Calibri</vt:lpstr>
      <vt:lpstr>Plus Jakarta Sans</vt:lpstr>
      <vt:lpstr>Arial</vt:lpstr>
      <vt:lpstr>Open Sans</vt:lpstr>
      <vt:lpstr>Poppins SemiBold</vt:lpstr>
      <vt:lpstr>Verdana</vt:lpstr>
      <vt:lpstr>Aharoni</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Lachi Lucky</cp:lastModifiedBy>
  <cp:revision>34</cp:revision>
  <dcterms:created xsi:type="dcterms:W3CDTF">2022-05-23T07:15:42Z</dcterms:created>
  <dcterms:modified xsi:type="dcterms:W3CDTF">2025-09-24T16:16:52Z</dcterms:modified>
</cp:coreProperties>
</file>