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5"/>
  </p:notesMasterIdLst>
  <p:sldIdLst>
    <p:sldId id="256" r:id="rId2"/>
    <p:sldId id="257" r:id="rId3"/>
    <p:sldId id="277" r:id="rId4"/>
    <p:sldId id="265" r:id="rId5"/>
    <p:sldId id="266" r:id="rId6"/>
    <p:sldId id="261" r:id="rId7"/>
    <p:sldId id="281" r:id="rId8"/>
    <p:sldId id="262" r:id="rId9"/>
    <p:sldId id="276" r:id="rId10"/>
    <p:sldId id="263" r:id="rId11"/>
    <p:sldId id="278" r:id="rId12"/>
    <p:sldId id="274" r:id="rId13"/>
    <p:sldId id="271" r:id="rId14"/>
    <p:sldId id="272" r:id="rId15"/>
    <p:sldId id="273" r:id="rId16"/>
    <p:sldId id="268" r:id="rId17"/>
    <p:sldId id="282" r:id="rId18"/>
    <p:sldId id="283" r:id="rId19"/>
    <p:sldId id="270" r:id="rId20"/>
    <p:sldId id="275" r:id="rId21"/>
    <p:sldId id="279" r:id="rId22"/>
    <p:sldId id="280"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a:srgbClr val="FF9201"/>
    <a:srgbClr val="3A9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22D4B-24BE-4A34-8DAC-236C6B80AE91}" type="datetimeFigureOut">
              <a:rPr lang="en-IN" smtClean="0"/>
              <a:t>25-06-2023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9C74D-6B18-4657-AD8F-E267396A9666}" type="slidenum">
              <a:rPr lang="en-IN" smtClean="0"/>
              <a:t>‹#›</a:t>
            </a:fld>
            <a:endParaRPr lang="en-IN"/>
          </a:p>
        </p:txBody>
      </p:sp>
    </p:spTree>
    <p:extLst>
      <p:ext uri="{BB962C8B-B14F-4D97-AF65-F5344CB8AC3E}">
        <p14:creationId xmlns:p14="http://schemas.microsoft.com/office/powerpoint/2010/main" val="315098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57420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250919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6536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217955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235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741965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266562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232803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310280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A7A2-DF21-4EDC-9260-38DDF639374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75597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BA7A2-DF21-4EDC-9260-38DDF6393741}"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98850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BA7A2-DF21-4EDC-9260-38DDF6393741}"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394468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BA7A2-DF21-4EDC-9260-38DDF6393741}"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40408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BA7A2-DF21-4EDC-9260-38DDF6393741}" type="datetimeFigureOut">
              <a:rPr lang="en-IN" smtClean="0"/>
              <a:t>25-06-2023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420555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BA7A2-DF21-4EDC-9260-38DDF6393741}"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068260-32BA-4991-9EF4-9F63E4E0D421}" type="slidenum">
              <a:rPr lang="en-IN" smtClean="0"/>
              <a:t>‹#›</a:t>
            </a:fld>
            <a:endParaRPr lang="en-IN"/>
          </a:p>
        </p:txBody>
      </p:sp>
    </p:spTree>
    <p:extLst>
      <p:ext uri="{BB962C8B-B14F-4D97-AF65-F5344CB8AC3E}">
        <p14:creationId xmlns:p14="http://schemas.microsoft.com/office/powerpoint/2010/main" val="268865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068260-32BA-4991-9EF4-9F63E4E0D421}" type="slidenum">
              <a:rPr lang="en-IN" smtClean="0"/>
              <a:t>‹#›</a:t>
            </a:fld>
            <a:endParaRPr lang="en-IN"/>
          </a:p>
        </p:txBody>
      </p:sp>
      <p:sp>
        <p:nvSpPr>
          <p:cNvPr id="5" name="Date Placeholder 4"/>
          <p:cNvSpPr>
            <a:spLocks noGrp="1"/>
          </p:cNvSpPr>
          <p:nvPr>
            <p:ph type="dt" sz="half" idx="10"/>
          </p:nvPr>
        </p:nvSpPr>
        <p:spPr/>
        <p:txBody>
          <a:bodyPr/>
          <a:lstStyle/>
          <a:p>
            <a:fld id="{5FEBA7A2-DF21-4EDC-9260-38DDF6393741}" type="datetimeFigureOut">
              <a:rPr lang="en-IN" smtClean="0"/>
              <a:t>25-06-2023</a:t>
            </a:fld>
            <a:endParaRPr lang="en-IN"/>
          </a:p>
        </p:txBody>
      </p:sp>
    </p:spTree>
    <p:extLst>
      <p:ext uri="{BB962C8B-B14F-4D97-AF65-F5344CB8AC3E}">
        <p14:creationId xmlns:p14="http://schemas.microsoft.com/office/powerpoint/2010/main" val="63218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EBA7A2-DF21-4EDC-9260-38DDF6393741}" type="datetimeFigureOut">
              <a:rPr lang="en-IN" smtClean="0"/>
              <a:t>25-06-2023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068260-32BA-4991-9EF4-9F63E4E0D421}" type="slidenum">
              <a:rPr lang="en-IN" smtClean="0"/>
              <a:t>‹#›</a:t>
            </a:fld>
            <a:endParaRPr lang="en-IN"/>
          </a:p>
        </p:txBody>
      </p:sp>
    </p:spTree>
    <p:extLst>
      <p:ext uri="{BB962C8B-B14F-4D97-AF65-F5344CB8AC3E}">
        <p14:creationId xmlns:p14="http://schemas.microsoft.com/office/powerpoint/2010/main" val="17792631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0861718-FEAA-4931-9D2F-E44BDB2A7D83}"/>
              </a:ext>
            </a:extLst>
          </p:cNvPr>
          <p:cNvSpPr>
            <a:spLocks noGrp="1"/>
          </p:cNvSpPr>
          <p:nvPr>
            <p:ph type="ctrTitle"/>
          </p:nvPr>
        </p:nvSpPr>
        <p:spPr>
          <a:xfrm>
            <a:off x="-1329080" y="1723961"/>
            <a:ext cx="11914201" cy="4029641"/>
          </a:xfrm>
        </p:spPr>
        <p:txBody>
          <a:bodyPr>
            <a:normAutofit/>
          </a:bodyPr>
          <a:lstStyle/>
          <a:p>
            <a:pPr algn="ctr">
              <a:lnSpc>
                <a:spcPct val="150000"/>
              </a:lnSpc>
            </a:pPr>
            <a:br>
              <a:rPr lang="en-US" sz="1600" dirty="0">
                <a:solidFill>
                  <a:srgbClr val="FF9201"/>
                </a:solidFill>
                <a:latin typeface="Times New Roman" panose="02020603050405020304" pitchFamily="18" charset="0"/>
                <a:cs typeface="Times New Roman" panose="02020603050405020304" pitchFamily="18" charset="0"/>
              </a:rPr>
            </a:br>
            <a:r>
              <a:rPr lang="en-US" sz="2200" dirty="0">
                <a:solidFill>
                  <a:srgbClr val="FF9201"/>
                </a:solidFill>
                <a:latin typeface="Times New Roman" panose="02020603050405020304" pitchFamily="18" charset="0"/>
                <a:cs typeface="Times New Roman" panose="02020603050405020304" pitchFamily="18" charset="0"/>
              </a:rPr>
              <a:t>A  MAJOR PROJECT On </a:t>
            </a:r>
            <a:br>
              <a:rPr lang="en-US" sz="2200" dirty="0">
                <a:solidFill>
                  <a:srgbClr val="FF9201"/>
                </a:solidFill>
                <a:latin typeface="Times New Roman" panose="02020603050405020304" pitchFamily="18" charset="0"/>
                <a:cs typeface="Times New Roman" panose="02020603050405020304" pitchFamily="18" charset="0"/>
              </a:rPr>
            </a:br>
            <a:r>
              <a:rPr lang="en-US" sz="2200" dirty="0">
                <a:solidFill>
                  <a:srgbClr val="FF9201"/>
                </a:solidFill>
                <a:latin typeface="Times New Roman" panose="02020603050405020304" pitchFamily="18" charset="0"/>
                <a:cs typeface="Times New Roman" panose="02020603050405020304" pitchFamily="18" charset="0"/>
              </a:rPr>
              <a:t>         	</a:t>
            </a:r>
            <a:r>
              <a:rPr lang="en-IN" sz="2200" b="1" dirty="0">
                <a:solidFill>
                  <a:srgbClr val="FF9201"/>
                </a:solidFill>
                <a:latin typeface="Times New Roman" panose="02020603050405020304" pitchFamily="18" charset="0"/>
                <a:cs typeface="Times New Roman" panose="02020603050405020304" pitchFamily="18" charset="0"/>
              </a:rPr>
              <a:t>Automating Cyberbullying Detection using Char-level Deep Learning model</a:t>
            </a:r>
            <a:br>
              <a:rPr lang="en-US" sz="1800" dirty="0">
                <a:solidFill>
                  <a:schemeClr val="tx1"/>
                </a:solidFill>
                <a:latin typeface="Times New Roman" panose="02020603050405020304" pitchFamily="18" charset="0"/>
                <a:cs typeface="Times New Roman" panose="02020603050405020304" pitchFamily="18" charset="0"/>
              </a:rPr>
            </a:br>
            <a:b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600" b="1" i="0" u="none" strike="noStrike" cap="none" dirty="0">
                <a:solidFill>
                  <a:srgbClr val="FF9201"/>
                </a:solidFill>
                <a:latin typeface="Times New Roman" panose="02020603050405020304"/>
                <a:ea typeface="Times New Roman" panose="02020603050405020304"/>
                <a:cs typeface="Times New Roman" panose="02020603050405020304"/>
                <a:sym typeface="Times New Roman" panose="02020603050405020304"/>
              </a:rPr>
              <a:t>BY</a:t>
            </a:r>
            <a:br>
              <a:rPr lang="en-US" sz="1600" b="0" i="0" u="none" strike="noStrike" cap="none" dirty="0">
                <a:solidFill>
                  <a:srgbClr val="FF9201"/>
                </a:solidFill>
                <a:latin typeface="Times New Roman" panose="02020603050405020304"/>
                <a:ea typeface="Times New Roman" panose="02020603050405020304"/>
                <a:cs typeface="Times New Roman" panose="02020603050405020304"/>
                <a:sym typeface="Times New Roman" panose="02020603050405020304"/>
              </a:rPr>
            </a:br>
            <a:r>
              <a:rPr lang="en-US" sz="1600" b="1" i="0" u="none" strike="noStrike" cap="none" dirty="0">
                <a:solidFill>
                  <a:srgbClr val="FF9201"/>
                </a:solidFill>
                <a:latin typeface="Times New Roman" panose="02020603050405020304"/>
                <a:ea typeface="Times New Roman" panose="02020603050405020304"/>
                <a:cs typeface="Times New Roman" panose="02020603050405020304"/>
                <a:sym typeface="Times New Roman" panose="02020603050405020304"/>
              </a:rPr>
              <a:t>G HEMANTH REDDY</a:t>
            </a:r>
            <a:br>
              <a:rPr lang="en-US" sz="1600" b="1" dirty="0">
                <a:solidFill>
                  <a:srgbClr val="FF9201"/>
                </a:solidFill>
                <a:latin typeface="Times New Roman" panose="02020603050405020304"/>
                <a:ea typeface="Times New Roman" panose="02020603050405020304"/>
                <a:cs typeface="Times New Roman" panose="02020603050405020304"/>
                <a:sym typeface="Times New Roman" panose="02020603050405020304"/>
              </a:rPr>
            </a:br>
            <a:br>
              <a:rPr lang="en-US" sz="1600" b="1"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br>
              <a:rPr lang="en-US" sz="1400" b="0" i="0" u="none" strike="noStrike" cap="none" dirty="0">
                <a:solidFill>
                  <a:srgbClr val="00B050"/>
                </a:solidFill>
                <a:latin typeface="Libre Franklin" panose="00000500000000000000"/>
                <a:ea typeface="Libre Franklin" panose="00000500000000000000"/>
                <a:cs typeface="Libre Franklin" panose="00000500000000000000"/>
                <a:sym typeface="Libre Franklin" panose="00000500000000000000"/>
              </a:rPr>
            </a:br>
            <a:endParaRPr lang="en-US" sz="1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48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28873" y="675862"/>
            <a:ext cx="5422703"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System Requirements</a:t>
            </a:r>
          </a:p>
        </p:txBody>
      </p:sp>
      <p:sp>
        <p:nvSpPr>
          <p:cNvPr id="3" name="TextBox 2">
            <a:extLst>
              <a:ext uri="{FF2B5EF4-FFF2-40B4-BE49-F238E27FC236}">
                <a16:creationId xmlns:a16="http://schemas.microsoft.com/office/drawing/2014/main" id="{12065769-21F4-414A-AE14-4DAF63764286}"/>
              </a:ext>
            </a:extLst>
          </p:cNvPr>
          <p:cNvSpPr txBox="1"/>
          <p:nvPr/>
        </p:nvSpPr>
        <p:spPr>
          <a:xfrm>
            <a:off x="1338470" y="1855303"/>
            <a:ext cx="10045147" cy="3693319"/>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Software Requirements</a:t>
            </a:r>
          </a:p>
          <a:p>
            <a:endParaRPr lang="en-IN" sz="400" b="1" dirty="0">
              <a:latin typeface="AR DECODE" panose="02000000000000000000" pitchFamily="2" charset="0"/>
            </a:endParaRPr>
          </a:p>
          <a:p>
            <a:pPr marL="285750" indent="-285750">
              <a:buFont typeface="Wingdings" panose="05000000000000000000" pitchFamily="2" charset="2"/>
              <a:buChar char="Ø"/>
            </a:pPr>
            <a:r>
              <a:rPr lang="en-IN" dirty="0">
                <a:latin typeface="Bahnschrift SemiLight SemiConde" panose="020B0502040204020203" pitchFamily="34" charset="0"/>
              </a:rPr>
              <a:t>Python IDLE 3.7 version (or)</a:t>
            </a:r>
          </a:p>
          <a:p>
            <a:pPr marL="285750" indent="-285750">
              <a:buFont typeface="Wingdings" panose="05000000000000000000" pitchFamily="2" charset="2"/>
              <a:buChar char="Ø"/>
            </a:pPr>
            <a:r>
              <a:rPr lang="en-IN" dirty="0">
                <a:latin typeface="Bahnschrift SemiLight SemiConde" panose="020B0502040204020203" pitchFamily="34" charset="0"/>
              </a:rPr>
              <a:t>Anaconda 3.7 (or)</a:t>
            </a:r>
          </a:p>
          <a:p>
            <a:pPr marL="285750" indent="-285750">
              <a:buFont typeface="Wingdings" panose="05000000000000000000" pitchFamily="2" charset="2"/>
              <a:buChar char="Ø"/>
            </a:pPr>
            <a:r>
              <a:rPr lang="en-IN" dirty="0">
                <a:latin typeface="Bahnschrift SemiLight SemiConde" panose="020B0502040204020203" pitchFamily="34" charset="0"/>
              </a:rPr>
              <a:t>Jupiter (or)</a:t>
            </a:r>
          </a:p>
          <a:p>
            <a:pPr marL="285750" indent="-285750">
              <a:buFont typeface="Wingdings" panose="05000000000000000000" pitchFamily="2" charset="2"/>
              <a:buChar char="Ø"/>
            </a:pPr>
            <a:r>
              <a:rPr lang="en-IN" dirty="0">
                <a:latin typeface="Bahnschrift SemiLight SemiConde" panose="020B0502040204020203" pitchFamily="34" charset="0"/>
              </a:rPr>
              <a:t>Google </a:t>
            </a:r>
            <a:r>
              <a:rPr lang="en-IN" dirty="0" err="1">
                <a:latin typeface="Bahnschrift SemiLight SemiConde" panose="020B0502040204020203" pitchFamily="34" charset="0"/>
              </a:rPr>
              <a:t>colab</a:t>
            </a:r>
            <a:endParaRPr lang="en-IN" dirty="0">
              <a:latin typeface="Bahnschrift SemiLight SemiConde" panose="020B0502040204020203" pitchFamily="34" charset="0"/>
            </a:endParaRPr>
          </a:p>
          <a:p>
            <a:endParaRPr lang="en-IN" dirty="0"/>
          </a:p>
          <a:p>
            <a:r>
              <a:rPr lang="en-IN" sz="3200" b="1" dirty="0">
                <a:latin typeface="Times New Roman" panose="02020603050405020304" pitchFamily="18" charset="0"/>
                <a:cs typeface="Times New Roman" panose="02020603050405020304" pitchFamily="18" charset="0"/>
              </a:rPr>
              <a:t>Hardware Requirements</a:t>
            </a:r>
          </a:p>
          <a:p>
            <a:endParaRPr lang="en-IN" sz="400" b="1" dirty="0">
              <a:latin typeface="AR DECODE" panose="02000000000000000000" pitchFamily="2" charset="0"/>
            </a:endParaRPr>
          </a:p>
          <a:p>
            <a:pPr marL="285750" indent="-285750">
              <a:buFont typeface="Wingdings" panose="05000000000000000000" pitchFamily="2" charset="2"/>
              <a:buChar char="Ø"/>
            </a:pPr>
            <a:r>
              <a:rPr lang="en-IN" dirty="0">
                <a:latin typeface="Bahnschrift SemiLight SemiConde" panose="020B0502040204020203" pitchFamily="34" charset="0"/>
              </a:rPr>
              <a:t>Operating system	:	Windows, Linux</a:t>
            </a:r>
          </a:p>
          <a:p>
            <a:pPr marL="285750" indent="-285750">
              <a:buFont typeface="Wingdings" panose="05000000000000000000" pitchFamily="2" charset="2"/>
              <a:buChar char="Ø"/>
            </a:pPr>
            <a:r>
              <a:rPr lang="en-IN" dirty="0">
                <a:latin typeface="Bahnschrift SemiLight SemiConde" panose="020B0502040204020203" pitchFamily="34" charset="0"/>
              </a:rPr>
              <a:t>Processor			: 	intel i3 (minimum)</a:t>
            </a:r>
          </a:p>
          <a:p>
            <a:pPr marL="285750" indent="-285750">
              <a:buFont typeface="Wingdings" panose="05000000000000000000" pitchFamily="2" charset="2"/>
              <a:buChar char="Ø"/>
            </a:pPr>
            <a:r>
              <a:rPr lang="en-IN" dirty="0">
                <a:latin typeface="Bahnschrift SemiLight SemiConde" panose="020B0502040204020203" pitchFamily="34" charset="0"/>
              </a:rPr>
              <a:t>Ram				:  	4 GB (minimum)</a:t>
            </a:r>
          </a:p>
          <a:p>
            <a:pPr marL="285750" indent="-285750">
              <a:buFont typeface="Wingdings" panose="05000000000000000000" pitchFamily="2" charset="2"/>
              <a:buChar char="Ø"/>
            </a:pPr>
            <a:r>
              <a:rPr lang="en-IN" dirty="0">
                <a:latin typeface="Bahnschrift SemiLight SemiConde" panose="020B0502040204020203" pitchFamily="34" charset="0"/>
              </a:rPr>
              <a:t>Hard disk 			: 	250GB (minimum)</a:t>
            </a:r>
          </a:p>
        </p:txBody>
      </p:sp>
    </p:spTree>
    <p:extLst>
      <p:ext uri="{BB962C8B-B14F-4D97-AF65-F5344CB8AC3E}">
        <p14:creationId xmlns:p14="http://schemas.microsoft.com/office/powerpoint/2010/main" val="75564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5C72E-241C-43EE-A091-FC19AB618EF2}"/>
              </a:ext>
            </a:extLst>
          </p:cNvPr>
          <p:cNvSpPr txBox="1"/>
          <p:nvPr/>
        </p:nvSpPr>
        <p:spPr>
          <a:xfrm>
            <a:off x="740162" y="569189"/>
            <a:ext cx="2254143"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Modules</a:t>
            </a:r>
          </a:p>
        </p:txBody>
      </p:sp>
      <p:sp>
        <p:nvSpPr>
          <p:cNvPr id="6" name="TextBox 5">
            <a:extLst>
              <a:ext uri="{FF2B5EF4-FFF2-40B4-BE49-F238E27FC236}">
                <a16:creationId xmlns:a16="http://schemas.microsoft.com/office/drawing/2014/main" id="{9800E518-E515-4A37-B1FB-64B6F92D6BFB}"/>
              </a:ext>
            </a:extLst>
          </p:cNvPr>
          <p:cNvSpPr txBox="1"/>
          <p:nvPr/>
        </p:nvSpPr>
        <p:spPr>
          <a:xfrm>
            <a:off x="857950" y="1415197"/>
            <a:ext cx="8308627" cy="5355312"/>
          </a:xfrm>
          <a:prstGeom prst="rect">
            <a:avLst/>
          </a:prstGeom>
          <a:noFill/>
        </p:spPr>
        <p:txBody>
          <a:bodyPr wrap="square" rtlCol="0">
            <a:spAutoFit/>
          </a:bodyPr>
          <a:lstStyle/>
          <a:p>
            <a:pPr marL="342900" indent="-342900" algn="just">
              <a:buAutoNum type="arabicParenR"/>
            </a:pPr>
            <a:r>
              <a:rPr lang="en-IN" dirty="0">
                <a:latin typeface="Bahnschrift SemiLight Condensed" panose="020B0502040204020203" pitchFamily="34" charset="0"/>
              </a:rPr>
              <a:t>Upload Dataset: Using this module text-based dataset can be uploaded to application.</a:t>
            </a:r>
          </a:p>
          <a:p>
            <a:pPr marL="342900" indent="-342900" algn="just">
              <a:buAutoNum type="arabicParenR"/>
            </a:pPr>
            <a:endParaRPr lang="en-IN" dirty="0">
              <a:latin typeface="Bahnschrift SemiLight Condensed" panose="020B0502040204020203" pitchFamily="34" charset="0"/>
            </a:endParaRPr>
          </a:p>
          <a:p>
            <a:pPr marL="342900" indent="-342900" algn="just">
              <a:buAutoNum type="arabicParenR" startAt="2"/>
            </a:pPr>
            <a:r>
              <a:rPr lang="en-IN" dirty="0">
                <a:latin typeface="Bahnschrift SemiLight Condensed" panose="020B0502040204020203" pitchFamily="34" charset="0"/>
              </a:rPr>
              <a:t>Clean Module: Using this module we will apply various NLP techniques to remove stop words, special symbols etc.</a:t>
            </a:r>
          </a:p>
          <a:p>
            <a:pPr marL="342900" indent="-342900" algn="just">
              <a:buAutoNum type="arabicParenR" startAt="2"/>
            </a:pPr>
            <a:endParaRPr lang="en-IN" dirty="0">
              <a:latin typeface="Bahnschrift SemiLight Condensed" panose="020B0502040204020203" pitchFamily="34" charset="0"/>
            </a:endParaRPr>
          </a:p>
          <a:p>
            <a:pPr marL="342900" indent="-342900" algn="just">
              <a:buAutoNum type="arabicParenR" startAt="3"/>
            </a:pPr>
            <a:r>
              <a:rPr lang="en-IN" dirty="0">
                <a:latin typeface="Bahnschrift SemiLight Condensed" panose="020B0502040204020203" pitchFamily="34" charset="0"/>
              </a:rPr>
              <a:t>Generate Vocabulary and Embedding Vector: using this module we will build vocabulary with all English characters set. Convert all text-based data to numeric by obtaining text numeric value from vocabulary and build a training vector.</a:t>
            </a:r>
          </a:p>
          <a:p>
            <a:pPr marL="342900" indent="-342900" algn="just">
              <a:buAutoNum type="arabicParenR" startAt="3"/>
            </a:pPr>
            <a:endParaRPr lang="en-IN" dirty="0">
              <a:latin typeface="Bahnschrift SemiLight Condensed" panose="020B0502040204020203" pitchFamily="34" charset="0"/>
            </a:endParaRPr>
          </a:p>
          <a:p>
            <a:pPr marL="342900" indent="-342900" algn="just">
              <a:buAutoNum type="arabicParenR" startAt="4"/>
            </a:pPr>
            <a:r>
              <a:rPr lang="en-IN" dirty="0">
                <a:latin typeface="Bahnschrift SemiLight Condensed" panose="020B0502040204020203" pitchFamily="34" charset="0"/>
              </a:rPr>
              <a:t>Generate Character Based CNN Model: Using this module we will create CNN layers with v</a:t>
            </a:r>
            <a:r>
              <a:rPr lang="en-US" sz="1800" dirty="0">
                <a:effectLst/>
                <a:latin typeface="Bahnschrift SemiLight Condensed" panose="020B0502040204020203" pitchFamily="34" charset="0"/>
                <a:ea typeface="Times New Roman" panose="02020603050405020304" pitchFamily="18" charset="0"/>
                <a:cs typeface="Times New Roman" panose="02020603050405020304" pitchFamily="18" charset="0"/>
              </a:rPr>
              <a:t>o</a:t>
            </a:r>
            <a:r>
              <a:rPr lang="en-IN" sz="1800" dirty="0">
                <a:effectLst/>
                <a:latin typeface="Bahnschrift SemiLight Condensed" panose="020B0502040204020203" pitchFamily="34" charset="0"/>
                <a:ea typeface="Times New Roman" panose="02020603050405020304" pitchFamily="18" charset="0"/>
                <a:cs typeface="Times New Roman" panose="02020603050405020304" pitchFamily="18" charset="0"/>
              </a:rPr>
              <a:t>ca</a:t>
            </a:r>
            <a:r>
              <a:rPr lang="en-IN" dirty="0">
                <a:latin typeface="Bahnschrift SemiLight Condensed" panose="020B0502040204020203" pitchFamily="34" charset="0"/>
              </a:rPr>
              <a:t>bulary input and output sizes and then give train data as input to build CNN model.</a:t>
            </a:r>
          </a:p>
          <a:p>
            <a:pPr marL="342900" indent="-342900" algn="just">
              <a:buAutoNum type="arabicParenR" startAt="4"/>
            </a:pPr>
            <a:endParaRPr lang="en-IN" dirty="0">
              <a:latin typeface="Bahnschrift SemiLight Condensed" panose="020B0502040204020203" pitchFamily="34" charset="0"/>
            </a:endParaRPr>
          </a:p>
          <a:p>
            <a:pPr marL="342900" indent="-342900" algn="just">
              <a:buAutoNum type="arabicParenR" startAt="5"/>
            </a:pPr>
            <a:r>
              <a:rPr lang="en-IN" dirty="0">
                <a:latin typeface="Bahnschrift SemiLight Condensed" panose="020B0502040204020203" pitchFamily="34" charset="0"/>
              </a:rPr>
              <a:t>Metrics Calculation: Using this module we will calculate various metric such as ACCURACY, PRECISION, RECALL and FMEASURE.</a:t>
            </a:r>
          </a:p>
          <a:p>
            <a:pPr marL="342900" indent="-342900" algn="just">
              <a:buAutoNum type="arabicParenR" startAt="5"/>
            </a:pPr>
            <a:endParaRPr lang="en-IN" dirty="0">
              <a:latin typeface="Bahnschrift SemiLight Condensed" panose="020B0502040204020203" pitchFamily="34" charset="0"/>
            </a:endParaRPr>
          </a:p>
          <a:p>
            <a:pPr algn="just"/>
            <a:r>
              <a:rPr lang="en-IN" dirty="0">
                <a:latin typeface="Bahnschrift SemiLight Condensed" panose="020B0502040204020203" pitchFamily="34" charset="0"/>
              </a:rPr>
              <a:t>6)    Predict Cyberbullying:  Using this module we will ask user to enter any text message and then apply pre-processing technique to clean text and then convert text into one hot encoding or numeric vector. This numeric vector will be applied on CNN trained model to predict whether text contains any cyber bulling words or not.</a:t>
            </a:r>
          </a:p>
        </p:txBody>
      </p:sp>
    </p:spTree>
    <p:extLst>
      <p:ext uri="{BB962C8B-B14F-4D97-AF65-F5344CB8AC3E}">
        <p14:creationId xmlns:p14="http://schemas.microsoft.com/office/powerpoint/2010/main" val="18714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33776" y="34887"/>
            <a:ext cx="181492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Design</a:t>
            </a:r>
          </a:p>
        </p:txBody>
      </p:sp>
      <p:sp>
        <p:nvSpPr>
          <p:cNvPr id="3" name="TextBox 2">
            <a:extLst>
              <a:ext uri="{FF2B5EF4-FFF2-40B4-BE49-F238E27FC236}">
                <a16:creationId xmlns:a16="http://schemas.microsoft.com/office/drawing/2014/main" id="{9908AB8B-BEE4-4F40-A1AC-B8DD4A4C3749}"/>
              </a:ext>
            </a:extLst>
          </p:cNvPr>
          <p:cNvSpPr txBox="1"/>
          <p:nvPr/>
        </p:nvSpPr>
        <p:spPr>
          <a:xfrm>
            <a:off x="936977" y="829728"/>
            <a:ext cx="2088443" cy="400110"/>
          </a:xfrm>
          <a:prstGeom prst="rect">
            <a:avLst/>
          </a:prstGeom>
          <a:noFill/>
        </p:spPr>
        <p:txBody>
          <a:bodyPr wrap="square" rtlCol="0">
            <a:spAutoFit/>
          </a:bodyPr>
          <a:lstStyle/>
          <a:p>
            <a:r>
              <a:rPr lang="en-IN" sz="2000" b="1" dirty="0"/>
              <a:t>Architecture</a:t>
            </a:r>
          </a:p>
        </p:txBody>
      </p:sp>
      <p:pic>
        <p:nvPicPr>
          <p:cNvPr id="34" name="Picture 33" descr="Diagram&#10;&#10;Description automatically generated">
            <a:extLst>
              <a:ext uri="{FF2B5EF4-FFF2-40B4-BE49-F238E27FC236}">
                <a16:creationId xmlns:a16="http://schemas.microsoft.com/office/drawing/2014/main" id="{E92BB8EF-0311-4E18-BAC0-5C0F145D11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3776" y="1184682"/>
            <a:ext cx="8060266" cy="5676793"/>
          </a:xfrm>
          <a:prstGeom prst="rect">
            <a:avLst/>
          </a:prstGeom>
          <a:noFill/>
          <a:ln>
            <a:noFill/>
          </a:ln>
        </p:spPr>
      </p:pic>
    </p:spTree>
    <p:extLst>
      <p:ext uri="{BB962C8B-B14F-4D97-AF65-F5344CB8AC3E}">
        <p14:creationId xmlns:p14="http://schemas.microsoft.com/office/powerpoint/2010/main" val="106285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33776" y="192933"/>
            <a:ext cx="3820277"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Design (contd.)</a:t>
            </a:r>
          </a:p>
        </p:txBody>
      </p:sp>
      <p:sp>
        <p:nvSpPr>
          <p:cNvPr id="3" name="TextBox 2">
            <a:extLst>
              <a:ext uri="{FF2B5EF4-FFF2-40B4-BE49-F238E27FC236}">
                <a16:creationId xmlns:a16="http://schemas.microsoft.com/office/drawing/2014/main" id="{6F5F51D5-0F18-4FC1-8D92-189EB5071F10}"/>
              </a:ext>
            </a:extLst>
          </p:cNvPr>
          <p:cNvSpPr txBox="1"/>
          <p:nvPr/>
        </p:nvSpPr>
        <p:spPr>
          <a:xfrm>
            <a:off x="824089" y="1154612"/>
            <a:ext cx="2099733" cy="400110"/>
          </a:xfrm>
          <a:prstGeom prst="rect">
            <a:avLst/>
          </a:prstGeom>
          <a:noFill/>
        </p:spPr>
        <p:txBody>
          <a:bodyPr wrap="square" rtlCol="0">
            <a:spAutoFit/>
          </a:bodyPr>
          <a:lstStyle/>
          <a:p>
            <a:r>
              <a:rPr lang="en-IN" sz="2000" b="1" dirty="0"/>
              <a:t>UML Diagrams:</a:t>
            </a:r>
          </a:p>
        </p:txBody>
      </p:sp>
      <p:pic>
        <p:nvPicPr>
          <p:cNvPr id="34" name="Picture 33" descr="Diagram, table&#10;&#10;Description automatically generated">
            <a:extLst>
              <a:ext uri="{FF2B5EF4-FFF2-40B4-BE49-F238E27FC236}">
                <a16:creationId xmlns:a16="http://schemas.microsoft.com/office/drawing/2014/main" id="{4F088E80-94A4-4262-A341-773B7F7643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7778" y="3352943"/>
            <a:ext cx="4481689" cy="3312124"/>
          </a:xfrm>
          <a:prstGeom prst="rect">
            <a:avLst/>
          </a:prstGeom>
          <a:noFill/>
          <a:ln>
            <a:noFill/>
          </a:ln>
        </p:spPr>
      </p:pic>
      <p:sp>
        <p:nvSpPr>
          <p:cNvPr id="35" name="TextBox 34">
            <a:extLst>
              <a:ext uri="{FF2B5EF4-FFF2-40B4-BE49-F238E27FC236}">
                <a16:creationId xmlns:a16="http://schemas.microsoft.com/office/drawing/2014/main" id="{94890A6A-CFA6-400B-8FEF-4840F1A3E8BF}"/>
              </a:ext>
            </a:extLst>
          </p:cNvPr>
          <p:cNvSpPr txBox="1"/>
          <p:nvPr/>
        </p:nvSpPr>
        <p:spPr>
          <a:xfrm>
            <a:off x="1343377" y="1842479"/>
            <a:ext cx="2099733" cy="400110"/>
          </a:xfrm>
          <a:prstGeom prst="rect">
            <a:avLst/>
          </a:prstGeom>
          <a:noFill/>
        </p:spPr>
        <p:txBody>
          <a:bodyPr wrap="square" rtlCol="0">
            <a:spAutoFit/>
          </a:bodyPr>
          <a:lstStyle/>
          <a:p>
            <a:r>
              <a:rPr lang="en-IN" sz="2000" b="1" dirty="0"/>
              <a:t>Class Diagram</a:t>
            </a:r>
          </a:p>
        </p:txBody>
      </p:sp>
      <p:sp>
        <p:nvSpPr>
          <p:cNvPr id="4" name="TextBox 3">
            <a:extLst>
              <a:ext uri="{FF2B5EF4-FFF2-40B4-BE49-F238E27FC236}">
                <a16:creationId xmlns:a16="http://schemas.microsoft.com/office/drawing/2014/main" id="{B909C852-0C9F-45A6-AE0A-4DCEE3D27E6A}"/>
              </a:ext>
            </a:extLst>
          </p:cNvPr>
          <p:cNvSpPr txBox="1"/>
          <p:nvPr/>
        </p:nvSpPr>
        <p:spPr>
          <a:xfrm>
            <a:off x="1557865" y="2351782"/>
            <a:ext cx="8161867" cy="830997"/>
          </a:xfrm>
          <a:prstGeom prst="rect">
            <a:avLst/>
          </a:prstGeom>
          <a:noFill/>
        </p:spPr>
        <p:txBody>
          <a:bodyPr wrap="square" rtlCol="0">
            <a:spAutoFit/>
          </a:bodyPr>
          <a:lstStyle/>
          <a:p>
            <a:r>
              <a:rPr lang="en-IN" sz="1600" dirty="0">
                <a:latin typeface="Bahnschrift Light SemiCondensed" panose="020B0502040204020203" pitchFamily="34" charset="0"/>
              </a:rPr>
              <a:t>Class diagram in the Unified </a:t>
            </a:r>
            <a:r>
              <a:rPr lang="en-IN" sz="1600" dirty="0" err="1">
                <a:latin typeface="Bahnschrift Light SemiCondensed" panose="020B0502040204020203" pitchFamily="34" charset="0"/>
              </a:rPr>
              <a:t>Modeling</a:t>
            </a:r>
            <a:r>
              <a:rPr lang="en-IN" sz="1600" dirty="0">
                <a:latin typeface="Bahnschrift Light SemiCondensed" panose="020B0502040204020203" pitchFamily="34" charset="0"/>
              </a:rPr>
              <a:t> Language (UML) is a type of static structure diagram that describes the structure of a system by showing the system’s classes, their attributes, operations (or methods), and the relationships among the classes.</a:t>
            </a:r>
          </a:p>
        </p:txBody>
      </p:sp>
    </p:spTree>
    <p:extLst>
      <p:ext uri="{BB962C8B-B14F-4D97-AF65-F5344CB8AC3E}">
        <p14:creationId xmlns:p14="http://schemas.microsoft.com/office/powerpoint/2010/main" val="235251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33776" y="192933"/>
            <a:ext cx="3820277"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Design (contd.)</a:t>
            </a:r>
          </a:p>
        </p:txBody>
      </p:sp>
      <p:sp>
        <p:nvSpPr>
          <p:cNvPr id="3" name="TextBox 2">
            <a:extLst>
              <a:ext uri="{FF2B5EF4-FFF2-40B4-BE49-F238E27FC236}">
                <a16:creationId xmlns:a16="http://schemas.microsoft.com/office/drawing/2014/main" id="{6F5F51D5-0F18-4FC1-8D92-189EB5071F10}"/>
              </a:ext>
            </a:extLst>
          </p:cNvPr>
          <p:cNvSpPr txBox="1"/>
          <p:nvPr/>
        </p:nvSpPr>
        <p:spPr>
          <a:xfrm>
            <a:off x="824089" y="1154612"/>
            <a:ext cx="2099733" cy="400110"/>
          </a:xfrm>
          <a:prstGeom prst="rect">
            <a:avLst/>
          </a:prstGeom>
          <a:noFill/>
        </p:spPr>
        <p:txBody>
          <a:bodyPr wrap="square" rtlCol="0">
            <a:spAutoFit/>
          </a:bodyPr>
          <a:lstStyle/>
          <a:p>
            <a:r>
              <a:rPr lang="en-IN" sz="2000" b="1" dirty="0"/>
              <a:t>UML Diagrams:</a:t>
            </a:r>
          </a:p>
        </p:txBody>
      </p:sp>
      <p:sp>
        <p:nvSpPr>
          <p:cNvPr id="35" name="TextBox 34">
            <a:extLst>
              <a:ext uri="{FF2B5EF4-FFF2-40B4-BE49-F238E27FC236}">
                <a16:creationId xmlns:a16="http://schemas.microsoft.com/office/drawing/2014/main" id="{94890A6A-CFA6-400B-8FEF-4840F1A3E8BF}"/>
              </a:ext>
            </a:extLst>
          </p:cNvPr>
          <p:cNvSpPr txBox="1"/>
          <p:nvPr/>
        </p:nvSpPr>
        <p:spPr>
          <a:xfrm>
            <a:off x="1343377" y="1740878"/>
            <a:ext cx="3420534" cy="400110"/>
          </a:xfrm>
          <a:prstGeom prst="rect">
            <a:avLst/>
          </a:prstGeom>
          <a:noFill/>
        </p:spPr>
        <p:txBody>
          <a:bodyPr wrap="square" rtlCol="0">
            <a:spAutoFit/>
          </a:bodyPr>
          <a:lstStyle/>
          <a:p>
            <a:r>
              <a:rPr lang="en-IN" sz="2000" b="1" dirty="0"/>
              <a:t>Use Case Diagram</a:t>
            </a:r>
          </a:p>
        </p:txBody>
      </p:sp>
      <p:sp>
        <p:nvSpPr>
          <p:cNvPr id="4" name="TextBox 3">
            <a:extLst>
              <a:ext uri="{FF2B5EF4-FFF2-40B4-BE49-F238E27FC236}">
                <a16:creationId xmlns:a16="http://schemas.microsoft.com/office/drawing/2014/main" id="{B909C852-0C9F-45A6-AE0A-4DCEE3D27E6A}"/>
              </a:ext>
            </a:extLst>
          </p:cNvPr>
          <p:cNvSpPr txBox="1"/>
          <p:nvPr/>
        </p:nvSpPr>
        <p:spPr>
          <a:xfrm>
            <a:off x="1557865" y="2238892"/>
            <a:ext cx="8161867" cy="1077218"/>
          </a:xfrm>
          <a:prstGeom prst="rect">
            <a:avLst/>
          </a:prstGeom>
          <a:noFill/>
        </p:spPr>
        <p:txBody>
          <a:bodyPr wrap="square" rtlCol="0">
            <a:spAutoFit/>
          </a:bodyPr>
          <a:lstStyle/>
          <a:p>
            <a:r>
              <a:rPr lang="en-IN" sz="1600" dirty="0">
                <a:latin typeface="Bahnschrift Light SemiCondensed" panose="020B0502040204020203" pitchFamily="34" charset="0"/>
              </a:rPr>
              <a:t>A use case diagram in the Unified </a:t>
            </a:r>
            <a:r>
              <a:rPr lang="en-IN" sz="1600" dirty="0" err="1">
                <a:latin typeface="Bahnschrift Light SemiCondensed" panose="020B0502040204020203" pitchFamily="34" charset="0"/>
              </a:rPr>
              <a:t>Modeling</a:t>
            </a:r>
            <a:r>
              <a:rPr lang="en-IN" sz="1600" dirty="0">
                <a:latin typeface="Bahnschrift Light SemiCondensed" panose="020B0502040204020203" pitchFamily="34" charset="0"/>
              </a:rPr>
              <a:t> Language (UML) is a type of </a:t>
            </a:r>
            <a:r>
              <a:rPr lang="en-IN" sz="1600" dirty="0" err="1">
                <a:latin typeface="Bahnschrift Light SemiCondensed" panose="020B0502040204020203" pitchFamily="34" charset="0"/>
              </a:rPr>
              <a:t>behavioral</a:t>
            </a:r>
            <a:r>
              <a:rPr lang="en-IN" sz="1600" dirty="0">
                <a:latin typeface="Bahnschrift Light SemiCondensed" panose="020B0502040204020203" pitchFamily="34" charset="0"/>
              </a:rPr>
              <a:t> diagram defined by and created from a Use-case analysis. Its purpose is to present a graphical overview of the functionality provided by a system in terms of actors, their goals (represented as use cases), and any dependencies between those use cases.</a:t>
            </a:r>
          </a:p>
        </p:txBody>
      </p:sp>
      <p:pic>
        <p:nvPicPr>
          <p:cNvPr id="7" name="Picture 6" descr="Diagram&#10;&#10;Description automatically generated">
            <a:extLst>
              <a:ext uri="{FF2B5EF4-FFF2-40B4-BE49-F238E27FC236}">
                <a16:creationId xmlns:a16="http://schemas.microsoft.com/office/drawing/2014/main" id="{6E465B0A-C955-416A-8CF0-EC31183F3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4529" y="3414014"/>
            <a:ext cx="3223649" cy="3303651"/>
          </a:xfrm>
          <a:prstGeom prst="rect">
            <a:avLst/>
          </a:prstGeom>
          <a:noFill/>
          <a:ln>
            <a:noFill/>
          </a:ln>
        </p:spPr>
      </p:pic>
    </p:spTree>
    <p:extLst>
      <p:ext uri="{BB962C8B-B14F-4D97-AF65-F5344CB8AC3E}">
        <p14:creationId xmlns:p14="http://schemas.microsoft.com/office/powerpoint/2010/main" val="2956129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33776" y="192933"/>
            <a:ext cx="3820277"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Design (contd.)</a:t>
            </a:r>
          </a:p>
        </p:txBody>
      </p:sp>
      <p:sp>
        <p:nvSpPr>
          <p:cNvPr id="3" name="TextBox 2">
            <a:extLst>
              <a:ext uri="{FF2B5EF4-FFF2-40B4-BE49-F238E27FC236}">
                <a16:creationId xmlns:a16="http://schemas.microsoft.com/office/drawing/2014/main" id="{6F5F51D5-0F18-4FC1-8D92-189EB5071F10}"/>
              </a:ext>
            </a:extLst>
          </p:cNvPr>
          <p:cNvSpPr txBox="1"/>
          <p:nvPr/>
        </p:nvSpPr>
        <p:spPr>
          <a:xfrm>
            <a:off x="824089" y="1154612"/>
            <a:ext cx="2099733" cy="400110"/>
          </a:xfrm>
          <a:prstGeom prst="rect">
            <a:avLst/>
          </a:prstGeom>
          <a:noFill/>
        </p:spPr>
        <p:txBody>
          <a:bodyPr wrap="square" rtlCol="0">
            <a:spAutoFit/>
          </a:bodyPr>
          <a:lstStyle/>
          <a:p>
            <a:r>
              <a:rPr lang="en-IN" sz="2000" b="1" dirty="0"/>
              <a:t>UML Diagrams:</a:t>
            </a:r>
          </a:p>
        </p:txBody>
      </p:sp>
      <p:sp>
        <p:nvSpPr>
          <p:cNvPr id="35" name="TextBox 34">
            <a:extLst>
              <a:ext uri="{FF2B5EF4-FFF2-40B4-BE49-F238E27FC236}">
                <a16:creationId xmlns:a16="http://schemas.microsoft.com/office/drawing/2014/main" id="{94890A6A-CFA6-400B-8FEF-4840F1A3E8BF}"/>
              </a:ext>
            </a:extLst>
          </p:cNvPr>
          <p:cNvSpPr txBox="1"/>
          <p:nvPr/>
        </p:nvSpPr>
        <p:spPr>
          <a:xfrm>
            <a:off x="1343377" y="1740878"/>
            <a:ext cx="3420534" cy="400110"/>
          </a:xfrm>
          <a:prstGeom prst="rect">
            <a:avLst/>
          </a:prstGeom>
          <a:noFill/>
        </p:spPr>
        <p:txBody>
          <a:bodyPr wrap="square" rtlCol="0">
            <a:spAutoFit/>
          </a:bodyPr>
          <a:lstStyle/>
          <a:p>
            <a:r>
              <a:rPr lang="en-IN" sz="2000" b="1" dirty="0"/>
              <a:t>Activity Diagram</a:t>
            </a:r>
          </a:p>
        </p:txBody>
      </p:sp>
      <p:sp>
        <p:nvSpPr>
          <p:cNvPr id="4" name="TextBox 3">
            <a:extLst>
              <a:ext uri="{FF2B5EF4-FFF2-40B4-BE49-F238E27FC236}">
                <a16:creationId xmlns:a16="http://schemas.microsoft.com/office/drawing/2014/main" id="{B909C852-0C9F-45A6-AE0A-4DCEE3D27E6A}"/>
              </a:ext>
            </a:extLst>
          </p:cNvPr>
          <p:cNvSpPr txBox="1"/>
          <p:nvPr/>
        </p:nvSpPr>
        <p:spPr>
          <a:xfrm>
            <a:off x="1557866" y="2238892"/>
            <a:ext cx="2878668" cy="1323439"/>
          </a:xfrm>
          <a:prstGeom prst="rect">
            <a:avLst/>
          </a:prstGeom>
          <a:noFill/>
        </p:spPr>
        <p:txBody>
          <a:bodyPr wrap="square" rtlCol="0">
            <a:spAutoFit/>
          </a:bodyPr>
          <a:lstStyle/>
          <a:p>
            <a:r>
              <a:rPr lang="en-IN" sz="1600" dirty="0">
                <a:latin typeface="Bahnschrift Light SemiCondensed" panose="020B0502040204020203" pitchFamily="34" charset="0"/>
              </a:rPr>
              <a:t>The process flows in the system are captured in the activity diagram. An activity diagram consists of activities, actions, transitions, initial and final states.</a:t>
            </a:r>
          </a:p>
        </p:txBody>
      </p:sp>
      <p:pic>
        <p:nvPicPr>
          <p:cNvPr id="8" name="Picture 7" descr="Diagram&#10;&#10;Description automatically generated">
            <a:extLst>
              <a:ext uri="{FF2B5EF4-FFF2-40B4-BE49-F238E27FC236}">
                <a16:creationId xmlns:a16="http://schemas.microsoft.com/office/drawing/2014/main" id="{8EF960B5-507F-4E51-ABA2-AF4DA72ABE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65680" y="770678"/>
            <a:ext cx="1979930" cy="6028055"/>
          </a:xfrm>
          <a:prstGeom prst="rect">
            <a:avLst/>
          </a:prstGeom>
          <a:noFill/>
          <a:ln>
            <a:noFill/>
          </a:ln>
        </p:spPr>
      </p:pic>
    </p:spTree>
    <p:extLst>
      <p:ext uri="{BB962C8B-B14F-4D97-AF65-F5344CB8AC3E}">
        <p14:creationId xmlns:p14="http://schemas.microsoft.com/office/powerpoint/2010/main" val="241544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638561" y="79023"/>
            <a:ext cx="1438214"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Code</a:t>
            </a:r>
          </a:p>
        </p:txBody>
      </p:sp>
      <p:pic>
        <p:nvPicPr>
          <p:cNvPr id="7" name="Picture 6">
            <a:extLst>
              <a:ext uri="{FF2B5EF4-FFF2-40B4-BE49-F238E27FC236}">
                <a16:creationId xmlns:a16="http://schemas.microsoft.com/office/drawing/2014/main" id="{E94C92FD-CF98-4A6A-8314-06787AC96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2" y="905091"/>
            <a:ext cx="10622084" cy="5952909"/>
          </a:xfrm>
          <a:prstGeom prst="rect">
            <a:avLst/>
          </a:prstGeom>
        </p:spPr>
      </p:pic>
    </p:spTree>
    <p:extLst>
      <p:ext uri="{BB962C8B-B14F-4D97-AF65-F5344CB8AC3E}">
        <p14:creationId xmlns:p14="http://schemas.microsoft.com/office/powerpoint/2010/main" val="1056834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638561" y="79023"/>
            <a:ext cx="1941557"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Output</a:t>
            </a:r>
          </a:p>
        </p:txBody>
      </p:sp>
      <p:pic>
        <p:nvPicPr>
          <p:cNvPr id="6" name="Picture 5" descr="Graphical user interface, application&#10;&#10;Description automatically generated">
            <a:extLst>
              <a:ext uri="{FF2B5EF4-FFF2-40B4-BE49-F238E27FC236}">
                <a16:creationId xmlns:a16="http://schemas.microsoft.com/office/drawing/2014/main" id="{D30FCF8C-309C-414C-B576-606DBE254ED7}"/>
              </a:ext>
            </a:extLst>
          </p:cNvPr>
          <p:cNvPicPr/>
          <p:nvPr/>
        </p:nvPicPr>
        <p:blipFill>
          <a:blip r:embed="rId2">
            <a:extLst>
              <a:ext uri="{28A0092B-C50C-407E-A947-70E740481C1C}">
                <a14:useLocalDpi xmlns:a14="http://schemas.microsoft.com/office/drawing/2010/main" val="0"/>
              </a:ext>
            </a:extLst>
          </a:blip>
          <a:stretch>
            <a:fillRect/>
          </a:stretch>
        </p:blipFill>
        <p:spPr>
          <a:xfrm>
            <a:off x="767291" y="1046091"/>
            <a:ext cx="3409950" cy="1424305"/>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B2EEF146-B9FB-4A98-BFCE-9B1FAE6D37B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925445" y="2798198"/>
            <a:ext cx="6839444" cy="3749357"/>
          </a:xfrm>
          <a:prstGeom prst="rect">
            <a:avLst/>
          </a:prstGeom>
        </p:spPr>
      </p:pic>
    </p:spTree>
    <p:extLst>
      <p:ext uri="{BB962C8B-B14F-4D97-AF65-F5344CB8AC3E}">
        <p14:creationId xmlns:p14="http://schemas.microsoft.com/office/powerpoint/2010/main" val="309906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638561" y="79023"/>
            <a:ext cx="3946914"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Output (contd.)</a:t>
            </a:r>
          </a:p>
        </p:txBody>
      </p:sp>
      <p:pic>
        <p:nvPicPr>
          <p:cNvPr id="5" name="Picture 4" descr="Chart, line chart&#10;&#10;Description automatically generated">
            <a:extLst>
              <a:ext uri="{FF2B5EF4-FFF2-40B4-BE49-F238E27FC236}">
                <a16:creationId xmlns:a16="http://schemas.microsoft.com/office/drawing/2014/main" id="{CDACC2C0-F676-41F4-A7D0-AE3CDAD814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8199" y="848464"/>
            <a:ext cx="8229090" cy="4897580"/>
          </a:xfrm>
          <a:prstGeom prst="rect">
            <a:avLst/>
          </a:prstGeom>
          <a:noFill/>
          <a:ln>
            <a:noFill/>
          </a:ln>
        </p:spPr>
      </p:pic>
    </p:spTree>
    <p:extLst>
      <p:ext uri="{BB962C8B-B14F-4D97-AF65-F5344CB8AC3E}">
        <p14:creationId xmlns:p14="http://schemas.microsoft.com/office/powerpoint/2010/main" val="292888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51450" y="208884"/>
            <a:ext cx="1920206"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Testing</a:t>
            </a:r>
          </a:p>
        </p:txBody>
      </p:sp>
      <p:sp>
        <p:nvSpPr>
          <p:cNvPr id="14" name="TextBox 13">
            <a:extLst>
              <a:ext uri="{FF2B5EF4-FFF2-40B4-BE49-F238E27FC236}">
                <a16:creationId xmlns:a16="http://schemas.microsoft.com/office/drawing/2014/main" id="{0EF49121-BCD7-4962-98E0-2F482F49B0FE}"/>
              </a:ext>
            </a:extLst>
          </p:cNvPr>
          <p:cNvSpPr txBox="1"/>
          <p:nvPr/>
        </p:nvSpPr>
        <p:spPr>
          <a:xfrm>
            <a:off x="954650" y="1329091"/>
            <a:ext cx="6101644" cy="491417"/>
          </a:xfrm>
          <a:prstGeom prst="rect">
            <a:avLst/>
          </a:prstGeom>
          <a:noFill/>
        </p:spPr>
        <p:txBody>
          <a:bodyPr wrap="square">
            <a:spAutoFit/>
          </a:bodyPr>
          <a:lstStyle/>
          <a:p>
            <a:pPr algn="just">
              <a:lnSpc>
                <a:spcPct val="150000"/>
              </a:lnSpc>
            </a:pPr>
            <a:r>
              <a:rPr lang="en-IN" sz="2000" b="1" dirty="0">
                <a:latin typeface="Bahnschrift SemiLight Condensed" panose="020B0502040204020203" pitchFamily="34" charset="0"/>
              </a:rPr>
              <a:t>Test cases</a:t>
            </a:r>
            <a:r>
              <a:rPr lang="en-IN" sz="2000" b="1" dirty="0">
                <a:latin typeface="Bahnschrift SemiLight" panose="020B0502040204020203" pitchFamily="34" charset="0"/>
              </a:rPr>
              <a:t>:</a:t>
            </a:r>
          </a:p>
        </p:txBody>
      </p:sp>
      <p:graphicFrame>
        <p:nvGraphicFramePr>
          <p:cNvPr id="4" name="Table 3">
            <a:extLst>
              <a:ext uri="{FF2B5EF4-FFF2-40B4-BE49-F238E27FC236}">
                <a16:creationId xmlns:a16="http://schemas.microsoft.com/office/drawing/2014/main" id="{1322E091-2665-4B5D-B9F8-1E751E8EA5C5}"/>
              </a:ext>
            </a:extLst>
          </p:cNvPr>
          <p:cNvGraphicFramePr>
            <a:graphicFrameLocks noGrp="1"/>
          </p:cNvGraphicFramePr>
          <p:nvPr>
            <p:extLst>
              <p:ext uri="{D42A27DB-BD31-4B8C-83A1-F6EECF244321}">
                <p14:modId xmlns:p14="http://schemas.microsoft.com/office/powerpoint/2010/main" val="1813181082"/>
              </p:ext>
            </p:extLst>
          </p:nvPr>
        </p:nvGraphicFramePr>
        <p:xfrm>
          <a:off x="1419807" y="2423554"/>
          <a:ext cx="7272638" cy="2916090"/>
        </p:xfrm>
        <a:graphic>
          <a:graphicData uri="http://schemas.openxmlformats.org/drawingml/2006/table">
            <a:tbl>
              <a:tblPr firstRow="1" firstCol="1" bandRow="1"/>
              <a:tblGrid>
                <a:gridCol w="1366184">
                  <a:extLst>
                    <a:ext uri="{9D8B030D-6E8A-4147-A177-3AD203B41FA5}">
                      <a16:colId xmlns:a16="http://schemas.microsoft.com/office/drawing/2014/main" val="3533021944"/>
                    </a:ext>
                  </a:extLst>
                </a:gridCol>
                <a:gridCol w="1361872">
                  <a:extLst>
                    <a:ext uri="{9D8B030D-6E8A-4147-A177-3AD203B41FA5}">
                      <a16:colId xmlns:a16="http://schemas.microsoft.com/office/drawing/2014/main" val="2390649717"/>
                    </a:ext>
                  </a:extLst>
                </a:gridCol>
                <a:gridCol w="1362590">
                  <a:extLst>
                    <a:ext uri="{9D8B030D-6E8A-4147-A177-3AD203B41FA5}">
                      <a16:colId xmlns:a16="http://schemas.microsoft.com/office/drawing/2014/main" val="1911183086"/>
                    </a:ext>
                  </a:extLst>
                </a:gridCol>
                <a:gridCol w="1366184">
                  <a:extLst>
                    <a:ext uri="{9D8B030D-6E8A-4147-A177-3AD203B41FA5}">
                      <a16:colId xmlns:a16="http://schemas.microsoft.com/office/drawing/2014/main" val="1946727805"/>
                    </a:ext>
                  </a:extLst>
                </a:gridCol>
                <a:gridCol w="1815808">
                  <a:extLst>
                    <a:ext uri="{9D8B030D-6E8A-4147-A177-3AD203B41FA5}">
                      <a16:colId xmlns:a16="http://schemas.microsoft.com/office/drawing/2014/main" val="3189616053"/>
                    </a:ext>
                  </a:extLst>
                </a:gridCol>
              </a:tblGrid>
              <a:tr h="406047">
                <a:tc>
                  <a:txBody>
                    <a:bodyPr/>
                    <a:lstStyle/>
                    <a:p>
                      <a:pPr marL="69850">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Test case ID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Test case name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Purpose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Input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Output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315485"/>
                  </a:ext>
                </a:extLst>
              </a:tr>
              <a:tr h="1256977">
                <a:tc>
                  <a:txBody>
                    <a:bodyPr/>
                    <a:lstStyle/>
                    <a:p>
                      <a:pPr marL="69850">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1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Recognition   test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p>
                      <a:pPr marL="66675">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1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055">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To check if the detector performs its task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2550">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A normal text in the form of a social media comment is given</a:t>
                      </a:r>
                      <a:endPar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endParaRPr>
                    </a:p>
                  </a:txBody>
                  <a:tcPr marL="0" marR="0" marT="838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It detected as non-bully text.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3844039"/>
                  </a:ext>
                </a:extLst>
              </a:tr>
              <a:tr h="1253066">
                <a:tc>
                  <a:txBody>
                    <a:bodyPr/>
                    <a:lstStyle/>
                    <a:p>
                      <a:pPr marL="69850">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2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Recognition   test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p>
                      <a:pPr marL="66675">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2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055">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To check if the detector performs its task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2550">
                        <a:lnSpc>
                          <a:spcPct val="107000"/>
                        </a:lnSpc>
                        <a:spcAft>
                          <a:spcPts val="800"/>
                        </a:spcAft>
                      </a:pPr>
                      <a:r>
                        <a:rPr lang="en-IN" sz="1400" kern="10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A threat comment    in the form of a social media comment is given  </a:t>
                      </a:r>
                      <a:r>
                        <a:rPr lang="en-IN" sz="1200" kern="10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a:lnSpc>
                          <a:spcPct val="107000"/>
                        </a:lnSpc>
                        <a:spcAft>
                          <a:spcPts val="800"/>
                        </a:spcAft>
                      </a:pPr>
                      <a:r>
                        <a:rPr lang="en-IN" sz="1400" kern="100" dirty="0">
                          <a:solidFill>
                            <a:srgbClr val="000000"/>
                          </a:solidFill>
                          <a:effectLst/>
                          <a:latin typeface="Bahnschrift SemiLight SemiCondensed" panose="020B0502040204020203" pitchFamily="34" charset="0"/>
                          <a:ea typeface="Times New Roman" panose="02020603050405020304" pitchFamily="18" charset="0"/>
                          <a:cs typeface="Times New Roman" panose="02020603050405020304" pitchFamily="18" charset="0"/>
                        </a:rPr>
                        <a:t>It detected as bullying text.  </a:t>
                      </a:r>
                      <a:r>
                        <a:rPr lang="en-IN" sz="1200" kern="100" dirty="0">
                          <a:solidFill>
                            <a:srgbClr val="000000"/>
                          </a:solidFill>
                          <a:effectLst/>
                          <a:latin typeface="Bahnschrift SemiLight SemiCondensed" panose="020B0502040204020203" pitchFamily="34" charset="0"/>
                          <a:ea typeface="Calibri" panose="020F0502020204030204" pitchFamily="34" charset="0"/>
                          <a:cs typeface="Times New Roman" panose="02020603050405020304" pitchFamily="18" charset="0"/>
                        </a:rPr>
                        <a:t>  </a:t>
                      </a:r>
                    </a:p>
                  </a:txBody>
                  <a:tcPr marL="0" marR="0" marT="838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565911"/>
                  </a:ext>
                </a:extLst>
              </a:tr>
            </a:tbl>
          </a:graphicData>
        </a:graphic>
      </p:graphicFrame>
    </p:spTree>
    <p:extLst>
      <p:ext uri="{BB962C8B-B14F-4D97-AF65-F5344CB8AC3E}">
        <p14:creationId xmlns:p14="http://schemas.microsoft.com/office/powerpoint/2010/main" val="336560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3748882" y="237067"/>
            <a:ext cx="2347117" cy="769441"/>
          </a:xfrm>
          <a:prstGeom prst="rect">
            <a:avLst/>
          </a:prstGeom>
          <a:noFill/>
        </p:spPr>
        <p:txBody>
          <a:bodyPr wrap="none" rtlCol="0">
            <a:spAutoFit/>
          </a:bodyPr>
          <a:lstStyle/>
          <a:p>
            <a:pPr algn="ctr"/>
            <a:r>
              <a:rPr lang="en-IN" sz="4400" b="1" dirty="0">
                <a:latin typeface="Times New Roman" panose="02020603050405020304" pitchFamily="18" charset="0"/>
                <a:cs typeface="Times New Roman" panose="02020603050405020304" pitchFamily="18" charset="0"/>
              </a:rPr>
              <a:t>Contents</a:t>
            </a:r>
            <a:endParaRPr lang="en-IN" sz="5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2065769-21F4-414A-AE14-4DAF63764286}"/>
              </a:ext>
            </a:extLst>
          </p:cNvPr>
          <p:cNvSpPr txBox="1"/>
          <p:nvPr/>
        </p:nvSpPr>
        <p:spPr>
          <a:xfrm>
            <a:off x="1093304" y="904009"/>
            <a:ext cx="10005391" cy="60313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Abstract</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Problem Statement</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Literature Survey</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Existing System and Disadvantages</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Proposed System and Advantages</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System Requirements</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Modules</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Design (Architecture and UML diagrams)</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Code</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Testing</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Conclusion</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Future Scope</a:t>
            </a:r>
          </a:p>
          <a:p>
            <a:pPr marL="285750" indent="-285750" algn="just">
              <a:lnSpc>
                <a:spcPct val="150000"/>
              </a:lnSpc>
              <a:buFont typeface="Arial" panose="020B0604020202020204" pitchFamily="34" charset="0"/>
              <a:buChar char="•"/>
            </a:pPr>
            <a:r>
              <a:rPr lang="en-IN" sz="2000" dirty="0">
                <a:latin typeface="Bahnschrift SemiLight SemiConde" panose="020B0502040204020203" pitchFamily="34" charset="0"/>
              </a:rPr>
              <a:t>References</a:t>
            </a:r>
          </a:p>
        </p:txBody>
      </p:sp>
    </p:spTree>
    <p:extLst>
      <p:ext uri="{BB962C8B-B14F-4D97-AF65-F5344CB8AC3E}">
        <p14:creationId xmlns:p14="http://schemas.microsoft.com/office/powerpoint/2010/main" val="1039403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6FD2C-B6F3-454E-A72C-702AB3201C22}"/>
              </a:ext>
            </a:extLst>
          </p:cNvPr>
          <p:cNvSpPr txBox="1"/>
          <p:nvPr/>
        </p:nvSpPr>
        <p:spPr>
          <a:xfrm>
            <a:off x="683717" y="556458"/>
            <a:ext cx="288252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A1BE2505-BE98-42E8-B7D8-E0C6D51A22B4}"/>
              </a:ext>
            </a:extLst>
          </p:cNvPr>
          <p:cNvSpPr txBox="1"/>
          <p:nvPr/>
        </p:nvSpPr>
        <p:spPr>
          <a:xfrm>
            <a:off x="1140173" y="1793684"/>
            <a:ext cx="8161867" cy="4247317"/>
          </a:xfrm>
          <a:prstGeom prst="rect">
            <a:avLst/>
          </a:prstGeom>
          <a:noFill/>
        </p:spPr>
        <p:txBody>
          <a:bodyPr wrap="square" rtlCol="0">
            <a:spAutoFit/>
          </a:bodyPr>
          <a:lstStyle/>
          <a:p>
            <a:pPr algn="just"/>
            <a:r>
              <a:rPr lang="en-IN" dirty="0">
                <a:latin typeface="Bahnschrift Light SemiCondensed" panose="020B0502040204020203" pitchFamily="34" charset="0"/>
              </a:rPr>
              <a:t>Cyberbullying is a serious issue that can have devastating effects on individuals and society as a whole. Therefore, effective methods for detecting and predicting cyberbullying are essential to prevent its harmful consequences. The use of deep learning models such as word-based and char based CNNs with shortcuts has shown promising results in accurately identifying instances of cyberbullying. These models utilize the power of natural language processing and deep learning techniques to analyse text data and classify it as either cyberbullying or non-cyberbullying. By incorporating shortcut connections, these models can learn complex features and relationships in the text data, enabling them to accurately predict and classify instances of cyberbullying.</a:t>
            </a:r>
          </a:p>
          <a:p>
            <a:pPr algn="just"/>
            <a:endParaRPr lang="en-IN" dirty="0">
              <a:latin typeface="Bahnschrift Light SemiCondensed" panose="020B0502040204020203" pitchFamily="34" charset="0"/>
            </a:endParaRPr>
          </a:p>
          <a:p>
            <a:pPr algn="just"/>
            <a:r>
              <a:rPr lang="en-IN" dirty="0">
                <a:latin typeface="Bahnschrift Light SemiCondensed" panose="020B0502040204020203" pitchFamily="34" charset="0"/>
              </a:rPr>
              <a:t>	Overall, the development of effective cyberbullying detection and prediction models is crucial in the fight against this harmful behaviour. With further research and development, word-based and char based CNNs with shortcuts have the potential to become even more accurate and reliable in detecting and predicting cyberbullying, ultimately leading to a safer and more positive online environment for everyone.</a:t>
            </a:r>
          </a:p>
        </p:txBody>
      </p:sp>
    </p:spTree>
    <p:extLst>
      <p:ext uri="{BB962C8B-B14F-4D97-AF65-F5344CB8AC3E}">
        <p14:creationId xmlns:p14="http://schemas.microsoft.com/office/powerpoint/2010/main" val="70976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6FD2C-B6F3-454E-A72C-702AB3201C22}"/>
              </a:ext>
            </a:extLst>
          </p:cNvPr>
          <p:cNvSpPr txBox="1"/>
          <p:nvPr/>
        </p:nvSpPr>
        <p:spPr>
          <a:xfrm>
            <a:off x="683717" y="556458"/>
            <a:ext cx="3386889"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Future Scope</a:t>
            </a:r>
          </a:p>
        </p:txBody>
      </p:sp>
      <p:sp>
        <p:nvSpPr>
          <p:cNvPr id="5" name="TextBox 4">
            <a:extLst>
              <a:ext uri="{FF2B5EF4-FFF2-40B4-BE49-F238E27FC236}">
                <a16:creationId xmlns:a16="http://schemas.microsoft.com/office/drawing/2014/main" id="{A1BE2505-BE98-42E8-B7D8-E0C6D51A22B4}"/>
              </a:ext>
            </a:extLst>
          </p:cNvPr>
          <p:cNvSpPr txBox="1"/>
          <p:nvPr/>
        </p:nvSpPr>
        <p:spPr>
          <a:xfrm>
            <a:off x="1140173" y="1793684"/>
            <a:ext cx="8161867" cy="923330"/>
          </a:xfrm>
          <a:prstGeom prst="rect">
            <a:avLst/>
          </a:prstGeom>
          <a:noFill/>
        </p:spPr>
        <p:txBody>
          <a:bodyPr wrap="square" rtlCol="0">
            <a:spAutoFit/>
          </a:bodyPr>
          <a:lstStyle/>
          <a:p>
            <a:pPr algn="just"/>
            <a:r>
              <a:rPr lang="en-IN" dirty="0">
                <a:latin typeface="Bahnschrift Light SemiCondensed" panose="020B0502040204020203" pitchFamily="34" charset="0"/>
              </a:rPr>
              <a:t>Expand the dataset: We can consider collecting a larger and more diverse dataset for training the model, where the input may consist of both images and text.(symbolic image based cyberbullying). A larger dataset can help improve the model's generalization.</a:t>
            </a:r>
          </a:p>
        </p:txBody>
      </p:sp>
    </p:spTree>
    <p:extLst>
      <p:ext uri="{BB962C8B-B14F-4D97-AF65-F5344CB8AC3E}">
        <p14:creationId xmlns:p14="http://schemas.microsoft.com/office/powerpoint/2010/main" val="1069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6FD2C-B6F3-454E-A72C-702AB3201C22}"/>
              </a:ext>
            </a:extLst>
          </p:cNvPr>
          <p:cNvSpPr txBox="1"/>
          <p:nvPr/>
        </p:nvSpPr>
        <p:spPr>
          <a:xfrm>
            <a:off x="649851" y="183924"/>
            <a:ext cx="2803396"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A1BE2505-BE98-42E8-B7D8-E0C6D51A22B4}"/>
              </a:ext>
            </a:extLst>
          </p:cNvPr>
          <p:cNvSpPr txBox="1"/>
          <p:nvPr/>
        </p:nvSpPr>
        <p:spPr>
          <a:xfrm>
            <a:off x="435362" y="969752"/>
            <a:ext cx="9245605" cy="5582234"/>
          </a:xfrm>
          <a:prstGeom prst="rect">
            <a:avLst/>
          </a:prstGeom>
          <a:noFill/>
        </p:spPr>
        <p:txBody>
          <a:bodyPr wrap="square" rtlCol="0">
            <a:spAutoFit/>
          </a:bodyPr>
          <a:lstStyle/>
          <a:p>
            <a:pPr marL="342900" lvl="0" indent="-342900" algn="just">
              <a:lnSpc>
                <a:spcPct val="150000"/>
              </a:lnSpc>
              <a:buFont typeface="+mj-lt"/>
              <a:buAutoNum type="arabicPeriod"/>
            </a:pP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Reynolds K,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Kontostathis</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A, Edwards L. Using machine learning to detect cyberbullying. Paper presented at: 10th International Conference on Machine learning and Applications and Workshops; 2021; Honolulu, HI.</a:t>
            </a:r>
          </a:p>
          <a:p>
            <a:pPr marL="342900" lvl="0" indent="-342900" algn="just">
              <a:lnSpc>
                <a:spcPct val="150000"/>
              </a:lnSpc>
              <a:buFont typeface="+mj-lt"/>
              <a:buAutoNum type="arabicPeriod"/>
            </a:pP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Kasture</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AS. A predictive model to detect online cyberbullying [master's thesis]. Auckland, New Zealand: Auckland University of Technology; 2019.</a:t>
            </a:r>
          </a:p>
          <a:p>
            <a:pPr marL="342900" lvl="0" indent="-342900" algn="just">
              <a:lnSpc>
                <a:spcPct val="150000"/>
              </a:lnSpc>
              <a:buFont typeface="+mj-lt"/>
              <a:buAutoNum type="arabicPeriod"/>
            </a:pP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Dadvar</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M,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Ordelman</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R, de Jong F,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Trieschnigg</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D. Improved cyberbullying detection using gender information. Paper presented at: 12th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Dutchbelgian</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Information Retrieval Workshop; 2020; Ghent, Belgium.</a:t>
            </a:r>
          </a:p>
          <a:p>
            <a:pPr marL="342900" lvl="0" indent="-342900" algn="just">
              <a:lnSpc>
                <a:spcPct val="150000"/>
              </a:lnSpc>
              <a:buFont typeface="+mj-lt"/>
              <a:buAutoNum type="arabicPeriod"/>
            </a:pP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Dinakar</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K,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Reichart</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R, Lieberman H.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Modeling</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the detection of textual cyberbullying. Paper presented at: 5th International AAAI Conference on Weblogs and Social Media; 2020; Barcelona, Spain.</a:t>
            </a:r>
          </a:p>
          <a:p>
            <a:pPr marL="342900" lvl="0" indent="-342900" algn="just">
              <a:lnSpc>
                <a:spcPct val="150000"/>
              </a:lnSpc>
              <a:buFont typeface="+mj-lt"/>
              <a:buAutoNum type="arabicPeriod"/>
            </a:pP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Ying C, Zhou Y, Zhu S, Xu H. Detecting offensive language in social media to protect adolescent online safety. Paper presented at: 2021 International Conference on Privacy, Security, Risk and Trust and 2012 International Conference on Social Computing; 2021; Amsterdam, Netherlands.</a:t>
            </a:r>
          </a:p>
          <a:p>
            <a:pPr marL="342900" lvl="0" indent="-342900" algn="just">
              <a:lnSpc>
                <a:spcPct val="150000"/>
              </a:lnSpc>
              <a:buFont typeface="+mj-lt"/>
              <a:buAutoNum type="arabicPeriod"/>
            </a:pP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Zhao R, Mao K. Cyberbullying detection based on semantic-enhanced marginalized denoising auto-encoder. IEEE Trans Affect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Comput</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2020;8(3):328-339.</a:t>
            </a:r>
          </a:p>
          <a:p>
            <a:pPr marL="342900" lvl="0" indent="-342900" algn="just">
              <a:lnSpc>
                <a:spcPct val="150000"/>
              </a:lnSpc>
              <a:buFont typeface="+mj-lt"/>
              <a:buAutoNum type="arabicPeriod"/>
            </a:pP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Lin TY, Goyal P,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Girshick</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R, He K, Dollar P. Focal loss for dense object detection. IEEE Trans Pattern Anal Mach </a:t>
            </a:r>
            <a:r>
              <a:rPr lang="en-IN" sz="1600" kern="100" dirty="0" err="1">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Intell</a:t>
            </a:r>
            <a:r>
              <a:rPr lang="en-IN" sz="1600" kern="100" dirty="0">
                <a:solidFill>
                  <a:srgbClr val="000000"/>
                </a:solidFill>
                <a:effectLst/>
                <a:latin typeface="Bahnschrift SemiLight SemiConde" panose="020B0502040204020203" pitchFamily="34" charset="0"/>
                <a:ea typeface="Calibri" panose="020F0502020204030204" pitchFamily="34" charset="0"/>
                <a:cs typeface="Times New Roman" panose="02020603050405020304" pitchFamily="18" charset="0"/>
              </a:rPr>
              <a:t>. 2021;99:2999-3007.</a:t>
            </a:r>
          </a:p>
        </p:txBody>
      </p:sp>
    </p:spTree>
    <p:extLst>
      <p:ext uri="{BB962C8B-B14F-4D97-AF65-F5344CB8AC3E}">
        <p14:creationId xmlns:p14="http://schemas.microsoft.com/office/powerpoint/2010/main" val="4109666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3973433" y="2776690"/>
            <a:ext cx="3427540" cy="1107996"/>
          </a:xfrm>
          <a:prstGeom prst="rect">
            <a:avLst/>
          </a:prstGeom>
          <a:noFill/>
        </p:spPr>
        <p:txBody>
          <a:bodyPr wrap="none" rtlCol="0">
            <a:spAutoFit/>
          </a:bodyPr>
          <a:lstStyle/>
          <a:p>
            <a:pPr algn="ctr"/>
            <a:r>
              <a:rPr lang="en-IN" sz="6600" b="1" dirty="0">
                <a:latin typeface="Times New Roman" panose="02020603050405020304" pitchFamily="18" charset="0"/>
                <a:cs typeface="Times New Roman" panose="02020603050405020304" pitchFamily="18" charset="0"/>
              </a:rPr>
              <a:t>Queries?</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6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4016082" y="675862"/>
            <a:ext cx="2282997"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12065769-21F4-414A-AE14-4DAF63764286}"/>
              </a:ext>
            </a:extLst>
          </p:cNvPr>
          <p:cNvSpPr txBox="1"/>
          <p:nvPr/>
        </p:nvSpPr>
        <p:spPr>
          <a:xfrm>
            <a:off x="268961" y="1748989"/>
            <a:ext cx="9568069" cy="4606517"/>
          </a:xfrm>
          <a:prstGeom prst="rect">
            <a:avLst/>
          </a:prstGeom>
          <a:noFill/>
        </p:spPr>
        <p:txBody>
          <a:bodyPr wrap="square" rtlCol="0">
            <a:spAutoFit/>
          </a:bodyPr>
          <a:lstStyle/>
          <a:p>
            <a:pPr algn="just">
              <a:lnSpc>
                <a:spcPct val="150000"/>
              </a:lnSpc>
            </a:pPr>
            <a:r>
              <a:rPr lang="en-IN" b="0" i="0" dirty="0">
                <a:effectLst/>
                <a:latin typeface="Bahnschrift SemiLight SemiConde" panose="020B0502040204020203" pitchFamily="34" charset="0"/>
              </a:rPr>
              <a:t>	 Cyberbullying </a:t>
            </a:r>
            <a:r>
              <a:rPr lang="en-IN" dirty="0">
                <a:latin typeface="Bahnschrift SemiLight SemiConde" panose="020B0502040204020203" pitchFamily="34" charset="0"/>
              </a:rPr>
              <a:t>is the process in which a person on the internet uses social media or other online platforms to be mean or hurtful to others. They might send harmful messages, share threats, or spread rumours. </a:t>
            </a:r>
            <a:r>
              <a:rPr lang="en-IN" b="0" i="0" dirty="0">
                <a:effectLst/>
                <a:latin typeface="Bahnschrift SemiLight SemiConde" panose="020B0502040204020203" pitchFamily="34" charset="0"/>
              </a:rPr>
              <a:t>Cyberbullying has become a major concern in today's society, with many individuals being subjected to various forms of online harassment and abuse. Traditional methods of identifying cyberbullying have proven to be inadequate due to the complexity and constantly evolving nature of this issue.</a:t>
            </a:r>
          </a:p>
          <a:p>
            <a:pPr algn="just">
              <a:lnSpc>
                <a:spcPct val="150000"/>
              </a:lnSpc>
            </a:pPr>
            <a:r>
              <a:rPr lang="en-IN" b="0" i="0" dirty="0">
                <a:effectLst/>
                <a:latin typeface="Bahnschrift SemiLight SemiConde" panose="020B0502040204020203" pitchFamily="34" charset="0"/>
              </a:rPr>
              <a:t>	Deep learning has shown great promise in automating the detection of cyberbullying by analysing large amounts of text and identifying patterns and characteristics that indicate abusive behaviour. This presentation will delve into the most efficient deep learning algorithm used for cyberbullying detection, such as convolutional neural networks (CNNs).</a:t>
            </a:r>
          </a:p>
          <a:p>
            <a:pPr algn="just">
              <a:lnSpc>
                <a:spcPct val="150000"/>
              </a:lnSpc>
            </a:pPr>
            <a:endParaRPr lang="en-IN" dirty="0">
              <a:latin typeface="Bahnschrift SemiLight SemiConde" panose="020B0502040204020203" pitchFamily="34" charset="0"/>
            </a:endParaRPr>
          </a:p>
        </p:txBody>
      </p:sp>
    </p:spTree>
    <p:extLst>
      <p:ext uri="{BB962C8B-B14F-4D97-AF65-F5344CB8AC3E}">
        <p14:creationId xmlns:p14="http://schemas.microsoft.com/office/powerpoint/2010/main" val="38482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28873" y="675862"/>
            <a:ext cx="4826386"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12065769-21F4-414A-AE14-4DAF63764286}"/>
              </a:ext>
            </a:extLst>
          </p:cNvPr>
          <p:cNvSpPr txBox="1"/>
          <p:nvPr/>
        </p:nvSpPr>
        <p:spPr>
          <a:xfrm>
            <a:off x="154118" y="1855304"/>
            <a:ext cx="9568069" cy="1698029"/>
          </a:xfrm>
          <a:prstGeom prst="rect">
            <a:avLst/>
          </a:prstGeom>
          <a:noFill/>
        </p:spPr>
        <p:txBody>
          <a:bodyPr wrap="square" rtlCol="0">
            <a:spAutoFit/>
          </a:bodyPr>
          <a:lstStyle/>
          <a:p>
            <a:pPr algn="just">
              <a:lnSpc>
                <a:spcPct val="150000"/>
              </a:lnSpc>
            </a:pPr>
            <a:r>
              <a:rPr lang="en-IN" dirty="0">
                <a:latin typeface="Bahnschrift SemiLight SemiConde" panose="020B0502040204020203" pitchFamily="34" charset="0"/>
              </a:rPr>
              <a:t>	Bullying based on race, religion, gender, caste can cause an adverse effect on the victim’s mental health, eventually leading to anxiety, depression, and even suicide attempts. Human monitoring becomes fruitless in the face of such huge amounts of data on the internet. Thus, there is a need to tackle this problem on an automated level that is fast, efficient, and accurate for the sake of social well-being.</a:t>
            </a:r>
          </a:p>
        </p:txBody>
      </p:sp>
    </p:spTree>
    <p:extLst>
      <p:ext uri="{BB962C8B-B14F-4D97-AF65-F5344CB8AC3E}">
        <p14:creationId xmlns:p14="http://schemas.microsoft.com/office/powerpoint/2010/main" val="229995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728873" y="675862"/>
            <a:ext cx="451380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7780E15B-1CA4-437D-9DD9-D2170F78E362}"/>
              </a:ext>
            </a:extLst>
          </p:cNvPr>
          <p:cNvGraphicFramePr>
            <a:graphicFrameLocks noGrp="1"/>
          </p:cNvGraphicFramePr>
          <p:nvPr>
            <p:extLst>
              <p:ext uri="{D42A27DB-BD31-4B8C-83A1-F6EECF244321}">
                <p14:modId xmlns:p14="http://schemas.microsoft.com/office/powerpoint/2010/main" val="3742584938"/>
              </p:ext>
            </p:extLst>
          </p:nvPr>
        </p:nvGraphicFramePr>
        <p:xfrm>
          <a:off x="256988" y="1712438"/>
          <a:ext cx="11167368" cy="1833880"/>
        </p:xfrm>
        <a:graphic>
          <a:graphicData uri="http://schemas.openxmlformats.org/drawingml/2006/table">
            <a:tbl>
              <a:tblPr firstRow="1" bandRow="1">
                <a:tableStyleId>{5C22544A-7EE6-4342-B048-85BDC9FD1C3A}</a:tableStyleId>
              </a:tblPr>
              <a:tblGrid>
                <a:gridCol w="3042920">
                  <a:extLst>
                    <a:ext uri="{9D8B030D-6E8A-4147-A177-3AD203B41FA5}">
                      <a16:colId xmlns:a16="http://schemas.microsoft.com/office/drawing/2014/main" val="1059126792"/>
                    </a:ext>
                  </a:extLst>
                </a:gridCol>
                <a:gridCol w="1625600">
                  <a:extLst>
                    <a:ext uri="{9D8B030D-6E8A-4147-A177-3AD203B41FA5}">
                      <a16:colId xmlns:a16="http://schemas.microsoft.com/office/drawing/2014/main" val="2695835701"/>
                    </a:ext>
                  </a:extLst>
                </a:gridCol>
                <a:gridCol w="752803">
                  <a:extLst>
                    <a:ext uri="{9D8B030D-6E8A-4147-A177-3AD203B41FA5}">
                      <a16:colId xmlns:a16="http://schemas.microsoft.com/office/drawing/2014/main" val="397337144"/>
                    </a:ext>
                  </a:extLst>
                </a:gridCol>
                <a:gridCol w="3409245">
                  <a:extLst>
                    <a:ext uri="{9D8B030D-6E8A-4147-A177-3AD203B41FA5}">
                      <a16:colId xmlns:a16="http://schemas.microsoft.com/office/drawing/2014/main" val="515631061"/>
                    </a:ext>
                  </a:extLst>
                </a:gridCol>
                <a:gridCol w="2336800">
                  <a:extLst>
                    <a:ext uri="{9D8B030D-6E8A-4147-A177-3AD203B41FA5}">
                      <a16:colId xmlns:a16="http://schemas.microsoft.com/office/drawing/2014/main" val="861244956"/>
                    </a:ext>
                  </a:extLst>
                </a:gridCol>
              </a:tblGrid>
              <a:tr h="370840">
                <a:tc>
                  <a:txBody>
                    <a:bodyPr/>
                    <a:lstStyle/>
                    <a:p>
                      <a:pPr algn="ctr"/>
                      <a:r>
                        <a:rPr lang="en-IN" b="1" dirty="0"/>
                        <a:t>Title</a:t>
                      </a:r>
                    </a:p>
                  </a:txBody>
                  <a:tcPr/>
                </a:tc>
                <a:tc>
                  <a:txBody>
                    <a:bodyPr/>
                    <a:lstStyle/>
                    <a:p>
                      <a:pPr algn="ctr"/>
                      <a:r>
                        <a:rPr lang="en-IN" dirty="0"/>
                        <a:t>Author</a:t>
                      </a:r>
                    </a:p>
                  </a:txBody>
                  <a:tcPr/>
                </a:tc>
                <a:tc>
                  <a:txBody>
                    <a:bodyPr/>
                    <a:lstStyle/>
                    <a:p>
                      <a:pPr algn="ctr"/>
                      <a:r>
                        <a:rPr lang="en-IN" dirty="0"/>
                        <a:t>Year</a:t>
                      </a:r>
                    </a:p>
                  </a:txBody>
                  <a:tcPr/>
                </a:tc>
                <a:tc>
                  <a:txBody>
                    <a:bodyPr/>
                    <a:lstStyle/>
                    <a:p>
                      <a:pPr algn="ctr"/>
                      <a:r>
                        <a:rPr lang="en-IN" dirty="0"/>
                        <a:t>Algorithms</a:t>
                      </a:r>
                    </a:p>
                  </a:txBody>
                  <a:tcPr/>
                </a:tc>
                <a:tc>
                  <a:txBody>
                    <a:bodyPr/>
                    <a:lstStyle/>
                    <a:p>
                      <a:pPr algn="ctr"/>
                      <a:r>
                        <a:rPr lang="en-IN" dirty="0"/>
                        <a:t>Accuracy</a:t>
                      </a:r>
                    </a:p>
                  </a:txBody>
                  <a:tcPr/>
                </a:tc>
                <a:extLst>
                  <a:ext uri="{0D108BD9-81ED-4DB2-BD59-A6C34878D82A}">
                    <a16:rowId xmlns:a16="http://schemas.microsoft.com/office/drawing/2014/main" val="3434808515"/>
                  </a:ext>
                </a:extLst>
              </a:tr>
              <a:tr h="370840">
                <a:tc>
                  <a:txBody>
                    <a:bodyPr/>
                    <a:lstStyle/>
                    <a:p>
                      <a:r>
                        <a:rPr lang="en-IN" dirty="0">
                          <a:latin typeface="Bahnschrift SemiLight SemiConde" panose="020B0502040204020203" pitchFamily="34" charset="0"/>
                        </a:rPr>
                        <a:t>An Application to Detect Cyberbullying Using Machine Learning Techniques</a:t>
                      </a:r>
                    </a:p>
                  </a:txBody>
                  <a:tcPr/>
                </a:tc>
                <a:tc>
                  <a:txBody>
                    <a:bodyPr/>
                    <a:lstStyle/>
                    <a:p>
                      <a:r>
                        <a:rPr lang="en-IN" dirty="0" err="1">
                          <a:latin typeface="Bahnschrift SemiLight SemiConde" panose="020B0502040204020203" pitchFamily="34" charset="0"/>
                        </a:rPr>
                        <a:t>Mitushi</a:t>
                      </a:r>
                      <a:r>
                        <a:rPr lang="en-IN" dirty="0">
                          <a:latin typeface="Bahnschrift SemiLight SemiConde" panose="020B0502040204020203" pitchFamily="34" charset="0"/>
                        </a:rPr>
                        <a:t> Raj, </a:t>
                      </a:r>
                      <a:r>
                        <a:rPr lang="en-IN" dirty="0" err="1">
                          <a:latin typeface="Bahnschrift SemiLight SemiConde" panose="020B0502040204020203" pitchFamily="34" charset="0"/>
                        </a:rPr>
                        <a:t>Samridhi</a:t>
                      </a:r>
                      <a:r>
                        <a:rPr lang="en-IN" dirty="0">
                          <a:latin typeface="Bahnschrift SemiLight SemiConde" panose="020B0502040204020203" pitchFamily="34" charset="0"/>
                        </a:rPr>
                        <a:t> Singh, Kanishka Solanki, Ramani </a:t>
                      </a:r>
                      <a:r>
                        <a:rPr lang="en-IN" dirty="0" err="1">
                          <a:latin typeface="Bahnschrift SemiLight SemiConde" panose="020B0502040204020203" pitchFamily="34" charset="0"/>
                        </a:rPr>
                        <a:t>Selvanambi</a:t>
                      </a:r>
                      <a:endParaRPr lang="en-IN" dirty="0">
                        <a:latin typeface="Bahnschrift SemiLight SemiConde" panose="020B0502040204020203" pitchFamily="34" charset="0"/>
                      </a:endParaRPr>
                    </a:p>
                  </a:txBody>
                  <a:tcPr/>
                </a:tc>
                <a:tc>
                  <a:txBody>
                    <a:bodyPr/>
                    <a:lstStyle/>
                    <a:p>
                      <a:r>
                        <a:rPr lang="en-IN"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Bahnschrift Light SemiCondensed" panose="020B0502040204020203" pitchFamily="34" charset="0"/>
                        </a:rPr>
                        <a:t>Bi-LSTM CNN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Bahnschrift Light SemiCondensed" panose="020B0502040204020203" pitchFamily="34" charset="0"/>
                        </a:rPr>
                        <a:t>91%</a:t>
                      </a:r>
                    </a:p>
                    <a:p>
                      <a:endParaRPr lang="en-IN" dirty="0">
                        <a:latin typeface="Bahnschrift Light SemiCondensed" panose="020B0502040204020203" pitchFamily="34" charset="0"/>
                      </a:endParaRPr>
                    </a:p>
                  </a:txBody>
                  <a:tcPr/>
                </a:tc>
                <a:extLst>
                  <a:ext uri="{0D108BD9-81ED-4DB2-BD59-A6C34878D82A}">
                    <a16:rowId xmlns:a16="http://schemas.microsoft.com/office/drawing/2014/main" val="2155899858"/>
                  </a:ext>
                </a:extLst>
              </a:tr>
            </a:tbl>
          </a:graphicData>
        </a:graphic>
      </p:graphicFrame>
    </p:spTree>
    <p:extLst>
      <p:ext uri="{BB962C8B-B14F-4D97-AF65-F5344CB8AC3E}">
        <p14:creationId xmlns:p14="http://schemas.microsoft.com/office/powerpoint/2010/main" val="310743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62826" y="641995"/>
            <a:ext cx="8698215"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Existing System and Disadvantages</a:t>
            </a:r>
          </a:p>
        </p:txBody>
      </p:sp>
      <p:sp>
        <p:nvSpPr>
          <p:cNvPr id="3" name="TextBox 2">
            <a:extLst>
              <a:ext uri="{FF2B5EF4-FFF2-40B4-BE49-F238E27FC236}">
                <a16:creationId xmlns:a16="http://schemas.microsoft.com/office/drawing/2014/main" id="{12065769-21F4-414A-AE14-4DAF63764286}"/>
              </a:ext>
            </a:extLst>
          </p:cNvPr>
          <p:cNvSpPr txBox="1"/>
          <p:nvPr/>
        </p:nvSpPr>
        <p:spPr>
          <a:xfrm>
            <a:off x="167367" y="1586338"/>
            <a:ext cx="9568069" cy="1698029"/>
          </a:xfrm>
          <a:prstGeom prst="rect">
            <a:avLst/>
          </a:prstGeom>
          <a:noFill/>
        </p:spPr>
        <p:txBody>
          <a:bodyPr wrap="square" rtlCol="0">
            <a:spAutoFit/>
          </a:bodyPr>
          <a:lstStyle/>
          <a:p>
            <a:pPr algn="just">
              <a:lnSpc>
                <a:spcPct val="150000"/>
              </a:lnSpc>
            </a:pPr>
            <a:r>
              <a:rPr lang="en-IN" b="0" i="0" dirty="0">
                <a:effectLst/>
                <a:latin typeface="Bahnschrift SemiLight SemiConde" panose="020B0502040204020203" pitchFamily="34" charset="0"/>
              </a:rPr>
              <a:t>	An existing system for cyberbullying detection uses Bi-LSTM CNN, which stands for Bi-directional Long Short-term Memory, is a neural network that can remember and make decisions based on previous information in the sequence. Bi-LSTM is a combination of both forward and backward LSTM, such combination helps in understanding relationship between words in a sequence.</a:t>
            </a:r>
          </a:p>
        </p:txBody>
      </p:sp>
      <p:pic>
        <p:nvPicPr>
          <p:cNvPr id="6" name="Picture 5">
            <a:extLst>
              <a:ext uri="{FF2B5EF4-FFF2-40B4-BE49-F238E27FC236}">
                <a16:creationId xmlns:a16="http://schemas.microsoft.com/office/drawing/2014/main" id="{C37F1D5E-8594-4179-9C8A-79809AFD49CD}"/>
              </a:ext>
            </a:extLst>
          </p:cNvPr>
          <p:cNvPicPr>
            <a:picLocks noChangeAspect="1"/>
          </p:cNvPicPr>
          <p:nvPr/>
        </p:nvPicPr>
        <p:blipFill>
          <a:blip r:embed="rId2"/>
          <a:stretch>
            <a:fillRect/>
          </a:stretch>
        </p:blipFill>
        <p:spPr>
          <a:xfrm>
            <a:off x="2787694" y="3459269"/>
            <a:ext cx="4503904" cy="2918953"/>
          </a:xfrm>
          <a:prstGeom prst="rect">
            <a:avLst/>
          </a:prstGeom>
        </p:spPr>
      </p:pic>
    </p:spTree>
    <p:extLst>
      <p:ext uri="{BB962C8B-B14F-4D97-AF65-F5344CB8AC3E}">
        <p14:creationId xmlns:p14="http://schemas.microsoft.com/office/powerpoint/2010/main" val="7762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62826" y="641995"/>
            <a:ext cx="10703571"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Existing System and Disadvantages (contd.)</a:t>
            </a:r>
          </a:p>
        </p:txBody>
      </p:sp>
      <p:sp>
        <p:nvSpPr>
          <p:cNvPr id="3" name="TextBox 2">
            <a:extLst>
              <a:ext uri="{FF2B5EF4-FFF2-40B4-BE49-F238E27FC236}">
                <a16:creationId xmlns:a16="http://schemas.microsoft.com/office/drawing/2014/main" id="{12065769-21F4-414A-AE14-4DAF63764286}"/>
              </a:ext>
            </a:extLst>
          </p:cNvPr>
          <p:cNvSpPr txBox="1"/>
          <p:nvPr/>
        </p:nvSpPr>
        <p:spPr>
          <a:xfrm>
            <a:off x="167367" y="1586338"/>
            <a:ext cx="9568069" cy="1698029"/>
          </a:xfrm>
          <a:prstGeom prst="rect">
            <a:avLst/>
          </a:prstGeom>
          <a:noFill/>
        </p:spPr>
        <p:txBody>
          <a:bodyPr wrap="square" rtlCol="0">
            <a:spAutoFit/>
          </a:bodyPr>
          <a:lstStyle/>
          <a:p>
            <a:pPr algn="just">
              <a:lnSpc>
                <a:spcPct val="150000"/>
              </a:lnSpc>
            </a:pPr>
            <a:r>
              <a:rPr lang="en-IN" b="1" dirty="0">
                <a:latin typeface="Bahnschrift SemiLight" panose="020B0502040204020203" pitchFamily="34" charset="0"/>
              </a:rPr>
              <a:t>Disadvantages:</a:t>
            </a:r>
          </a:p>
          <a:p>
            <a:pPr marL="285750" indent="-285750" algn="just">
              <a:lnSpc>
                <a:spcPct val="150000"/>
              </a:lnSpc>
              <a:buFont typeface="Arial" panose="020B0604020202020204" pitchFamily="34" charset="0"/>
              <a:buChar char="•"/>
            </a:pPr>
            <a:r>
              <a:rPr lang="en-IN" dirty="0">
                <a:latin typeface="Bahnschrift SemiLight SemiConde" panose="020B0502040204020203" pitchFamily="34" charset="0"/>
              </a:rPr>
              <a:t>Lack of real-time processing</a:t>
            </a:r>
          </a:p>
          <a:p>
            <a:pPr marL="285750" indent="-285750" algn="just">
              <a:lnSpc>
                <a:spcPct val="150000"/>
              </a:lnSpc>
              <a:buFont typeface="Arial" panose="020B0604020202020204" pitchFamily="34" charset="0"/>
              <a:buChar char="•"/>
            </a:pPr>
            <a:r>
              <a:rPr lang="en-IN" dirty="0">
                <a:latin typeface="Bahnschrift SemiLight SemiConde" panose="020B0502040204020203" pitchFamily="34" charset="0"/>
              </a:rPr>
              <a:t>Higher computational complexity </a:t>
            </a:r>
          </a:p>
          <a:p>
            <a:pPr marL="285750" indent="-285750" algn="just">
              <a:lnSpc>
                <a:spcPct val="150000"/>
              </a:lnSpc>
              <a:buFont typeface="Arial" panose="020B0604020202020204" pitchFamily="34" charset="0"/>
              <a:buChar char="•"/>
            </a:pPr>
            <a:r>
              <a:rPr lang="en-IN" dirty="0">
                <a:latin typeface="Bahnschrift SemiLight SemiConde" panose="020B0502040204020203" pitchFamily="34" charset="0"/>
              </a:rPr>
              <a:t>Requires more memory as information from both directions to be stored.</a:t>
            </a:r>
          </a:p>
        </p:txBody>
      </p:sp>
    </p:spTree>
    <p:extLst>
      <p:ext uri="{BB962C8B-B14F-4D97-AF65-F5344CB8AC3E}">
        <p14:creationId xmlns:p14="http://schemas.microsoft.com/office/powerpoint/2010/main" val="166890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311181" y="675862"/>
            <a:ext cx="8278548"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Proposed System and Advantages</a:t>
            </a:r>
          </a:p>
        </p:txBody>
      </p:sp>
      <p:sp>
        <p:nvSpPr>
          <p:cNvPr id="3" name="TextBox 2">
            <a:extLst>
              <a:ext uri="{FF2B5EF4-FFF2-40B4-BE49-F238E27FC236}">
                <a16:creationId xmlns:a16="http://schemas.microsoft.com/office/drawing/2014/main" id="{12065769-21F4-414A-AE14-4DAF63764286}"/>
              </a:ext>
            </a:extLst>
          </p:cNvPr>
          <p:cNvSpPr txBox="1"/>
          <p:nvPr/>
        </p:nvSpPr>
        <p:spPr>
          <a:xfrm>
            <a:off x="268970" y="1592404"/>
            <a:ext cx="9568069" cy="2529026"/>
          </a:xfrm>
          <a:prstGeom prst="rect">
            <a:avLst/>
          </a:prstGeom>
          <a:noFill/>
        </p:spPr>
        <p:txBody>
          <a:bodyPr wrap="square" rtlCol="0">
            <a:spAutoFit/>
          </a:bodyPr>
          <a:lstStyle/>
          <a:p>
            <a:pPr indent="457200" algn="just">
              <a:lnSpc>
                <a:spcPct val="150000"/>
              </a:lnSpc>
              <a:spcAft>
                <a:spcPts val="800"/>
              </a:spcAft>
            </a:pPr>
            <a:r>
              <a:rPr lang="en-US" sz="1800" dirty="0">
                <a:effectLst/>
                <a:latin typeface="Bahnschrift SemiLight SemiConde" panose="020B0502040204020203" pitchFamily="34" charset="0"/>
                <a:ea typeface="Times New Roman" panose="02020603050405020304" pitchFamily="18" charset="0"/>
                <a:cs typeface="Times New Roman" panose="02020603050405020304" pitchFamily="18" charset="0"/>
              </a:rPr>
              <a:t>Our research focuses on textual cyberbullying detection where the content information is short, noisy, and with incorrect spellings and symbols, and this impacts the performance of some traditional machine learning methods. For this reason, we propose a Char-CNN (Character-level Convolutional Neural Network) model to identify whether the text in social media contains cyberbullying. We use characters as the smallest unit of learning, enabling the model to overcome spelling errors and </a:t>
            </a:r>
            <a:r>
              <a:rPr lang="en-US" dirty="0">
                <a:latin typeface="Bahnschrift SemiLight SemiConde" panose="020B0502040204020203" pitchFamily="34" charset="0"/>
                <a:ea typeface="Times New Roman" panose="02020603050405020304" pitchFamily="18" charset="0"/>
                <a:cs typeface="Times New Roman" panose="02020603050405020304" pitchFamily="18" charset="0"/>
              </a:rPr>
              <a:t>errors in symbols</a:t>
            </a:r>
            <a:r>
              <a:rPr lang="en-US" sz="1800" dirty="0">
                <a:effectLst/>
                <a:latin typeface="Bahnschrift SemiLight SemiConde" panose="020B0502040204020203" pitchFamily="34" charset="0"/>
                <a:ea typeface="Times New Roman" panose="02020603050405020304" pitchFamily="18" charset="0"/>
                <a:cs typeface="Times New Roman" panose="02020603050405020304" pitchFamily="18" charset="0"/>
              </a:rPr>
              <a:t> in real-world application.</a:t>
            </a:r>
          </a:p>
        </p:txBody>
      </p:sp>
    </p:spTree>
    <p:extLst>
      <p:ext uri="{BB962C8B-B14F-4D97-AF65-F5344CB8AC3E}">
        <p14:creationId xmlns:p14="http://schemas.microsoft.com/office/powerpoint/2010/main" val="260129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5BAC9-2CF9-4716-921A-06EDDCD25F2C}"/>
              </a:ext>
            </a:extLst>
          </p:cNvPr>
          <p:cNvSpPr txBox="1"/>
          <p:nvPr/>
        </p:nvSpPr>
        <p:spPr>
          <a:xfrm>
            <a:off x="0" y="768673"/>
            <a:ext cx="10283906"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Proposed System and Advantages (contd.)</a:t>
            </a:r>
          </a:p>
        </p:txBody>
      </p:sp>
      <p:sp>
        <p:nvSpPr>
          <p:cNvPr id="5" name="TextBox 4">
            <a:extLst>
              <a:ext uri="{FF2B5EF4-FFF2-40B4-BE49-F238E27FC236}">
                <a16:creationId xmlns:a16="http://schemas.microsoft.com/office/drawing/2014/main" id="{506558D2-39DE-4CF2-9A70-1EF9A770A63B}"/>
              </a:ext>
            </a:extLst>
          </p:cNvPr>
          <p:cNvSpPr txBox="1"/>
          <p:nvPr/>
        </p:nvSpPr>
        <p:spPr>
          <a:xfrm>
            <a:off x="268970" y="4121430"/>
            <a:ext cx="9568069" cy="2113527"/>
          </a:xfrm>
          <a:prstGeom prst="rect">
            <a:avLst/>
          </a:prstGeom>
          <a:noFill/>
        </p:spPr>
        <p:txBody>
          <a:bodyPr wrap="square" rtlCol="0">
            <a:spAutoFit/>
          </a:bodyPr>
          <a:lstStyle/>
          <a:p>
            <a:pPr>
              <a:lnSpc>
                <a:spcPct val="150000"/>
              </a:lnSpc>
            </a:pPr>
            <a:r>
              <a:rPr lang="en-IN" b="1" dirty="0">
                <a:latin typeface="Bahnschrift SemiLight" panose="020B0502040204020203" pitchFamily="34" charset="0"/>
              </a:rPr>
              <a:t>Advantages:</a:t>
            </a:r>
          </a:p>
          <a:p>
            <a:pPr marL="285750" indent="-285750">
              <a:lnSpc>
                <a:spcPct val="150000"/>
              </a:lnSpc>
              <a:buFont typeface="Arial" panose="020B0604020202020204" pitchFamily="34" charset="0"/>
              <a:buChar char="•"/>
            </a:pPr>
            <a:r>
              <a:rPr lang="en-IN" dirty="0">
                <a:latin typeface="Bahnschrift SemiLight SemiConde" panose="020B0502040204020203" pitchFamily="34" charset="0"/>
              </a:rPr>
              <a:t>Char-level CNN is better for classifying unstructured text (spelling errors, abbreviations, etc.) in social media.</a:t>
            </a:r>
          </a:p>
          <a:p>
            <a:pPr marL="285750" indent="-285750">
              <a:lnSpc>
                <a:spcPct val="150000"/>
              </a:lnSpc>
              <a:buFont typeface="Arial" panose="020B0604020202020204" pitchFamily="34" charset="0"/>
              <a:buChar char="•"/>
            </a:pPr>
            <a:r>
              <a:rPr lang="en-IN" dirty="0">
                <a:latin typeface="Bahnschrift SemiLight SemiConde" panose="020B0502040204020203" pitchFamily="34" charset="0"/>
              </a:rPr>
              <a:t>Requires less computational time complexity.</a:t>
            </a:r>
          </a:p>
          <a:p>
            <a:pPr marL="285750" indent="-285750">
              <a:lnSpc>
                <a:spcPct val="150000"/>
              </a:lnSpc>
              <a:buFont typeface="Arial" panose="020B0604020202020204" pitchFamily="34" charset="0"/>
              <a:buChar char="•"/>
            </a:pPr>
            <a:r>
              <a:rPr lang="en-IN" dirty="0">
                <a:latin typeface="Bahnschrift SemiLight SemiConde" panose="020B0502040204020203" pitchFamily="34" charset="0"/>
              </a:rPr>
              <a:t>Comparatively more accurate as character-level analysis is performed (accuracy is 95.8%)</a:t>
            </a:r>
          </a:p>
        </p:txBody>
      </p:sp>
      <p:pic>
        <p:nvPicPr>
          <p:cNvPr id="6" name="Picture 5" descr="A picture containing text, clock, sign&#10;&#10;Description automatically generated">
            <a:extLst>
              <a:ext uri="{FF2B5EF4-FFF2-40B4-BE49-F238E27FC236}">
                <a16:creationId xmlns:a16="http://schemas.microsoft.com/office/drawing/2014/main" id="{3E7998DB-83B6-4E23-AAF8-7C2843639A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8152" y="1577988"/>
            <a:ext cx="7052381" cy="2317164"/>
          </a:xfrm>
          <a:prstGeom prst="rect">
            <a:avLst/>
          </a:prstGeom>
          <a:noFill/>
          <a:ln>
            <a:noFill/>
          </a:ln>
        </p:spPr>
      </p:pic>
    </p:spTree>
    <p:extLst>
      <p:ext uri="{BB962C8B-B14F-4D97-AF65-F5344CB8AC3E}">
        <p14:creationId xmlns:p14="http://schemas.microsoft.com/office/powerpoint/2010/main" val="11760063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2510</TotalTime>
  <Words>1517</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AR DECODE</vt:lpstr>
      <vt:lpstr>Arial</vt:lpstr>
      <vt:lpstr>Bahnschrift Light SemiCondensed</vt:lpstr>
      <vt:lpstr>Bahnschrift SemiLight</vt:lpstr>
      <vt:lpstr>Bahnschrift SemiLight Condensed</vt:lpstr>
      <vt:lpstr>Bahnschrift SemiLight SemiConde</vt:lpstr>
      <vt:lpstr>Bahnschrift SemiLight SemiCondensed</vt:lpstr>
      <vt:lpstr>Calibri</vt:lpstr>
      <vt:lpstr>Libre Franklin</vt:lpstr>
      <vt:lpstr>Times New Roman</vt:lpstr>
      <vt:lpstr>Trebuchet MS</vt:lpstr>
      <vt:lpstr>Wingdings</vt:lpstr>
      <vt:lpstr>Wingdings 3</vt:lpstr>
      <vt:lpstr>Facet</vt:lpstr>
      <vt:lpstr> A  MAJOR PROJECT On            Automating Cyberbullying Detection using Char-level Deep Learning model  BY G HEMANTH REDDY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Reddy</dc:creator>
  <cp:lastModifiedBy>Hemanth Reddy</cp:lastModifiedBy>
  <cp:revision>109</cp:revision>
  <dcterms:created xsi:type="dcterms:W3CDTF">2023-05-04T13:16:22Z</dcterms:created>
  <dcterms:modified xsi:type="dcterms:W3CDTF">2023-06-25T07:16:42Z</dcterms:modified>
</cp:coreProperties>
</file>