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6" r:id="rId6"/>
    <p:sldId id="260" r:id="rId7"/>
    <p:sldId id="267" r:id="rId8"/>
    <p:sldId id="261" r:id="rId9"/>
    <p:sldId id="268" r:id="rId10"/>
    <p:sldId id="262" r:id="rId11"/>
    <p:sldId id="269"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6BA3E13-A6D3-49EA-9E51-4E2A93186370}"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DDF9ED-5996-4C27-BC42-C9FA1755CC6A}" type="slidenum">
              <a:rPr lang="en-IN" smtClean="0"/>
              <a:t>‹#›</a:t>
            </a:fld>
            <a:endParaRPr lang="en-IN"/>
          </a:p>
        </p:txBody>
      </p:sp>
    </p:spTree>
    <p:extLst>
      <p:ext uri="{BB962C8B-B14F-4D97-AF65-F5344CB8AC3E}">
        <p14:creationId xmlns:p14="http://schemas.microsoft.com/office/powerpoint/2010/main" val="106145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DDF9ED-5996-4C27-BC42-C9FA1755CC6A}" type="slidenum">
              <a:rPr lang="en-IN" smtClean="0"/>
              <a:t>4</a:t>
            </a:fld>
            <a:endParaRPr lang="en-IN"/>
          </a:p>
        </p:txBody>
      </p:sp>
    </p:spTree>
    <p:extLst>
      <p:ext uri="{BB962C8B-B14F-4D97-AF65-F5344CB8AC3E}">
        <p14:creationId xmlns:p14="http://schemas.microsoft.com/office/powerpoint/2010/main" val="95047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423626" y="11517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9685294B-1551-8CCC-7711-A231B26BAEDD}"/>
              </a:ext>
            </a:extLst>
          </p:cNvPr>
          <p:cNvSpPr txBox="1"/>
          <p:nvPr/>
        </p:nvSpPr>
        <p:spPr>
          <a:xfrm>
            <a:off x="5334000" y="1828800"/>
            <a:ext cx="6324600" cy="1077218"/>
          </a:xfrm>
          <a:prstGeom prst="rect">
            <a:avLst/>
          </a:prstGeom>
          <a:noFill/>
        </p:spPr>
        <p:txBody>
          <a:bodyPr wrap="square" rtlCol="0">
            <a:spAutoFit/>
          </a:bodyPr>
          <a:lstStyle/>
          <a:p>
            <a:r>
              <a:rPr lang="en-IN" sz="3200" spc="15" dirty="0">
                <a:latin typeface="Times New Roman" panose="02020603050405020304" pitchFamily="18" charset="0"/>
                <a:cs typeface="Times New Roman" panose="02020603050405020304" pitchFamily="18" charset="0"/>
              </a:rPr>
              <a:t>THATIPARTHI </a:t>
            </a:r>
            <a:r>
              <a:rPr lang="en-IN" sz="3200" spc="15">
                <a:latin typeface="Times New Roman" panose="02020603050405020304" pitchFamily="18" charset="0"/>
                <a:cs typeface="Times New Roman" panose="02020603050405020304" pitchFamily="18" charset="0"/>
              </a:rPr>
              <a:t>HEMANTH SAI</a:t>
            </a:r>
            <a:endParaRPr lang="en-IN" sz="3200" spc="15" dirty="0">
              <a:latin typeface="Times New Roman" panose="02020603050405020304" pitchFamily="18" charset="0"/>
              <a:cs typeface="Times New Roman" panose="02020603050405020304" pitchFamily="18" charset="0"/>
            </a:endParaRPr>
          </a:p>
          <a:p>
            <a:r>
              <a:rPr lang="en-IN" sz="3200" spc="15" dirty="0">
                <a:latin typeface="Times New Roman" panose="02020603050405020304" pitchFamily="18" charset="0"/>
                <a:cs typeface="Times New Roman" panose="02020603050405020304" pitchFamily="18" charset="0"/>
              </a:rPr>
              <a:t>211521104171</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38730"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3" name="TextBox 12">
            <a:extLst>
              <a:ext uri="{FF2B5EF4-FFF2-40B4-BE49-F238E27FC236}">
                <a16:creationId xmlns:a16="http://schemas.microsoft.com/office/drawing/2014/main" id="{C6BEA7BD-99BF-5D4C-92EE-C17C62A2D156}"/>
              </a:ext>
            </a:extLst>
          </p:cNvPr>
          <p:cNvSpPr txBox="1"/>
          <p:nvPr/>
        </p:nvSpPr>
        <p:spPr>
          <a:xfrm>
            <a:off x="1828800" y="1600200"/>
            <a:ext cx="9906000"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The solution involves leveraging Generative Adversarial Networks (GANs) for the detection of pneumonia from medical imaging data, such as chest X-rays or CT scans. GANs are a class of deep learning models consisting of two neural networks, the Generator and the Discriminator, trained simultaneously in a competitive manner. In the context of pneumonia detection, GANs can generate synthetic images of pneumonia cases, which can then be used to augment limited datasets, address class imbalances, and improve the robustness of machine learning models.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Value Proposition:</a:t>
            </a: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Improved Detection Accuracy</a:t>
            </a:r>
            <a:r>
              <a:rPr lang="en-US" sz="2000" dirty="0">
                <a:latin typeface="Times New Roman" panose="02020603050405020304" pitchFamily="18" charset="0"/>
                <a:cs typeface="Times New Roman" panose="02020603050405020304" pitchFamily="18" charset="0"/>
              </a:rPr>
              <a:t>: By generating synthetic images of pneumonia cases, the GAN-based approach enhances the diversity and representativeness of the training dataset, leading to more accurate and robust pneumonia detection models. This can result in fewer false negatives and false positives, reducing misdiagnosis rates and improving patient outcomes.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6C6D26-43BF-4BAF-DA3B-5BAE73BB2D41}"/>
              </a:ext>
            </a:extLst>
          </p:cNvPr>
          <p:cNvSpPr txBox="1"/>
          <p:nvPr/>
        </p:nvSpPr>
        <p:spPr>
          <a:xfrm>
            <a:off x="609600" y="381000"/>
            <a:ext cx="11201400"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Enhanced Efficiency and Speed</a:t>
            </a:r>
            <a:r>
              <a:rPr lang="en-US" sz="2000" dirty="0">
                <a:latin typeface="Times New Roman" panose="02020603050405020304" pitchFamily="18" charset="0"/>
                <a:cs typeface="Times New Roman" panose="02020603050405020304" pitchFamily="18" charset="0"/>
              </a:rPr>
              <a:t>: GAN-generated images can augment existing datasets, allowing machine learning models to be trained more efficiently and effectively. This can lead to faster deployment of pneumonia detection systems in clinical settings, enabling timely interventions and treatment decisions.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Addressing Data Scarcity and Imbalance</a:t>
            </a:r>
            <a:r>
              <a:rPr lang="en-US" sz="2000" dirty="0">
                <a:latin typeface="Times New Roman" panose="02020603050405020304" pitchFamily="18" charset="0"/>
                <a:cs typeface="Times New Roman" panose="02020603050405020304" pitchFamily="18" charset="0"/>
              </a:rPr>
              <a:t>: In many cases, medical image datasets for pneumonia detection are limited in size and suffer from class imbalances, with fewer positive cases (pneumonia) compared to negative cases (normal). GANs can mitigate these challenges by generating synthetic pneumonia images, thereby increasing the availability of training data and balancing class distributions.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Cost-Effective Solution</a:t>
            </a:r>
            <a:r>
              <a:rPr lang="en-US" sz="2000" dirty="0">
                <a:latin typeface="Times New Roman" panose="02020603050405020304" pitchFamily="18" charset="0"/>
                <a:cs typeface="Times New Roman" panose="02020603050405020304" pitchFamily="18" charset="0"/>
              </a:rPr>
              <a:t>: Traditional methods for pneumonia detection, such as manual interpretation by radiologists or expensive imaging techniques, can be resource-intensive and costly. The GAN-based approach offers a cost-effective alternative by leveraging existing datasets and computational resources to improve detection accuracy without the need for additional data collection or expensive equipment.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Generalization Across Imaging Modalities</a:t>
            </a:r>
            <a:r>
              <a:rPr lang="en-US" sz="2000" dirty="0">
                <a:latin typeface="Times New Roman" panose="02020603050405020304" pitchFamily="18" charset="0"/>
                <a:cs typeface="Times New Roman" panose="02020603050405020304" pitchFamily="18" charset="0"/>
              </a:rPr>
              <a:t>: GANs have the ability to learn underlying patterns and variations in medical imaging data, allowing the trained models to generalize across different imaging modalities and patient populations. This enables the deployment of pneumonia detection systems in diverse clinical settings, making the technology more widely accessible and applicable.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5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98817C95-1F81-9DA8-39FF-C722E61F13B9}"/>
              </a:ext>
            </a:extLst>
          </p:cNvPr>
          <p:cNvSpPr txBox="1"/>
          <p:nvPr/>
        </p:nvSpPr>
        <p:spPr>
          <a:xfrm>
            <a:off x="1066800" y="1828800"/>
            <a:ext cx="10820400"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1.Unprecedented Accuracy:</a:t>
            </a:r>
          </a:p>
          <a:p>
            <a:r>
              <a:rPr lang="en-US" sz="2000" dirty="0">
                <a:latin typeface="Times New Roman" panose="02020603050405020304" pitchFamily="18" charset="0"/>
                <a:cs typeface="Times New Roman" panose="02020603050405020304" pitchFamily="18" charset="0"/>
              </a:rPr>
              <a:t>Our GAN-based approach harnesses the power of artificial intelligence to significantly enhance the accuracy of pneumonia detection. By generating realistic synthetic images of pneumonia cases, we augment limited datasets, address class imbalances, and train more robust machine learning models.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2.Breakthrough in Efficiency: </a:t>
            </a:r>
          </a:p>
          <a:p>
            <a:r>
              <a:rPr lang="en-US" sz="2000" dirty="0">
                <a:latin typeface="Times New Roman" panose="02020603050405020304" pitchFamily="18" charset="0"/>
                <a:cs typeface="Times New Roman" panose="02020603050405020304" pitchFamily="18" charset="0"/>
              </a:rPr>
              <a:t>Traditional methods for pneumonia detection often suffer from inefficiencies, such as manual interpretation by radiologists or time-consuming imaging techniques. Our solution revolutionizes the process by leveraging GAN-generated images to train models more efficiently and effectively.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3.Data Accessibility for All: </a:t>
            </a:r>
          </a:p>
          <a:p>
            <a:r>
              <a:rPr lang="en-US" sz="2000" dirty="0">
                <a:latin typeface="Times New Roman" panose="02020603050405020304" pitchFamily="18" charset="0"/>
                <a:cs typeface="Times New Roman" panose="02020603050405020304" pitchFamily="18" charset="0"/>
              </a:rPr>
              <a:t>One of the most significant challenges in medical imaging is the scarcity of annotated datasets, particularly for rare conditions like pneumonia. Our solution democratizes access to high-quality training data by leveraging GANs to generate synthetic images.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3B1E3FCD-612E-AB22-264B-23AFAE02710C}"/>
              </a:ext>
            </a:extLst>
          </p:cNvPr>
          <p:cNvSpPr txBox="1"/>
          <p:nvPr/>
        </p:nvSpPr>
        <p:spPr>
          <a:xfrm>
            <a:off x="752475" y="1371600"/>
            <a:ext cx="10982325"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Data Preprocessing:</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Acquire a dataset of medical images, such as chest X-rays or CT scans, containing both normal and pneumonia cases.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Preprocess the images to standardize their size, orientation, and pixel values.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GAN Architecture Design: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 the architecture of the GAN model, consisting of a Generator and a Discriminator network.</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Generator generates synthetic images of pneumonia cases, while the Discriminator distinguishes between real and generated images.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Training the GAN Model:</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Train the GAN model using the preprocessed medical image dataset.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Generator and Discriminator networks are trained in a competitive manner, with the Generator aiming to generate realistic pneumonia images and the Discriminator trying to distinguish between real and generated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5E04B03F-3A25-5812-96EF-4E68292880D2}"/>
              </a:ext>
            </a:extLst>
          </p:cNvPr>
          <p:cNvSpPr txBox="1"/>
          <p:nvPr/>
        </p:nvSpPr>
        <p:spPr>
          <a:xfrm>
            <a:off x="914400" y="1371600"/>
            <a:ext cx="10362818"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results for pneumonia prediction using GAN are: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Promising Improvements</a:t>
            </a:r>
            <a:r>
              <a:rPr lang="en-US" sz="2000" dirty="0">
                <a:latin typeface="Times New Roman" panose="02020603050405020304" pitchFamily="18" charset="0"/>
                <a:cs typeface="Times New Roman" panose="02020603050405020304" pitchFamily="18" charset="0"/>
              </a:rPr>
              <a:t>: Studies have shown promising results with GAN-generated data leading to increased accuracy in pneumonia classification models. Accuracy in some cases reaches over 94% for distinguishing pneumonia from healthy lungs.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Data Augmentation Benefits</a:t>
            </a:r>
            <a:r>
              <a:rPr lang="en-US" sz="2000" dirty="0">
                <a:latin typeface="Times New Roman" panose="02020603050405020304" pitchFamily="18" charset="0"/>
                <a:cs typeface="Times New Roman" panose="02020603050405020304" pitchFamily="18" charset="0"/>
              </a:rPr>
              <a:t>:  The main benefit comes from GANs acting as data augmentation tools. By generating more realistic synthetic chest X-rays with pneumonia variations,  models can be trained on a richer dataset, leading to better performance.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Generalizability is Key</a:t>
            </a:r>
            <a:r>
              <a:rPr lang="en-US" sz="2000" dirty="0">
                <a:latin typeface="Times New Roman" panose="02020603050405020304" pitchFamily="18" charset="0"/>
                <a:cs typeface="Times New Roman" panose="02020603050405020304" pitchFamily="18" charset="0"/>
              </a:rPr>
              <a:t>: While accuracy improvements are exciting, a crucial factor is achieving  generalizability. The model needs to perform well on unseen real-world data, not just the data it was trained on with GAN-generated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r>
              <a:rPr lang="en-US" dirty="0"/>
              <a:t>                                                                                         </a:t>
            </a:r>
          </a:p>
          <a:p>
            <a:r>
              <a:rPr lang="en-US" dirty="0"/>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a:t>
            </a:r>
            <a:r>
              <a:rPr lang="en-IN" sz="4250" spc="5" dirty="0"/>
              <a:t>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644F372-7C21-C127-D1A0-DA614ADCC9FF}"/>
              </a:ext>
            </a:extLst>
          </p:cNvPr>
          <p:cNvSpPr txBox="1"/>
          <p:nvPr/>
        </p:nvSpPr>
        <p:spPr>
          <a:xfrm>
            <a:off x="2209800" y="2438400"/>
            <a:ext cx="7822669"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PNEUMONIA DISEASE RECOGNITION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0" i="0" dirty="0">
                <a:solidFill>
                  <a:srgbClr val="ECECEC"/>
                </a:solidFill>
                <a:effectLst/>
                <a:latin typeface="Söhne"/>
              </a:rPr>
              <a:t>Introduction to Pneumonia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384425"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8594C6D5-0870-1C61-E080-8FE00C371155}"/>
              </a:ext>
            </a:extLst>
          </p:cNvPr>
          <p:cNvSpPr txBox="1"/>
          <p:nvPr/>
        </p:nvSpPr>
        <p:spPr>
          <a:xfrm>
            <a:off x="2057400" y="1524000"/>
            <a:ext cx="8763000"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1.Introduction to Pneumonia</a:t>
            </a:r>
          </a:p>
          <a:p>
            <a:r>
              <a:rPr lang="en-US" sz="2400" dirty="0">
                <a:latin typeface="Times New Roman" panose="02020603050405020304" pitchFamily="18" charset="0"/>
                <a:cs typeface="Times New Roman" panose="02020603050405020304" pitchFamily="18" charset="0"/>
              </a:rPr>
              <a:t>2.Overview of Generative Adversarial Networks (GANs)</a:t>
            </a:r>
          </a:p>
          <a:p>
            <a:r>
              <a:rPr lang="en-IN" sz="2400" dirty="0">
                <a:latin typeface="Times New Roman" panose="02020603050405020304" pitchFamily="18" charset="0"/>
                <a:cs typeface="Times New Roman" panose="02020603050405020304" pitchFamily="18" charset="0"/>
              </a:rPr>
              <a:t>3.Dataset Acquisition and Preprocessing</a:t>
            </a:r>
          </a:p>
          <a:p>
            <a:r>
              <a:rPr lang="en-US" sz="2400" dirty="0">
                <a:latin typeface="Times New Roman" panose="02020603050405020304" pitchFamily="18" charset="0"/>
                <a:cs typeface="Times New Roman" panose="02020603050405020304" pitchFamily="18" charset="0"/>
              </a:rPr>
              <a:t>4.Architecture Design for Pneumonia Detection GAN</a:t>
            </a:r>
          </a:p>
          <a:p>
            <a:r>
              <a:rPr lang="en-IN" sz="2400" dirty="0">
                <a:latin typeface="Times New Roman" panose="02020603050405020304" pitchFamily="18" charset="0"/>
                <a:cs typeface="Times New Roman" panose="02020603050405020304" pitchFamily="18" charset="0"/>
              </a:rPr>
              <a:t>5.Training the GAN Model</a:t>
            </a:r>
          </a:p>
          <a:p>
            <a:r>
              <a:rPr lang="en-IN" sz="2400" dirty="0">
                <a:latin typeface="Times New Roman" panose="02020603050405020304" pitchFamily="18" charset="0"/>
                <a:cs typeface="Times New Roman" panose="02020603050405020304" pitchFamily="18" charset="0"/>
              </a:rPr>
              <a:t>6.Evaluation of GAN-generated Images</a:t>
            </a:r>
          </a:p>
          <a:p>
            <a:r>
              <a:rPr lang="en-US" sz="2400" dirty="0">
                <a:latin typeface="Times New Roman" panose="02020603050405020304" pitchFamily="18" charset="0"/>
                <a:cs typeface="Times New Roman" panose="02020603050405020304" pitchFamily="18" charset="0"/>
              </a:rPr>
              <a:t>7.Integration with Pneumonia Detection System</a:t>
            </a:r>
          </a:p>
          <a:p>
            <a:r>
              <a:rPr lang="en-IN" sz="2400" dirty="0">
                <a:latin typeface="Times New Roman" panose="02020603050405020304" pitchFamily="18" charset="0"/>
                <a:cs typeface="Times New Roman" panose="02020603050405020304" pitchFamily="18" charset="0"/>
              </a:rPr>
              <a:t>8.Ethical Considerations and Limitations</a:t>
            </a:r>
          </a:p>
          <a:p>
            <a:r>
              <a:rPr lang="en-IN" sz="2400" dirty="0">
                <a:latin typeface="Times New Roman" panose="02020603050405020304" pitchFamily="18" charset="0"/>
                <a:cs typeface="Times New Roman" panose="02020603050405020304" pitchFamily="18" charset="0"/>
              </a:rPr>
              <a:t>9.Future Directions and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6A2A5EE-8F8E-EE78-5F5D-1A59B158D4A7}"/>
              </a:ext>
            </a:extLst>
          </p:cNvPr>
          <p:cNvSpPr txBox="1"/>
          <p:nvPr/>
        </p:nvSpPr>
        <p:spPr>
          <a:xfrm>
            <a:off x="1066800" y="1600200"/>
            <a:ext cx="10210418"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Pneumonia is a leading cause of morbidity and mortality worldwide, particularly in vulnerable populations such as young children, the elderly, and immunocompromised individuals. Early detection and accurate diagnosis of pneumonia are crucial for timely intervention and effective treatment. However, traditional diagnostic methods such as chest X-rays and CT scans are time-consuming, costly, and often require expert interpretation, limiting their accessibility, especially in resource-constrained settings.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recent years, there has been growing interest in leveraging artificial intelligence (AI) techniques, such as Generative Adversarial Networks (GANs), for medical image analysis and disease detection. GANs have demonstrated remarkable capabilities in generating realistic synthetic images and learning intricate patterns from complex datasets. In the context of pneumonia detection, GANs offer the potential to address several challenges, including the scarcity of annotated medical images, data imbalance, and variability in imaging techniques.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6852A-F976-7D46-A276-8EACA1FF6B9B}"/>
              </a:ext>
            </a:extLst>
          </p:cNvPr>
          <p:cNvSpPr txBox="1"/>
          <p:nvPr/>
        </p:nvSpPr>
        <p:spPr>
          <a:xfrm>
            <a:off x="533400" y="381000"/>
            <a:ext cx="11277600" cy="624786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primary objective of this research is to develop a novel GAN-based approach for pneumonia detection that addresses the following key challenges: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Limited Data Availability</a:t>
            </a:r>
            <a:r>
              <a:rPr lang="en-US" sz="2000" dirty="0">
                <a:latin typeface="Times New Roman" panose="02020603050405020304" pitchFamily="18" charset="0"/>
                <a:cs typeface="Times New Roman" panose="02020603050405020304" pitchFamily="18" charset="0"/>
              </a:rPr>
              <a:t>: Medical image datasets for pneumonia detection are often small and insufficient to train deep learning models effectively. Leveraging GANs for data augmentation can potentially alleviate this limitation by generating synthetic pneumonia images that closely resemble real patient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Class Imbalance</a:t>
            </a:r>
            <a:r>
              <a:rPr lang="en-US" sz="2000" dirty="0">
                <a:latin typeface="Times New Roman" panose="02020603050405020304" pitchFamily="18" charset="0"/>
                <a:cs typeface="Times New Roman" panose="02020603050405020304" pitchFamily="18" charset="0"/>
              </a:rPr>
              <a:t>: Pneumonia datasets typically exhibit class imbalance, with a disproportionate number of normal cases compared to pneumonia cases. GANs can help rebalance the dataset by generating synthetic pneumonia images, thus improving the robustness and generalization of the trained model.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Heterogeneity in Imaging</a:t>
            </a:r>
            <a:r>
              <a:rPr lang="en-US" sz="2000" dirty="0">
                <a:latin typeface="Times New Roman" panose="02020603050405020304" pitchFamily="18" charset="0"/>
                <a:cs typeface="Times New Roman" panose="02020603050405020304" pitchFamily="18" charset="0"/>
              </a:rPr>
              <a:t>: Variations in imaging techniques, equipment, and patient demographics can introduce challenges in pneumonia detection. GANs can learn to capture and synthesize these variations, enabling the model to generalize across different imaging modalities and patient populations.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Interpretability and Explainability</a:t>
            </a:r>
            <a:r>
              <a:rPr lang="en-US" sz="2000" dirty="0">
                <a:latin typeface="Times New Roman" panose="02020603050405020304" pitchFamily="18" charset="0"/>
                <a:cs typeface="Times New Roman" panose="02020603050405020304" pitchFamily="18" charset="0"/>
              </a:rPr>
              <a:t>: While GANs excel at generating realistic images, interpreting the learned representations and understanding the decision-making process of the model remain challenging. Ensuring the interpretability and explainability of the GAN-generated images is essential for gaining trust from healthcare professionals and facilitating clinical adoption.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05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A4408975-18EF-3096-0890-1D168565C796}"/>
              </a:ext>
            </a:extLst>
          </p:cNvPr>
          <p:cNvSpPr txBox="1"/>
          <p:nvPr/>
        </p:nvSpPr>
        <p:spPr>
          <a:xfrm>
            <a:off x="838200" y="1905000"/>
            <a:ext cx="10896600"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1.Introduction:</a:t>
            </a:r>
          </a:p>
          <a:p>
            <a:r>
              <a:rPr lang="en-US" sz="2000" dirty="0">
                <a:latin typeface="Times New Roman" panose="02020603050405020304" pitchFamily="18" charset="0"/>
                <a:cs typeface="Times New Roman" panose="02020603050405020304" pitchFamily="18" charset="0"/>
              </a:rPr>
              <a:t>Provide an overview of the project, highlighting the importance of early detection and diagnosis of pneumonia.</a:t>
            </a:r>
          </a:p>
          <a:p>
            <a:r>
              <a:rPr lang="en-US" sz="2000" dirty="0">
                <a:latin typeface="Times New Roman" panose="02020603050405020304" pitchFamily="18" charset="0"/>
                <a:cs typeface="Times New Roman" panose="02020603050405020304" pitchFamily="18" charset="0"/>
              </a:rPr>
              <a:t>Introduce the use of Generative Adversarial Networks (GANs) as a novel approach for pneumonia detection.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2.Data Acquisition and Preprocessing:</a:t>
            </a:r>
          </a:p>
          <a:p>
            <a:r>
              <a:rPr lang="en-US" sz="2000" dirty="0">
                <a:latin typeface="Times New Roman" panose="02020603050405020304" pitchFamily="18" charset="0"/>
                <a:cs typeface="Times New Roman" panose="02020603050405020304" pitchFamily="18" charset="0"/>
              </a:rPr>
              <a:t>Describe the datasets used for training and evaluation, including sources and characteristics.</a:t>
            </a:r>
          </a:p>
          <a:p>
            <a:r>
              <a:rPr lang="en-US" sz="2000" dirty="0">
                <a:latin typeface="Times New Roman" panose="02020603050405020304" pitchFamily="18" charset="0"/>
                <a:cs typeface="Times New Roman" panose="02020603050405020304" pitchFamily="18" charset="0"/>
              </a:rPr>
              <a:t>Explain the preprocessing steps applied to the medical images, such as normalization, resizing, and augmentation.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3.GAN Architecture Design:</a:t>
            </a:r>
          </a:p>
          <a:p>
            <a:r>
              <a:rPr lang="en-US" sz="2000" dirty="0">
                <a:latin typeface="Times New Roman" panose="02020603050405020304" pitchFamily="18" charset="0"/>
                <a:cs typeface="Times New Roman" panose="02020603050405020304" pitchFamily="18" charset="0"/>
              </a:rPr>
              <a:t>present the architecture of the GAN model tailored for pneumonia detection, including the Generator and Discriminator networks.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85BC8-8804-945A-CA56-EBDBBCA0EC27}"/>
              </a:ext>
            </a:extLst>
          </p:cNvPr>
          <p:cNvSpPr txBox="1"/>
          <p:nvPr/>
        </p:nvSpPr>
        <p:spPr>
          <a:xfrm>
            <a:off x="571500" y="152400"/>
            <a:ext cx="11049000" cy="65556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4.Training Process: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Detail the training procedure for the GAN model, including training strategies, batch sizes, and convergence criteria.</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5.Evaluation Metrics: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Define evaluation metrics used to assess the performance of the GAN model, such as Inception Score, </a:t>
            </a:r>
            <a:r>
              <a:rPr lang="en-US" sz="2000" dirty="0" err="1">
                <a:latin typeface="Times New Roman" panose="02020603050405020304" pitchFamily="18" charset="0"/>
                <a:cs typeface="Times New Roman" panose="02020603050405020304" pitchFamily="18" charset="0"/>
              </a:rPr>
              <a:t>Frechet</a:t>
            </a:r>
            <a:r>
              <a:rPr lang="en-US" sz="2000" dirty="0">
                <a:latin typeface="Times New Roman" panose="02020603050405020304" pitchFamily="18" charset="0"/>
                <a:cs typeface="Times New Roman" panose="02020603050405020304" pitchFamily="18" charset="0"/>
              </a:rPr>
              <a:t> Inception Distance (FID), and others.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Image Generation and Analysis: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Showcase GAN-generated images and compare them with real pneumonia images.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7.Integration with Pneumonia Detection System:</a:t>
            </a:r>
          </a:p>
          <a:p>
            <a:r>
              <a:rPr lang="en-US" sz="2000" dirty="0">
                <a:latin typeface="Times New Roman" panose="02020603050405020304" pitchFamily="18" charset="0"/>
                <a:cs typeface="Times New Roman" panose="02020603050405020304" pitchFamily="18" charset="0"/>
              </a:rPr>
              <a:t>Explore the integration of the GAN model with existing pneumonia detection systems or workflows.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.Ethical Considerations: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Discuss ethical considerations related to the use of AI in healthcare, including patient privacy, bias, and transparency.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Future Directions and Conclusion:</a:t>
            </a:r>
          </a:p>
          <a:p>
            <a:r>
              <a:rPr lang="en-US" sz="2000" dirty="0">
                <a:latin typeface="Times New Roman" panose="02020603050405020304" pitchFamily="18" charset="0"/>
                <a:cs typeface="Times New Roman" panose="02020603050405020304" pitchFamily="18" charset="0"/>
              </a:rPr>
              <a:t>Conclude with a reflection on the impact of the GAN-based approach and a call to action for further research and adoption.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7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4AECFD8D-C534-A44C-A0C5-077A03A5386B}"/>
              </a:ext>
            </a:extLst>
          </p:cNvPr>
          <p:cNvSpPr txBox="1"/>
          <p:nvPr/>
        </p:nvSpPr>
        <p:spPr>
          <a:xfrm>
            <a:off x="990600" y="1695450"/>
            <a:ext cx="1074420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1.Radiologists and Healthcare Professionals: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Radiologists and other healthcare professionals involved in interpreting medical images are primary end users.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can utilize GAN-generated images to enhance their diagnostic capabilities, aiding in the detection and classification of pneumonia cases.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2.Hospitals and Healthcare Facilities: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Hospitals and healthcare facilities can integrate GAN-based pneumonia detection systems into their imaging departments to assist radiologists in their workflow.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can lead to improved efficiency and accuracy in diagnosing pneumonia cases, ultimately benefiting patients through timely interventions.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3.Medical Researchers and Developers: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can leverage GAN-generated datasets and models to advance research in pneumonia detection, develop new algorithms, and contribute to the broader field of medical image analysis.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20A20-B9FB-5880-3DB7-74880C9E69A6}"/>
              </a:ext>
            </a:extLst>
          </p:cNvPr>
          <p:cNvSpPr txBox="1"/>
          <p:nvPr/>
        </p:nvSpPr>
        <p:spPr>
          <a:xfrm>
            <a:off x="533400" y="685800"/>
            <a:ext cx="11201400"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4.AI Solution Providers: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Companies and organizations developing AI-based solutions for healthcare can utilize GAN technology for pneumonia detection as part of their product offerings.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solutions may be deployed as standalone software applications or integrated into existing medical imaging systems.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5.Public Health Agencies and Policy Makers: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Public health agencies and policy makers may also be considered end users, as they benefit from improved pneumonia detection capabilities for epidemiological surveillance and resource allocation.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Accurate and timely detection of pneumonia cases can contribute to better public health strategies and interventions.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6.Patients and Caregivers: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not direct users of the technology, patients and their caregivers ultimately benefit from more accurate and timely diagnosis of pneumonia enabled by GAN-based approaches.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detection can lead to prompt treatment, better outcomes, and improved quality of life for patients.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04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1840</Words>
  <Application>Microsoft Office PowerPoint</Application>
  <PresentationFormat>Widescreen</PresentationFormat>
  <Paragraphs>148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PowerPoint Presentation</vt:lpstr>
      <vt:lpstr>PROJECT OVERVIEW</vt:lpstr>
      <vt:lpstr>PowerPoint Presentation</vt:lpstr>
      <vt:lpstr>WHO ARE THE END USERS?</vt:lpstr>
      <vt:lpstr>PowerPoint Presentation</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RUBESH GURUSAMY</dc:creator>
  <cp:lastModifiedBy>RUBESH GURUSAMY</cp:lastModifiedBy>
  <cp:revision>7</cp:revision>
  <dcterms:created xsi:type="dcterms:W3CDTF">2024-04-01T07:40:18Z</dcterms:created>
  <dcterms:modified xsi:type="dcterms:W3CDTF">2024-04-03T11:36:54Z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