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Canva Sans Bold" panose="020B0803030501040103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kaggle.com/code/harshilt512/amazon-e-commerce-sales-dataset/input" TargetMode="Externa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7867" y="0"/>
            <a:ext cx="2315610" cy="2315610"/>
          </a:xfrm>
          <a:custGeom>
            <a:avLst/>
            <a:gdLst/>
            <a:ahLst/>
            <a:cxnLst/>
            <a:rect l="l" t="t" r="r" b="b"/>
            <a:pathLst>
              <a:path w="2315610" h="2315610">
                <a:moveTo>
                  <a:pt x="0" y="0"/>
                </a:moveTo>
                <a:lnTo>
                  <a:pt x="2315610" y="0"/>
                </a:lnTo>
                <a:lnTo>
                  <a:pt x="2315610" y="2315610"/>
                </a:lnTo>
                <a:lnTo>
                  <a:pt x="0" y="2315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36914" y="3414651"/>
            <a:ext cx="11422386" cy="678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5"/>
              </a:lnSpc>
            </a:pPr>
            <a:r>
              <a:rPr lang="en-US" sz="513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  Analysis of Product Performance and Sales Trends in Amazon</a:t>
            </a:r>
            <a:endParaRPr lang="en-US" sz="513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  <a:p>
            <a:pPr algn="ctr">
              <a:lnSpc>
                <a:spcPts val="6165"/>
              </a:lnSpc>
            </a:pPr>
          </a:p>
          <a:p>
            <a:pPr algn="ctr">
              <a:lnSpc>
                <a:spcPts val="6165"/>
              </a:lnSpc>
            </a:pPr>
          </a:p>
          <a:p>
            <a:pPr algn="ctr">
              <a:lnSpc>
                <a:spcPts val="3615"/>
              </a:lnSpc>
            </a:pPr>
            <a:r>
              <a:rPr lang="en-US" sz="3010" b="1">
                <a:solidFill>
                  <a:srgbClr val="8A8A8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 </a:t>
            </a:r>
            <a:r>
              <a:rPr lang="en-US" sz="3010" b="1">
                <a:solidFill>
                  <a:srgbClr val="8A8A8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Presented by: Hemanth Kumar Reddy Makireddy</a:t>
            </a:r>
            <a:endParaRPr lang="en-US" sz="3010" b="1">
              <a:solidFill>
                <a:srgbClr val="8A8A8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  <a:p>
            <a:pPr algn="ctr">
              <a:lnSpc>
                <a:spcPts val="3615"/>
              </a:lnSpc>
            </a:pPr>
            <a:r>
              <a:rPr lang="en-US" sz="3010" b="1">
                <a:solidFill>
                  <a:srgbClr val="8A8A8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B.Tech (CSE - Data Science and ML)</a:t>
            </a:r>
            <a:endParaRPr lang="en-US" sz="3010" b="1">
              <a:solidFill>
                <a:srgbClr val="8A8A8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  <a:p>
            <a:pPr algn="ctr">
              <a:lnSpc>
                <a:spcPts val="3615"/>
              </a:lnSpc>
            </a:pPr>
            <a:r>
              <a:rPr lang="en-US" sz="3010" b="1">
                <a:solidFill>
                  <a:srgbClr val="8A8A8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K22UN</a:t>
            </a:r>
            <a:endParaRPr lang="en-US" sz="3010" b="1">
              <a:solidFill>
                <a:srgbClr val="8A8A8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  <a:p>
            <a:pPr algn="ctr">
              <a:lnSpc>
                <a:spcPts val="3615"/>
              </a:lnSpc>
            </a:pPr>
            <a:r>
              <a:rPr lang="en-US" sz="3010" b="1">
                <a:solidFill>
                  <a:srgbClr val="8A8A8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12200237</a:t>
            </a:r>
            <a:endParaRPr lang="en-US" sz="3010" b="1">
              <a:solidFill>
                <a:srgbClr val="8A8A8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  <a:p>
            <a:pPr algn="ctr">
              <a:lnSpc>
                <a:spcPts val="3615"/>
              </a:lnSpc>
            </a:pPr>
            <a:r>
              <a:rPr lang="en-US" sz="3010" b="1">
                <a:solidFill>
                  <a:srgbClr val="8A8A8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Roll no: 65</a:t>
            </a:r>
            <a:endParaRPr lang="en-US" sz="3010" b="1">
              <a:solidFill>
                <a:srgbClr val="8A8A8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  <a:p>
            <a:pPr algn="l">
              <a:lnSpc>
                <a:spcPts val="3615"/>
              </a:lnSpc>
            </a:pPr>
          </a:p>
          <a:p>
            <a:pPr algn="l">
              <a:lnSpc>
                <a:spcPts val="3615"/>
              </a:lnSpc>
            </a:pPr>
          </a:p>
          <a:p>
            <a:pPr algn="l">
              <a:lnSpc>
                <a:spcPts val="3615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261282" y="-561127"/>
            <a:ext cx="4008049" cy="5130303"/>
            <a:chOff x="0" y="0"/>
            <a:chExt cx="6350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" cy="812800"/>
            </a:xfrm>
            <a:custGeom>
              <a:avLst/>
              <a:gdLst/>
              <a:ahLst/>
              <a:cxnLst/>
              <a:rect l="l" t="t" r="r" b="b"/>
              <a:pathLst>
                <a:path w="635000" h="812800">
                  <a:moveTo>
                    <a:pt x="635000" y="0"/>
                  </a:moveTo>
                  <a:lnTo>
                    <a:pt x="635000" y="698500"/>
                  </a:lnTo>
                  <a:lnTo>
                    <a:pt x="317500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4E4E4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36562" y="2591909"/>
            <a:ext cx="9638684" cy="6527463"/>
          </a:xfrm>
          <a:custGeom>
            <a:avLst/>
            <a:gdLst/>
            <a:ahLst/>
            <a:cxnLst/>
            <a:rect l="l" t="t" r="r" b="b"/>
            <a:pathLst>
              <a:path w="9638684" h="6527463">
                <a:moveTo>
                  <a:pt x="0" y="0"/>
                </a:moveTo>
                <a:lnTo>
                  <a:pt x="9638684" y="0"/>
                </a:lnTo>
                <a:lnTo>
                  <a:pt x="9638684" y="6527463"/>
                </a:lnTo>
                <a:lnTo>
                  <a:pt x="0" y="652746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8400" y="971550"/>
            <a:ext cx="7306458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98155" y="9357995"/>
            <a:ext cx="2983230" cy="46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HEAT MAP</a:t>
            </a:r>
            <a:endParaRPr lang="en-US" sz="2600" b="1">
              <a:solidFill>
                <a:srgbClr val="2A2E3A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-912945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4E4E4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1109" y="1661437"/>
            <a:ext cx="16935008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1109" y="2691536"/>
            <a:ext cx="17463581" cy="774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Sales Amount Distribution: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</a:t>
            </a: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 distribution of amounts is roughly normal with some skewness and multiple peaks, indicating different customer segments or transaction types.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Outliers at both ends suggest potential anomalies or special cases that need investigation.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Quantity Distribution: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 quantity distribution is heavily skewed, with most transactio</a:t>
            </a: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n</a:t>
            </a: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s involving low quantities and a few high-quantity outliers.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High-quantity transactions may indicate anomalies, bulk orders, or special cases requiring further exploration.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Order Status Insights: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 majority of orders are marked as "Shipped," showing efficient order fulfillment.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Cancellations are relatively frequent, suggesting possible issues with customer satisfaction, stock availability, or system errors.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-912945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1109" y="1661437"/>
            <a:ext cx="16935008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0" y="-912945"/>
            <a:ext cx="18288000" cy="2340491"/>
            <a:chOff x="0" y="0"/>
            <a:chExt cx="24384000" cy="31206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4384000" cy="3120655"/>
            </a:xfrm>
            <a:prstGeom prst="rect">
              <a:avLst/>
            </a:prstGeom>
            <a:solidFill>
              <a:srgbClr val="2A2E3A">
                <a:alpha val="13725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1109" y="2968461"/>
            <a:ext cx="17463581" cy="661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Pro</a:t>
            </a: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duct Category Insights: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Categories like Saree and Kurta dominate the dataset, indicating a strong preference for traditional clothing.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Underperforming categories, such as Dupatta and Scarf, might need further analysis to understand demand or supply chain issues.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</a:pPr>
          </a:p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Quantity vs Total Amount Relationship: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There is a non-linear relationship between quantity sold and total amount, with the highest revenue occurring at certain quantity thresholds.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Beyond a certain point, increasing the quantity sold does not significantly affect the total amount, possibly indicating pricing or volume caps.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-912945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1109" y="1661437"/>
            <a:ext cx="16935008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0" y="-912945"/>
            <a:ext cx="18288000" cy="2340491"/>
            <a:chOff x="0" y="0"/>
            <a:chExt cx="24384000" cy="31206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4384000" cy="3120655"/>
            </a:xfrm>
            <a:prstGeom prst="rect">
              <a:avLst/>
            </a:prstGeom>
            <a:solidFill>
              <a:srgbClr val="181818">
                <a:alpha val="13725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1109" y="2968461"/>
            <a:ext cx="17463581" cy="663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Sales S</a:t>
            </a: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uccess and Quantity Correlation: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A s</a:t>
            </a: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trong correlation exists between Quantity Sold and Sales Success, highlighting the importance of selling higher volumes for successful transactions.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 weak correlation between Amount and Sales Success suggests that pricing strategies or promotions play a bigger role in determining success than the total sale amount.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</a:pPr>
          </a:p>
          <a:p>
            <a:pPr algn="l">
              <a:lnSpc>
                <a:spcPts val="4385"/>
              </a:lnSpc>
            </a:pPr>
            <a:r>
              <a:rPr lang="en-US" sz="313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Multivariate Analysis:</a:t>
            </a:r>
            <a:endParaRPr lang="en-US" sz="3130" b="1">
              <a:solidFill>
                <a:srgbClr val="2A2E3A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 combination of Amount and Quantity Sold is crucial in predicting sales success.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676275" lvl="1" indent="-338455" algn="l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PCA analysis reveals that the majority of the variance in sales data is driven by these two variables, simplifying the dataset for better decision-making.</a:t>
            </a:r>
            <a:endParaRPr lang="en-US" sz="313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385"/>
              </a:lnSpc>
            </a:pPr>
          </a:p>
          <a:p>
            <a:pPr algn="l">
              <a:lnSpc>
                <a:spcPts val="4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Conclusion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2265" y="2232124"/>
            <a:ext cx="16370156" cy="669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030" lvl="1" indent="-374015" algn="l">
              <a:lnSpc>
                <a:spcPts val="4850"/>
              </a:lnSpc>
              <a:buFont typeface="Arial" panose="020B0604020202020204"/>
              <a:buChar char="•"/>
            </a:pPr>
            <a:r>
              <a:rPr lang="en-US" sz="346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Sales Success: 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 quantity sold is strongly linked to sales success, while total sales amount has a weaker impact.</a:t>
            </a:r>
            <a:endParaRPr lang="en-US" sz="34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48030" lvl="1" indent="-374015" algn="l">
              <a:lnSpc>
                <a:spcPts val="4850"/>
              </a:lnSpc>
              <a:buFont typeface="Arial" panose="020B0604020202020204"/>
              <a:buChar char="•"/>
            </a:pPr>
            <a:r>
              <a:rPr lang="en-US" sz="346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Prod</a:t>
            </a:r>
            <a:r>
              <a:rPr lang="en-US" sz="346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uct Categories: 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Traditional categories like Sarees and Kurtas dominate, with potential f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or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growth in Western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attir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e.</a:t>
            </a:r>
            <a:endParaRPr lang="en-US" sz="34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48030" lvl="1" indent="-374015" algn="l">
              <a:lnSpc>
                <a:spcPts val="4850"/>
              </a:lnSpc>
              <a:buFont typeface="Arial" panose="020B0604020202020204"/>
              <a:buChar char="•"/>
            </a:pPr>
            <a:r>
              <a:rPr lang="en-US" sz="346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Operational Efficiency: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A high percentage of orders are shipped, but cancellations remain a concern, indicating room for process improvement.</a:t>
            </a:r>
            <a:endParaRPr lang="en-US" sz="34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48030" lvl="1" indent="-374015" algn="l">
              <a:lnSpc>
                <a:spcPts val="4850"/>
              </a:lnSpc>
              <a:buFont typeface="Arial" panose="020B0604020202020204"/>
              <a:buChar char="•"/>
            </a:pPr>
            <a:r>
              <a:rPr lang="en-US" sz="346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Data Distribution: 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Skewed distribution in Quantity and Amount suggests that addressing outliers could improve data quality.</a:t>
            </a:r>
            <a:endParaRPr lang="en-US" sz="34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48030" lvl="1" indent="-374015" algn="l">
              <a:lnSpc>
                <a:spcPts val="4850"/>
              </a:lnSpc>
              <a:buFont typeface="Arial" panose="020B0604020202020204"/>
              <a:buChar char="•"/>
            </a:pPr>
            <a:r>
              <a:rPr lang="en-US" sz="346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Customer Insights: </a:t>
            </a:r>
            <a:r>
              <a:rPr lang="en-US" sz="34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Optimizing fulfillment and offering targeted promotions could enhance customer satisfaction and boost sales.</a:t>
            </a:r>
            <a:endParaRPr lang="en-US" sz="34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85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References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76732" y="2866901"/>
            <a:ext cx="10748961" cy="113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0"/>
              </a:lnSpc>
              <a:spcBef>
                <a:spcPct val="0"/>
              </a:spcBef>
            </a:pPr>
            <a:r>
              <a:rPr lang="en-US" sz="326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Amazon Dataset for Data Analysis </a:t>
            </a:r>
            <a:endParaRPr lang="en-US" sz="326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560"/>
              </a:lnSpc>
              <a:spcBef>
                <a:spcPct val="0"/>
              </a:spcBef>
            </a:pPr>
            <a:r>
              <a:rPr lang="en-US" sz="326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Kaggle: Amazon Sales Dataset.</a:t>
            </a:r>
            <a:r>
              <a:rPr lang="en-US" sz="3260" u="sng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  <a:hlinkClick r:id="rId1" tooltip="https://www.kaggle.com/code/harshilt512/amazon-e-commerce-sales-dataset/input"/>
              </a:rPr>
              <a:t> https://www.kaggle.com/ </a:t>
            </a:r>
            <a:r>
              <a:rPr lang="en-US" sz="326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.</a:t>
            </a:r>
            <a:endParaRPr lang="en-US" sz="326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4600906"/>
            <a:ext cx="15598251" cy="2281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0"/>
              </a:lnSpc>
              <a:spcBef>
                <a:spcPct val="0"/>
              </a:spcBef>
            </a:pPr>
          </a:p>
          <a:p>
            <a:pPr algn="l">
              <a:lnSpc>
                <a:spcPts val="4570"/>
              </a:lnSpc>
              <a:spcBef>
                <a:spcPct val="0"/>
              </a:spcBef>
            </a:pPr>
            <a:r>
              <a:rPr lang="en-US" sz="32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Online Documentation and Tutorials </a:t>
            </a:r>
            <a:endParaRPr lang="en-US" sz="32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570"/>
              </a:lnSpc>
              <a:spcBef>
                <a:spcPct val="0"/>
              </a:spcBef>
            </a:pPr>
            <a:r>
              <a:rPr lang="en-US" sz="32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Towards Data Science Blog: https://towardsdatascience.com/ </a:t>
            </a:r>
            <a:endParaRPr lang="en-US" sz="32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570"/>
              </a:lnSpc>
              <a:spcBef>
                <a:spcPct val="0"/>
              </a:spcBef>
            </a:pPr>
            <a:r>
              <a:rPr lang="en-US" sz="326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GeeksforGeeks: Python and Data Science Tutorials. https://www.geeksforgeeks.org/</a:t>
            </a:r>
            <a:endParaRPr lang="en-US" sz="326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173735" y="4432068"/>
            <a:ext cx="8115300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 b="1">
                <a:solidFill>
                  <a:srgbClr val="181818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 Thankyou</a:t>
            </a:r>
            <a:endParaRPr lang="en-US" sz="12000" b="1">
              <a:solidFill>
                <a:srgbClr val="181818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8A8A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Table of Contents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15830" y="2796526"/>
            <a:ext cx="15856341" cy="562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Problem Statement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Solution Approach &amp; Abstract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Methodology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Results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Analysis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Conclusion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References</a:t>
            </a:r>
            <a:endParaRPr lang="en-US" sz="40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algn="l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8A8A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Problem Statement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652832"/>
            <a:ext cx="16438474" cy="602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Onl</a:t>
            </a: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ine shopping platforms like Amazon attract diverse customer groups with distinct behaviors and preferences.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algn="l">
              <a:lnSpc>
                <a:spcPts val="4355"/>
              </a:lnSpc>
            </a:pPr>
          </a:p>
          <a:p>
            <a:pPr algn="l">
              <a:lnSpc>
                <a:spcPts val="4355"/>
              </a:lnSpc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However, understanding these behaviors is challenging due to: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1195" lvl="1" indent="-335915" algn="l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The dynamic nature of customer needs.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1195" lvl="1" indent="-335915" algn="l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Differences in product categories, pricing, and delivery experiences across platforms.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algn="l">
              <a:lnSpc>
                <a:spcPts val="4355"/>
              </a:lnSpc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This analysis aims to: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1195" lvl="1" indent="-335915" algn="l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Enhance customer satisfaction through data-driven insights.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671195" lvl="1" indent="-335915" algn="l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Improve retention strategies and profitability for businesses.</a:t>
            </a:r>
            <a:endParaRPr lang="en-US" sz="311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algn="l">
              <a:lnSpc>
                <a:spcPts val="435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8A8A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Solution Approach &amp; Abstract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8910" y="3305293"/>
            <a:ext cx="15856341" cy="405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Solution Approach: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Analyze historical data to identify patterns and trends.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Us</a:t>
            </a: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 machine learning techniques for segmentation.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Abst</a:t>
            </a: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ract: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Dataset includes categories like 'Order ID,' 'Date,' 'Amount,' etc.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Analysis involves PCA, K-Means clustering, and visualization techniques.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8A8A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Methodology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515882"/>
            <a:ext cx="19324983" cy="696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5"/>
              </a:lnSpc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 1. Data Preprocessing: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711835" lvl="1" indent="-356235" algn="l">
              <a:lnSpc>
                <a:spcPts val="4615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Data Cleaning: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1424305" lvl="2" indent="-474980" algn="l">
              <a:lnSpc>
                <a:spcPts val="4615"/>
              </a:lnSpc>
              <a:buFont typeface="Arial" panose="020B0604020202020204"/>
              <a:buChar char="⚬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Handled missing values (mean/median for numerical, mode for categorical).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1424305" lvl="2" indent="-474980" algn="l">
              <a:lnSpc>
                <a:spcPts val="4615"/>
              </a:lnSpc>
              <a:buFont typeface="Arial" panose="020B0604020202020204"/>
              <a:buChar char="⚬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Standardized column naming conventions in 'Status' and 'Fulfillment.'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11835" lvl="1" indent="-356235" algn="l">
              <a:lnSpc>
                <a:spcPts val="4615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Outlier Detection: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1424305" lvl="2" indent="-474980" algn="l">
              <a:lnSpc>
                <a:spcPts val="4615"/>
              </a:lnSpc>
              <a:buFont typeface="Arial" panose="020B0604020202020204"/>
              <a:buChar char="⚬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Applied IQR method to identify and cap outliers in 'Amount' and 'Quantity.'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615"/>
              </a:lnSpc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2. Feature Engineering: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711835" lvl="1" indent="-356235" algn="l">
              <a:lnSpc>
                <a:spcPts val="4615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Added Ful</a:t>
            </a: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fillment_Type </a:t>
            </a: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to categorize orders into "Easy Ship" and "Other."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711835" lvl="1" indent="-356235" algn="l">
              <a:lnSpc>
                <a:spcPts val="4615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Defined Sales_Success as a binary target variable:</a:t>
            </a:r>
            <a:endParaRPr lang="en-US" sz="3300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1424305" lvl="2" indent="-474980" algn="l">
              <a:lnSpc>
                <a:spcPts val="4615"/>
              </a:lnSpc>
              <a:buFont typeface="Arial" panose="020B0604020202020204"/>
              <a:buChar char="⚬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Success: "Shipped" or "Delivered" = 1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1424305" lvl="2" indent="-474980" algn="l">
              <a:lnSpc>
                <a:spcPts val="4615"/>
              </a:lnSpc>
              <a:buFont typeface="Arial" panose="020B0604020202020204"/>
              <a:buChar char="⚬"/>
            </a:pPr>
            <a:r>
              <a:rPr lang="en-US" sz="33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Failure: "Cancelled" or "Returned" = 0</a:t>
            </a:r>
            <a:endParaRPr lang="en-US" sz="33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61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500286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948773" y="302707"/>
            <a:ext cx="12746995" cy="1451986"/>
            <a:chOff x="0" y="0"/>
            <a:chExt cx="5268124" cy="600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8124" cy="600082"/>
            </a:xfrm>
            <a:custGeom>
              <a:avLst/>
              <a:gdLst/>
              <a:ahLst/>
              <a:cxnLst/>
              <a:rect l="l" t="t" r="r" b="b"/>
              <a:pathLst>
                <a:path w="5268124" h="600082">
                  <a:moveTo>
                    <a:pt x="12147" y="0"/>
                  </a:moveTo>
                  <a:lnTo>
                    <a:pt x="5255977" y="0"/>
                  </a:lnTo>
                  <a:cubicBezTo>
                    <a:pt x="5262685" y="0"/>
                    <a:pt x="5268124" y="5438"/>
                    <a:pt x="5268124" y="12147"/>
                  </a:cubicBezTo>
                  <a:lnTo>
                    <a:pt x="5268124" y="587935"/>
                  </a:lnTo>
                  <a:cubicBezTo>
                    <a:pt x="5268124" y="594643"/>
                    <a:pt x="5262685" y="600082"/>
                    <a:pt x="5255977" y="600082"/>
                  </a:cubicBezTo>
                  <a:lnTo>
                    <a:pt x="12147" y="600082"/>
                  </a:lnTo>
                  <a:cubicBezTo>
                    <a:pt x="5438" y="600082"/>
                    <a:pt x="0" y="594643"/>
                    <a:pt x="0" y="587935"/>
                  </a:cubicBezTo>
                  <a:lnTo>
                    <a:pt x="0" y="12147"/>
                  </a:lnTo>
                  <a:cubicBezTo>
                    <a:pt x="0" y="5438"/>
                    <a:pt x="5438" y="0"/>
                    <a:pt x="12147" y="0"/>
                  </a:cubicBezTo>
                  <a:close/>
                </a:path>
              </a:pathLst>
            </a:custGeom>
            <a:solidFill>
              <a:srgbClr val="8A8A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268124" cy="7239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7980"/>
                </a:lnSpc>
              </a:pPr>
              <a:r>
                <a:rPr lang="en-US" sz="5700" b="1">
                  <a:solidFill>
                    <a:srgbClr val="2A2E3A"/>
                  </a:solidFill>
                  <a:latin typeface="Helios Bold" panose="020B0704020202020204"/>
                  <a:ea typeface="Helios Bold" panose="020B0704020202020204"/>
                  <a:cs typeface="Helios Bold" panose="020B0704020202020204"/>
                  <a:sym typeface="Helios Bold" panose="020B0704020202020204"/>
                </a:rPr>
                <a:t>Methodology</a:t>
              </a:r>
              <a:endParaRPr lang="en-US" sz="5700" b="1">
                <a:solidFill>
                  <a:srgbClr val="2A2E3A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2265" y="2251174"/>
            <a:ext cx="16043470" cy="7781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3. Feature Scaling:</a:t>
            </a:r>
            <a:endParaRPr lang="en-US" sz="2755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595630" lvl="1" indent="-297815" algn="l">
              <a:lnSpc>
                <a:spcPts val="3860"/>
              </a:lnSpc>
              <a:buFont typeface="Arial" panose="020B0604020202020204"/>
              <a:buChar char="•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S</a:t>
            </a: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tandardized numerical features like 'Amount' and 'Quantity' using StandardScaler for consistency in analyses.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860"/>
              </a:lnSpc>
            </a:pPr>
            <a:r>
              <a:rPr lang="en-US" sz="275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4. Exploratory Data Analysis (EDA):</a:t>
            </a:r>
            <a:endParaRPr lang="en-US" sz="2755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595630" lvl="1" indent="-297815" algn="l">
              <a:lnSpc>
                <a:spcPts val="3860"/>
              </a:lnSpc>
              <a:buFont typeface="Arial" panose="020B0604020202020204"/>
              <a:buChar char="•"/>
            </a:pPr>
            <a:r>
              <a:rPr lang="en-US" sz="275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U</a:t>
            </a:r>
            <a:r>
              <a:rPr lang="en-US" sz="275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nivariate Analysis:</a:t>
            </a:r>
            <a:endParaRPr lang="en-US" sz="2755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1190625" lvl="2" indent="-396875" algn="l">
              <a:lnSpc>
                <a:spcPts val="3860"/>
              </a:lnSpc>
              <a:buFont typeface="Arial" panose="020B0604020202020204"/>
              <a:buChar char="⚬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Visualized numerical distributions with histograms, KDE plots, and violin plots.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1190625" lvl="2" indent="-396875" algn="l">
              <a:lnSpc>
                <a:spcPts val="3860"/>
              </a:lnSpc>
              <a:buFont typeface="Arial" panose="020B0604020202020204"/>
              <a:buChar char="⚬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Co</a:t>
            </a: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unt plots highlighted category-wise sales trends.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595630" lvl="1" indent="-297815" algn="l">
              <a:lnSpc>
                <a:spcPts val="3860"/>
              </a:lnSpc>
              <a:buFont typeface="Arial" panose="020B0604020202020204"/>
              <a:buChar char="•"/>
            </a:pPr>
            <a:r>
              <a:rPr lang="en-US" sz="275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Bivariate Analysis:</a:t>
            </a:r>
            <a:endParaRPr lang="en-US" sz="2755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1190625" lvl="2" indent="-396875" algn="l">
              <a:lnSpc>
                <a:spcPts val="3860"/>
              </a:lnSpc>
              <a:buFont typeface="Arial" panose="020B0604020202020204"/>
              <a:buChar char="⚬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Explored</a:t>
            </a: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relationships between</a:t>
            </a: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sa</a:t>
            </a: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les, quantity, and categories using line plots and hexbin plots.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1190625" lvl="2" indent="-396875" algn="l">
              <a:lnSpc>
                <a:spcPts val="3860"/>
              </a:lnSpc>
              <a:buFont typeface="Arial" panose="020B0604020202020204"/>
              <a:buChar char="⚬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Correlation heatmaps identified feature relationships.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860"/>
              </a:lnSpc>
            </a:pPr>
            <a:r>
              <a:rPr lang="en-US" sz="2755" b="1">
                <a:solidFill>
                  <a:srgbClr val="000000"/>
                </a:solidFill>
                <a:latin typeface="Helios Bold" panose="020B0704020202020204"/>
                <a:ea typeface="Helios Bold" panose="020B0704020202020204"/>
                <a:cs typeface="Helios Bold" panose="020B0704020202020204"/>
                <a:sym typeface="Helios Bold" panose="020B0704020202020204"/>
              </a:rPr>
              <a:t>5. Dimensionality Reduction (PCA):</a:t>
            </a:r>
            <a:endParaRPr lang="en-US" sz="2755" b="1">
              <a:solidFill>
                <a:srgbClr val="000000"/>
              </a:solidFill>
              <a:latin typeface="Helios Bold" panose="020B0704020202020204"/>
              <a:ea typeface="Helios Bold" panose="020B0704020202020204"/>
              <a:cs typeface="Helios Bold" panose="020B0704020202020204"/>
              <a:sym typeface="Helios Bold" panose="020B0704020202020204"/>
            </a:endParaRPr>
          </a:p>
          <a:p>
            <a:pPr marL="595630" lvl="1" indent="-297815" algn="l">
              <a:lnSpc>
                <a:spcPts val="3860"/>
              </a:lnSpc>
              <a:buFont typeface="Arial" panose="020B0604020202020204"/>
              <a:buChar char="•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Reduced dimensionality and visualized key components to identify patterns.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marL="595630" lvl="1" indent="-297815" algn="l">
              <a:lnSpc>
                <a:spcPts val="3860"/>
              </a:lnSpc>
              <a:buFont typeface="Arial" panose="020B0604020202020204"/>
              <a:buChar char="•"/>
            </a:pPr>
            <a:r>
              <a:rPr lang="en-US" sz="2755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Used PCA-transformed features for clustering and analysis.</a:t>
            </a:r>
            <a:endParaRPr lang="en-US" sz="2755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38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1720" y="2989845"/>
            <a:ext cx="11253786" cy="5806093"/>
          </a:xfrm>
          <a:custGeom>
            <a:avLst/>
            <a:gdLst/>
            <a:ahLst/>
            <a:cxnLst/>
            <a:rect l="l" t="t" r="r" b="b"/>
            <a:pathLst>
              <a:path w="11253786" h="5806093">
                <a:moveTo>
                  <a:pt x="0" y="0"/>
                </a:moveTo>
                <a:lnTo>
                  <a:pt x="11253785" y="0"/>
                </a:lnTo>
                <a:lnTo>
                  <a:pt x="11253785" y="5806093"/>
                </a:lnTo>
                <a:lnTo>
                  <a:pt x="0" y="580609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1109" y="1252678"/>
            <a:ext cx="7102079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92440" y="9046845"/>
            <a:ext cx="2284730" cy="408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0"/>
              </a:lnSpc>
            </a:pPr>
            <a:r>
              <a:rPr lang="en-US" sz="2275" b="1">
                <a:solidFill>
                  <a:srgbClr val="2A2E3A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HISTOGRAM</a:t>
            </a:r>
            <a:endParaRPr lang="en-US" sz="2275" b="1">
              <a:solidFill>
                <a:srgbClr val="2A2E3A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52068" y="2803214"/>
            <a:ext cx="9366347" cy="5725179"/>
          </a:xfrm>
          <a:custGeom>
            <a:avLst/>
            <a:gdLst/>
            <a:ahLst/>
            <a:cxnLst/>
            <a:rect l="l" t="t" r="r" b="b"/>
            <a:pathLst>
              <a:path w="9366347" h="5725179">
                <a:moveTo>
                  <a:pt x="0" y="0"/>
                </a:moveTo>
                <a:lnTo>
                  <a:pt x="9366346" y="0"/>
                </a:lnTo>
                <a:lnTo>
                  <a:pt x="9366346" y="5725179"/>
                </a:lnTo>
                <a:lnTo>
                  <a:pt x="0" y="572517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6496" y="1161843"/>
            <a:ext cx="16935008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34200" y="8995410"/>
            <a:ext cx="4540885" cy="484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2A2E3A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COUNT PLOT</a:t>
            </a:r>
            <a:endParaRPr lang="en-US" sz="2700" b="1">
              <a:solidFill>
                <a:srgbClr val="2A2E3A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48358" y="3169747"/>
            <a:ext cx="11301259" cy="6088553"/>
          </a:xfrm>
          <a:custGeom>
            <a:avLst/>
            <a:gdLst/>
            <a:ahLst/>
            <a:cxnLst/>
            <a:rect l="l" t="t" r="r" b="b"/>
            <a:pathLst>
              <a:path w="11301259" h="6088553">
                <a:moveTo>
                  <a:pt x="0" y="0"/>
                </a:moveTo>
                <a:lnTo>
                  <a:pt x="11301259" y="0"/>
                </a:lnTo>
                <a:lnTo>
                  <a:pt x="11301259" y="6088553"/>
                </a:lnTo>
                <a:lnTo>
                  <a:pt x="0" y="60885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1109" y="1298096"/>
            <a:ext cx="7306458" cy="801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5"/>
              </a:lnSpc>
            </a:pPr>
            <a:r>
              <a:rPr lang="en-US" sz="4945" b="1">
                <a:solidFill>
                  <a:srgbClr val="2A2E3A"/>
                </a:solidFill>
                <a:latin typeface="Klein Bold" panose="02000503060000020004"/>
                <a:ea typeface="Klein Bold" panose="02000503060000020004"/>
                <a:cs typeface="Klein Bold" panose="02000503060000020004"/>
                <a:sym typeface="Klein Bold" panose="02000503060000020004"/>
              </a:rPr>
              <a:t>Results and Analysis</a:t>
            </a:r>
            <a:endParaRPr lang="en-US" sz="4945" b="1">
              <a:solidFill>
                <a:srgbClr val="2A2E3A"/>
              </a:solidFill>
              <a:latin typeface="Klein Bold" panose="02000503060000020004"/>
              <a:ea typeface="Klein Bold" panose="02000503060000020004"/>
              <a:cs typeface="Klein Bold" panose="02000503060000020004"/>
              <a:sym typeface="Klein Bold" panose="020005030600000200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0" y="9410700"/>
            <a:ext cx="3441700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LINE PLOT</a:t>
            </a:r>
            <a:endParaRPr lang="en-US" sz="2600" b="1">
              <a:solidFill>
                <a:srgbClr val="2A2E3A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5246</Words>
  <Application>WPS Presentation</Application>
  <PresentationFormat>On-screen Show 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Klein Bold</vt:lpstr>
      <vt:lpstr>Helios Bold</vt:lpstr>
      <vt:lpstr>Arial</vt:lpstr>
      <vt:lpstr>Helios</vt:lpstr>
      <vt:lpstr>Canva Sans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Seminar on Summer Training Profile</dc:title>
  <dc:creator/>
  <cp:lastModifiedBy>91950</cp:lastModifiedBy>
  <cp:revision>2</cp:revision>
  <dcterms:created xsi:type="dcterms:W3CDTF">2006-08-16T00:00:00Z</dcterms:created>
  <dcterms:modified xsi:type="dcterms:W3CDTF">2024-11-22T09:17:58Z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839DC91F0EC34CF8AF319D976F96D019_12</vt:lpwstr>
  </property>
  <property fmtid="{D5CDD505-2E9C-101B-9397-08002B2CF9AE}" pid="3" name="KSOProductBuildVer">
    <vt:lpwstr>2057-12.2.0.18639</vt:lpwstr>
  </property>
</Properties>
</file>