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c7c5111d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c7c5111d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c7c5111d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c7c5111d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c7c5111d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c7c5111d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c7c5111d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c7c5111d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c7c5111d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c7c5111d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c7c5111d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c7c5111d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c7c5111d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c7c5111d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c7c5111d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c7c5111d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c7c5111d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c7c5111d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c7c5111d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c7c5111d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1" cy="5143500"/>
          </a:xfrm>
          <a:prstGeom prst="rect">
            <a:avLst/>
          </a:prstGeom>
          <a:noFill/>
          <a:ln>
            <a:noFill/>
          </a:ln>
        </p:spPr>
      </p:pic>
      <p:sp>
        <p:nvSpPr>
          <p:cNvPr id="55" name="Google Shape;55;p13"/>
          <p:cNvSpPr txBox="1"/>
          <p:nvPr/>
        </p:nvSpPr>
        <p:spPr>
          <a:xfrm>
            <a:off x="80125" y="512750"/>
            <a:ext cx="91440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solidFill>
                  <a:srgbClr val="015E6D"/>
                </a:solidFill>
                <a:highlight>
                  <a:srgbClr val="02122C"/>
                </a:highlight>
              </a:rPr>
              <a:t>Unlocking the power of Llama2 for local Multi-Document Summarization</a:t>
            </a:r>
            <a:endParaRPr sz="1800">
              <a:solidFill>
                <a:srgbClr val="015E6D"/>
              </a:solidFill>
              <a:highlight>
                <a:srgbClr val="02122C"/>
              </a:highlight>
            </a:endParaRPr>
          </a:p>
        </p:txBody>
      </p:sp>
      <p:sp>
        <p:nvSpPr>
          <p:cNvPr id="56" name="Google Shape;56;p13"/>
          <p:cNvSpPr txBox="1"/>
          <p:nvPr/>
        </p:nvSpPr>
        <p:spPr>
          <a:xfrm>
            <a:off x="4892475" y="4485250"/>
            <a:ext cx="5544000" cy="5541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000"/>
              </a:spcBef>
              <a:spcAft>
                <a:spcPts val="0"/>
              </a:spcAft>
              <a:buNone/>
            </a:pPr>
            <a:r>
              <a:rPr lang="en" sz="2400">
                <a:solidFill>
                  <a:srgbClr val="7C96A3"/>
                </a:solidFill>
                <a:highlight>
                  <a:srgbClr val="02122C"/>
                </a:highlight>
              </a:rPr>
              <a:t>-By  </a:t>
            </a:r>
            <a:r>
              <a:rPr lang="en" sz="2400">
                <a:solidFill>
                  <a:srgbClr val="7C96A3"/>
                </a:solidFill>
                <a:highlight>
                  <a:srgbClr val="02122C"/>
                </a:highlight>
              </a:rPr>
              <a:t>K</a:t>
            </a:r>
            <a:r>
              <a:rPr lang="en" sz="2400">
                <a:solidFill>
                  <a:srgbClr val="7C96A3"/>
                </a:solidFill>
                <a:highlight>
                  <a:srgbClr val="02122C"/>
                </a:highlight>
              </a:rPr>
              <a:t>unduru Hemanth Reddy</a:t>
            </a:r>
            <a:endParaRPr sz="1800">
              <a:solidFill>
                <a:schemeClr val="dk2"/>
              </a:solidFill>
              <a:highlight>
                <a:srgbClr val="02122C"/>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2"/>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1" cy="5143500"/>
          </a:xfrm>
          <a:prstGeom prst="rect">
            <a:avLst/>
          </a:prstGeom>
          <a:noFill/>
          <a:ln>
            <a:noFill/>
          </a:ln>
        </p:spPr>
      </p:pic>
      <p:sp>
        <p:nvSpPr>
          <p:cNvPr id="62" name="Google Shape;62;p14"/>
          <p:cNvSpPr txBox="1"/>
          <p:nvPr/>
        </p:nvSpPr>
        <p:spPr>
          <a:xfrm>
            <a:off x="424850" y="409075"/>
            <a:ext cx="4614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rPr>
              <a:t>Introduction</a:t>
            </a:r>
            <a:endParaRPr sz="1800">
              <a:solidFill>
                <a:schemeClr val="dk1"/>
              </a:solidFill>
            </a:endParaRPr>
          </a:p>
        </p:txBody>
      </p:sp>
      <p:sp>
        <p:nvSpPr>
          <p:cNvPr id="63" name="Google Shape;63;p14"/>
          <p:cNvSpPr txBox="1"/>
          <p:nvPr/>
        </p:nvSpPr>
        <p:spPr>
          <a:xfrm>
            <a:off x="569100" y="1860625"/>
            <a:ext cx="8574900" cy="21990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000"/>
              </a:spcBef>
              <a:spcAft>
                <a:spcPts val="0"/>
              </a:spcAft>
              <a:buClr>
                <a:schemeClr val="dk1"/>
              </a:buClr>
              <a:buSzPts val="1100"/>
              <a:buFont typeface="Arial"/>
              <a:buNone/>
            </a:pPr>
            <a:r>
              <a:rPr lang="en" sz="2300">
                <a:solidFill>
                  <a:schemeClr val="dk1"/>
                </a:solidFill>
              </a:rPr>
              <a:t>•</a:t>
            </a:r>
            <a:r>
              <a:rPr lang="en" sz="1700">
                <a:solidFill>
                  <a:schemeClr val="dk1"/>
                </a:solidFill>
              </a:rPr>
              <a:t>Text summarization is a crucial task in natural language processing.</a:t>
            </a:r>
            <a:endParaRPr sz="1700">
              <a:solidFill>
                <a:schemeClr val="dk1"/>
              </a:solidFill>
            </a:endParaRPr>
          </a:p>
          <a:p>
            <a:pPr indent="0" lvl="0" marL="0" rtl="0" algn="l">
              <a:lnSpc>
                <a:spcPct val="120000"/>
              </a:lnSpc>
              <a:spcBef>
                <a:spcPts val="1000"/>
              </a:spcBef>
              <a:spcAft>
                <a:spcPts val="0"/>
              </a:spcAft>
              <a:buClr>
                <a:schemeClr val="dk1"/>
              </a:buClr>
              <a:buSzPts val="1100"/>
              <a:buFont typeface="Arial"/>
              <a:buNone/>
            </a:pPr>
            <a:r>
              <a:rPr lang="en" sz="2300">
                <a:solidFill>
                  <a:schemeClr val="dk1"/>
                </a:solidFill>
              </a:rPr>
              <a:t>•</a:t>
            </a:r>
            <a:r>
              <a:rPr lang="en" sz="1700">
                <a:solidFill>
                  <a:schemeClr val="dk1"/>
                </a:solidFill>
              </a:rPr>
              <a:t>It helps extract the most important information from a given document or text while retaining its core significance.</a:t>
            </a:r>
            <a:endParaRPr sz="1700">
              <a:solidFill>
                <a:schemeClr val="dk1"/>
              </a:solidFill>
            </a:endParaRPr>
          </a:p>
          <a:p>
            <a:pPr indent="0" lvl="0" marL="0" rtl="0" algn="l">
              <a:lnSpc>
                <a:spcPct val="120000"/>
              </a:lnSpc>
              <a:spcBef>
                <a:spcPts val="1000"/>
              </a:spcBef>
              <a:spcAft>
                <a:spcPts val="0"/>
              </a:spcAft>
              <a:buClr>
                <a:schemeClr val="dk1"/>
              </a:buClr>
              <a:buSzPts val="1100"/>
              <a:buFont typeface="Arial"/>
              <a:buNone/>
            </a:pPr>
            <a:r>
              <a:rPr lang="en" sz="2300">
                <a:solidFill>
                  <a:schemeClr val="dk1"/>
                </a:solidFill>
              </a:rPr>
              <a:t>•</a:t>
            </a:r>
            <a:r>
              <a:rPr lang="en" sz="1700">
                <a:solidFill>
                  <a:schemeClr val="dk1"/>
                </a:solidFill>
              </a:rPr>
              <a:t>One of the solutions is using Llama2 locally without using any cloud services.</a:t>
            </a:r>
            <a:endParaRPr sz="17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0" y="0"/>
            <a:ext cx="9144001" cy="5143500"/>
          </a:xfrm>
          <a:prstGeom prst="rect">
            <a:avLst/>
          </a:prstGeom>
          <a:noFill/>
          <a:ln>
            <a:noFill/>
          </a:ln>
        </p:spPr>
      </p:pic>
      <p:sp>
        <p:nvSpPr>
          <p:cNvPr id="74" name="Google Shape;74;p16"/>
          <p:cNvSpPr txBox="1"/>
          <p:nvPr/>
        </p:nvSpPr>
        <p:spPr>
          <a:xfrm>
            <a:off x="88375" y="80600"/>
            <a:ext cx="4614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1"/>
                </a:solidFill>
              </a:rPr>
              <a:t>Llama 2</a:t>
            </a:r>
            <a:endParaRPr sz="1800">
              <a:solidFill>
                <a:schemeClr val="dk1"/>
              </a:solidFill>
            </a:endParaRPr>
          </a:p>
        </p:txBody>
      </p:sp>
      <p:sp>
        <p:nvSpPr>
          <p:cNvPr id="75" name="Google Shape;75;p16"/>
          <p:cNvSpPr txBox="1"/>
          <p:nvPr/>
        </p:nvSpPr>
        <p:spPr>
          <a:xfrm>
            <a:off x="0" y="665425"/>
            <a:ext cx="9144000" cy="41760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000"/>
              </a:spcBef>
              <a:spcAft>
                <a:spcPts val="0"/>
              </a:spcAft>
              <a:buClr>
                <a:schemeClr val="dk1"/>
              </a:buClr>
              <a:buSzPts val="1100"/>
              <a:buFont typeface="Arial"/>
              <a:buNone/>
            </a:pPr>
            <a:r>
              <a:rPr lang="en" sz="1650">
                <a:solidFill>
                  <a:schemeClr val="dk1"/>
                </a:solidFill>
              </a:rPr>
              <a:t>•Llama-2 is built on classic “Transformer Architecture”.</a:t>
            </a:r>
            <a:endParaRPr sz="1650">
              <a:solidFill>
                <a:schemeClr val="dk1"/>
              </a:solidFill>
            </a:endParaRPr>
          </a:p>
          <a:p>
            <a:pPr indent="0" lvl="0" marL="0" rtl="0" algn="l">
              <a:lnSpc>
                <a:spcPct val="120000"/>
              </a:lnSpc>
              <a:spcBef>
                <a:spcPts val="1000"/>
              </a:spcBef>
              <a:spcAft>
                <a:spcPts val="0"/>
              </a:spcAft>
              <a:buClr>
                <a:schemeClr val="dk1"/>
              </a:buClr>
              <a:buSzPts val="1100"/>
              <a:buFont typeface="Arial"/>
              <a:buNone/>
            </a:pPr>
            <a:r>
              <a:rPr lang="en" sz="1650">
                <a:solidFill>
                  <a:schemeClr val="dk1"/>
                </a:solidFill>
              </a:rPr>
              <a:t>•</a:t>
            </a:r>
            <a:r>
              <a:rPr b="1" lang="en" sz="1650">
                <a:solidFill>
                  <a:schemeClr val="dk1"/>
                </a:solidFill>
              </a:rPr>
              <a:t>Pre-normalization:</a:t>
            </a:r>
            <a:r>
              <a:rPr lang="en" sz="1650">
                <a:solidFill>
                  <a:schemeClr val="dk1"/>
                </a:solidFill>
              </a:rPr>
              <a:t> Unlike conventional transformers that normalize the output of each sub-layer, Llama-2 utilizes pre-normalization. This means it normalizes the input of each sub-layer using RMSNorm, leading to improved training stability and robustness against initialization randomness.</a:t>
            </a:r>
            <a:endParaRPr sz="1650">
              <a:solidFill>
                <a:schemeClr val="dk1"/>
              </a:solidFill>
            </a:endParaRPr>
          </a:p>
          <a:p>
            <a:pPr indent="0" lvl="0" marL="0" rtl="0" algn="l">
              <a:lnSpc>
                <a:spcPct val="120000"/>
              </a:lnSpc>
              <a:spcBef>
                <a:spcPts val="1000"/>
              </a:spcBef>
              <a:spcAft>
                <a:spcPts val="0"/>
              </a:spcAft>
              <a:buClr>
                <a:schemeClr val="dk1"/>
              </a:buClr>
              <a:buSzPts val="1100"/>
              <a:buFont typeface="Arial"/>
              <a:buNone/>
            </a:pPr>
            <a:r>
              <a:rPr lang="en" sz="1650">
                <a:solidFill>
                  <a:schemeClr val="dk1"/>
                </a:solidFill>
              </a:rPr>
              <a:t>•</a:t>
            </a:r>
            <a:r>
              <a:rPr b="1" lang="en" sz="1650">
                <a:solidFill>
                  <a:schemeClr val="dk1"/>
                </a:solidFill>
              </a:rPr>
              <a:t>SwigGLU Activation Function:</a:t>
            </a:r>
            <a:r>
              <a:rPr lang="en" sz="1650">
                <a:solidFill>
                  <a:schemeClr val="dk1"/>
                </a:solidFill>
              </a:rPr>
              <a:t> Replacing the widely used ReLU activation function, Llama-2 employs SwigGLU. This novel activation combines a scaled sigmoid with a linear unit, resulting in smoother gradients and potentially reducing vanishing gradients during training.</a:t>
            </a:r>
            <a:endParaRPr sz="1650">
              <a:solidFill>
                <a:schemeClr val="dk1"/>
              </a:solidFill>
            </a:endParaRPr>
          </a:p>
          <a:p>
            <a:pPr indent="0" lvl="0" marL="0" rtl="0" algn="l">
              <a:lnSpc>
                <a:spcPct val="120000"/>
              </a:lnSpc>
              <a:spcBef>
                <a:spcPts val="1000"/>
              </a:spcBef>
              <a:spcAft>
                <a:spcPts val="0"/>
              </a:spcAft>
              <a:buClr>
                <a:schemeClr val="dk1"/>
              </a:buClr>
              <a:buSzPts val="1100"/>
              <a:buFont typeface="Arial"/>
              <a:buNone/>
            </a:pPr>
            <a:r>
              <a:rPr lang="en" sz="1650">
                <a:solidFill>
                  <a:schemeClr val="dk1"/>
                </a:solidFill>
              </a:rPr>
              <a:t>•</a:t>
            </a:r>
            <a:r>
              <a:rPr b="1" lang="en" sz="1650">
                <a:solidFill>
                  <a:schemeClr val="dk1"/>
                </a:solidFill>
              </a:rPr>
              <a:t>Rotary Embeddings:</a:t>
            </a:r>
            <a:r>
              <a:rPr lang="en" sz="1650">
                <a:solidFill>
                  <a:schemeClr val="dk1"/>
                </a:solidFill>
              </a:rPr>
              <a:t> Instead of absolute positional embeddings, Llama-2 leverages rotary embeddings. These encode positional information through rotations in a high-dimensional space, offering greater efficiency and better performance for longer sequences.</a:t>
            </a:r>
            <a:endParaRPr sz="1650">
              <a:solidFill>
                <a:schemeClr val="dk1"/>
              </a:solidFill>
            </a:endParaRPr>
          </a:p>
          <a:p>
            <a:pPr indent="0" lvl="0" marL="0" rtl="0" algn="l">
              <a:spcBef>
                <a:spcPts val="0"/>
              </a:spcBef>
              <a:spcAft>
                <a:spcPts val="0"/>
              </a:spcAft>
              <a:buNone/>
            </a:pPr>
            <a:r>
              <a:t/>
            </a:r>
            <a:endParaRPr sz="165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0" y="0"/>
            <a:ext cx="9144001" cy="5143500"/>
          </a:xfrm>
          <a:prstGeom prst="rect">
            <a:avLst/>
          </a:prstGeom>
          <a:noFill/>
          <a:ln>
            <a:noFill/>
          </a:ln>
        </p:spPr>
      </p:pic>
      <p:sp>
        <p:nvSpPr>
          <p:cNvPr id="81" name="Google Shape;81;p17"/>
          <p:cNvSpPr/>
          <p:nvPr/>
        </p:nvSpPr>
        <p:spPr>
          <a:xfrm>
            <a:off x="2255100" y="3281275"/>
            <a:ext cx="1040400" cy="5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Text Chunk</a:t>
            </a:r>
            <a:endParaRPr/>
          </a:p>
        </p:txBody>
      </p:sp>
      <p:sp>
        <p:nvSpPr>
          <p:cNvPr id="82" name="Google Shape;82;p17"/>
          <p:cNvSpPr/>
          <p:nvPr/>
        </p:nvSpPr>
        <p:spPr>
          <a:xfrm>
            <a:off x="2255100" y="2284500"/>
            <a:ext cx="1040400" cy="5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83" name="Google Shape;83;p17"/>
          <p:cNvSpPr/>
          <p:nvPr/>
        </p:nvSpPr>
        <p:spPr>
          <a:xfrm>
            <a:off x="2255100" y="1287725"/>
            <a:ext cx="1040400" cy="5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Text Chunk</a:t>
            </a:r>
            <a:endParaRPr/>
          </a:p>
        </p:txBody>
      </p:sp>
      <p:sp>
        <p:nvSpPr>
          <p:cNvPr id="84" name="Google Shape;84;p17"/>
          <p:cNvSpPr/>
          <p:nvPr/>
        </p:nvSpPr>
        <p:spPr>
          <a:xfrm>
            <a:off x="3752075" y="3281275"/>
            <a:ext cx="1269600" cy="5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Embeddings</a:t>
            </a:r>
            <a:endParaRPr/>
          </a:p>
        </p:txBody>
      </p:sp>
      <p:sp>
        <p:nvSpPr>
          <p:cNvPr id="85" name="Google Shape;85;p17"/>
          <p:cNvSpPr/>
          <p:nvPr/>
        </p:nvSpPr>
        <p:spPr>
          <a:xfrm>
            <a:off x="3752075" y="2284500"/>
            <a:ext cx="1269600" cy="5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86" name="Google Shape;86;p17"/>
          <p:cNvSpPr/>
          <p:nvPr/>
        </p:nvSpPr>
        <p:spPr>
          <a:xfrm>
            <a:off x="3752075" y="1287725"/>
            <a:ext cx="1269600" cy="5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Embeddings</a:t>
            </a:r>
            <a:endParaRPr/>
          </a:p>
        </p:txBody>
      </p:sp>
      <p:cxnSp>
        <p:nvCxnSpPr>
          <p:cNvPr id="87" name="Google Shape;87;p17"/>
          <p:cNvCxnSpPr>
            <a:stCxn id="83" idx="3"/>
            <a:endCxn id="86" idx="1"/>
          </p:cNvCxnSpPr>
          <p:nvPr/>
        </p:nvCxnSpPr>
        <p:spPr>
          <a:xfrm>
            <a:off x="3295500" y="1574975"/>
            <a:ext cx="456600" cy="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7"/>
          <p:cNvCxnSpPr>
            <a:stCxn id="82" idx="3"/>
            <a:endCxn id="85" idx="1"/>
          </p:cNvCxnSpPr>
          <p:nvPr/>
        </p:nvCxnSpPr>
        <p:spPr>
          <a:xfrm>
            <a:off x="3295500" y="2571750"/>
            <a:ext cx="456600" cy="0"/>
          </a:xfrm>
          <a:prstGeom prst="straightConnector1">
            <a:avLst/>
          </a:prstGeom>
          <a:noFill/>
          <a:ln cap="flat" cmpd="sng" w="9525">
            <a:solidFill>
              <a:schemeClr val="dk2"/>
            </a:solidFill>
            <a:prstDash val="solid"/>
            <a:round/>
            <a:headEnd len="med" w="med" type="none"/>
            <a:tailEnd len="med" w="med" type="triangle"/>
          </a:ln>
        </p:spPr>
      </p:cxnSp>
      <p:cxnSp>
        <p:nvCxnSpPr>
          <p:cNvPr id="89" name="Google Shape;89;p17"/>
          <p:cNvCxnSpPr>
            <a:stCxn id="81" idx="3"/>
            <a:endCxn id="84" idx="1"/>
          </p:cNvCxnSpPr>
          <p:nvPr/>
        </p:nvCxnSpPr>
        <p:spPr>
          <a:xfrm>
            <a:off x="3295500" y="3568525"/>
            <a:ext cx="456600" cy="0"/>
          </a:xfrm>
          <a:prstGeom prst="straightConnector1">
            <a:avLst/>
          </a:prstGeom>
          <a:noFill/>
          <a:ln cap="flat" cmpd="sng" w="9525">
            <a:solidFill>
              <a:schemeClr val="dk2"/>
            </a:solidFill>
            <a:prstDash val="solid"/>
            <a:round/>
            <a:headEnd len="med" w="med" type="none"/>
            <a:tailEnd len="med" w="med" type="triangle"/>
          </a:ln>
        </p:spPr>
      </p:cxnSp>
      <p:sp>
        <p:nvSpPr>
          <p:cNvPr id="90" name="Google Shape;90;p17"/>
          <p:cNvSpPr txBox="1"/>
          <p:nvPr/>
        </p:nvSpPr>
        <p:spPr>
          <a:xfrm>
            <a:off x="798275" y="2002200"/>
            <a:ext cx="4635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700">
              <a:solidFill>
                <a:schemeClr val="dk2"/>
              </a:solidFill>
            </a:endParaRPr>
          </a:p>
        </p:txBody>
      </p:sp>
      <p:sp>
        <p:nvSpPr>
          <p:cNvPr id="91" name="Google Shape;91;p17"/>
          <p:cNvSpPr/>
          <p:nvPr/>
        </p:nvSpPr>
        <p:spPr>
          <a:xfrm>
            <a:off x="75400" y="1700550"/>
            <a:ext cx="1269600" cy="174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5600">
                <a:solidFill>
                  <a:schemeClr val="dk2"/>
                </a:solidFill>
              </a:rPr>
              <a:t>📄</a:t>
            </a:r>
            <a:endParaRPr sz="5600">
              <a:solidFill>
                <a:schemeClr val="dk2"/>
              </a:solidFill>
            </a:endParaRPr>
          </a:p>
          <a:p>
            <a:pPr indent="0" lvl="0" marL="0" rtl="0" algn="l">
              <a:spcBef>
                <a:spcPts val="0"/>
              </a:spcBef>
              <a:spcAft>
                <a:spcPts val="0"/>
              </a:spcAft>
              <a:buNone/>
            </a:pPr>
            <a:r>
              <a:rPr lang="en" sz="5600">
                <a:solidFill>
                  <a:schemeClr val="dk2"/>
                </a:solidFill>
              </a:rPr>
              <a:t>📄</a:t>
            </a:r>
            <a:endParaRPr sz="3300"/>
          </a:p>
        </p:txBody>
      </p:sp>
      <p:sp>
        <p:nvSpPr>
          <p:cNvPr id="92" name="Google Shape;92;p17"/>
          <p:cNvSpPr/>
          <p:nvPr/>
        </p:nvSpPr>
        <p:spPr>
          <a:xfrm>
            <a:off x="5821475" y="1397850"/>
            <a:ext cx="1445700" cy="234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BBBB</a:t>
            </a:r>
            <a:endParaRPr/>
          </a:p>
        </p:txBody>
      </p:sp>
      <p:sp>
        <p:nvSpPr>
          <p:cNvPr id="93" name="Google Shape;93;p17"/>
          <p:cNvSpPr/>
          <p:nvPr/>
        </p:nvSpPr>
        <p:spPr>
          <a:xfrm>
            <a:off x="6094775" y="2089900"/>
            <a:ext cx="899100" cy="15939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a:p>
            <a:pPr indent="0" lvl="0" marL="0" rtl="0" algn="ctr">
              <a:spcBef>
                <a:spcPts val="0"/>
              </a:spcBef>
              <a:spcAft>
                <a:spcPts val="0"/>
              </a:spcAft>
              <a:buNone/>
            </a:pPr>
            <a:r>
              <a:rPr lang="en"/>
              <a:t>A</a:t>
            </a:r>
            <a:endParaRPr/>
          </a:p>
          <a:p>
            <a:pPr indent="0" lvl="0" marL="0" rtl="0" algn="ctr">
              <a:spcBef>
                <a:spcPts val="0"/>
              </a:spcBef>
              <a:spcAft>
                <a:spcPts val="0"/>
              </a:spcAft>
              <a:buNone/>
            </a:pPr>
            <a:r>
              <a:rPr lang="en"/>
              <a:t>I</a:t>
            </a:r>
            <a:endParaRPr/>
          </a:p>
          <a:p>
            <a:pPr indent="0" lvl="0" marL="0" rtl="0" algn="ctr">
              <a:spcBef>
                <a:spcPts val="0"/>
              </a:spcBef>
              <a:spcAft>
                <a:spcPts val="0"/>
              </a:spcAft>
              <a:buNone/>
            </a:pPr>
            <a:r>
              <a:rPr lang="en"/>
              <a:t>S</a:t>
            </a:r>
            <a:endParaRPr/>
          </a:p>
          <a:p>
            <a:pPr indent="0" lvl="0" marL="0" rtl="0" algn="ctr">
              <a:spcBef>
                <a:spcPts val="0"/>
              </a:spcBef>
              <a:spcAft>
                <a:spcPts val="0"/>
              </a:spcAft>
              <a:buNone/>
            </a:pPr>
            <a:r>
              <a:rPr lang="en"/>
              <a:t>S</a:t>
            </a:r>
            <a:endParaRPr/>
          </a:p>
        </p:txBody>
      </p:sp>
      <p:sp>
        <p:nvSpPr>
          <p:cNvPr id="94" name="Google Shape;94;p17"/>
          <p:cNvSpPr/>
          <p:nvPr/>
        </p:nvSpPr>
        <p:spPr>
          <a:xfrm>
            <a:off x="5863175" y="1466825"/>
            <a:ext cx="1362300" cy="39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Knowledge base</a:t>
            </a:r>
            <a:endParaRPr/>
          </a:p>
        </p:txBody>
      </p:sp>
      <p:sp>
        <p:nvSpPr>
          <p:cNvPr id="95" name="Google Shape;95;p17"/>
          <p:cNvSpPr/>
          <p:nvPr/>
        </p:nvSpPr>
        <p:spPr>
          <a:xfrm>
            <a:off x="6041825" y="197275"/>
            <a:ext cx="1040400" cy="45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Question</a:t>
            </a:r>
            <a:endParaRPr sz="1200"/>
          </a:p>
          <a:p>
            <a:pPr indent="0" lvl="0" marL="0" rtl="0" algn="ctr">
              <a:spcBef>
                <a:spcPts val="0"/>
              </a:spcBef>
              <a:spcAft>
                <a:spcPts val="0"/>
              </a:spcAft>
              <a:buNone/>
            </a:pPr>
            <a:r>
              <a:rPr lang="en" sz="1200"/>
              <a:t>Embedding</a:t>
            </a:r>
            <a:endParaRPr sz="1200"/>
          </a:p>
        </p:txBody>
      </p:sp>
      <p:sp>
        <p:nvSpPr>
          <p:cNvPr id="96" name="Google Shape;96;p17"/>
          <p:cNvSpPr/>
          <p:nvPr/>
        </p:nvSpPr>
        <p:spPr>
          <a:xfrm>
            <a:off x="8067100" y="2284500"/>
            <a:ext cx="899100" cy="33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Answer</a:t>
            </a:r>
            <a:endParaRPr sz="1200"/>
          </a:p>
        </p:txBody>
      </p:sp>
      <p:sp>
        <p:nvSpPr>
          <p:cNvPr id="97" name="Google Shape;97;p17"/>
          <p:cNvSpPr/>
          <p:nvPr/>
        </p:nvSpPr>
        <p:spPr>
          <a:xfrm>
            <a:off x="8041250" y="4550075"/>
            <a:ext cx="951900" cy="39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LLM model</a:t>
            </a:r>
            <a:endParaRPr sz="1200"/>
          </a:p>
        </p:txBody>
      </p:sp>
      <p:sp>
        <p:nvSpPr>
          <p:cNvPr id="98" name="Google Shape;98;p17"/>
          <p:cNvSpPr/>
          <p:nvPr/>
        </p:nvSpPr>
        <p:spPr>
          <a:xfrm>
            <a:off x="6068375" y="4550075"/>
            <a:ext cx="951900" cy="39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Ranked</a:t>
            </a:r>
            <a:endParaRPr sz="1200"/>
          </a:p>
          <a:p>
            <a:pPr indent="0" lvl="0" marL="0" rtl="0" algn="ctr">
              <a:spcBef>
                <a:spcPts val="0"/>
              </a:spcBef>
              <a:spcAft>
                <a:spcPts val="0"/>
              </a:spcAft>
              <a:buNone/>
            </a:pPr>
            <a:r>
              <a:rPr lang="en" sz="1200"/>
              <a:t>Result</a:t>
            </a:r>
            <a:endParaRPr sz="1200"/>
          </a:p>
        </p:txBody>
      </p:sp>
      <p:sp>
        <p:nvSpPr>
          <p:cNvPr id="99" name="Google Shape;99;p17"/>
          <p:cNvSpPr/>
          <p:nvPr/>
        </p:nvSpPr>
        <p:spPr>
          <a:xfrm>
            <a:off x="8034200" y="197275"/>
            <a:ext cx="966000" cy="45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Input Question</a:t>
            </a:r>
            <a:endParaRPr sz="1200"/>
          </a:p>
        </p:txBody>
      </p:sp>
      <p:cxnSp>
        <p:nvCxnSpPr>
          <p:cNvPr id="100" name="Google Shape;100;p17"/>
          <p:cNvCxnSpPr>
            <a:stCxn id="97" idx="0"/>
            <a:endCxn id="96" idx="2"/>
          </p:cNvCxnSpPr>
          <p:nvPr/>
        </p:nvCxnSpPr>
        <p:spPr>
          <a:xfrm rot="10800000">
            <a:off x="8516600" y="2618075"/>
            <a:ext cx="600" cy="19320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7"/>
          <p:cNvCxnSpPr>
            <a:stCxn id="96" idx="0"/>
            <a:endCxn id="99" idx="2"/>
          </p:cNvCxnSpPr>
          <p:nvPr/>
        </p:nvCxnSpPr>
        <p:spPr>
          <a:xfrm flipH="1" rot="10800000">
            <a:off x="8516650" y="651600"/>
            <a:ext cx="600" cy="16329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7"/>
          <p:cNvCxnSpPr>
            <a:stCxn id="99" idx="1"/>
            <a:endCxn id="95" idx="3"/>
          </p:cNvCxnSpPr>
          <p:nvPr/>
        </p:nvCxnSpPr>
        <p:spPr>
          <a:xfrm rot="10800000">
            <a:off x="7082300" y="424375"/>
            <a:ext cx="951900" cy="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7"/>
          <p:cNvCxnSpPr>
            <a:stCxn id="95" idx="2"/>
            <a:endCxn id="92" idx="0"/>
          </p:cNvCxnSpPr>
          <p:nvPr/>
        </p:nvCxnSpPr>
        <p:spPr>
          <a:xfrm flipH="1">
            <a:off x="6544325" y="651475"/>
            <a:ext cx="17700" cy="7464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7"/>
          <p:cNvCxnSpPr>
            <a:stCxn id="98" idx="0"/>
            <a:endCxn id="92" idx="2"/>
          </p:cNvCxnSpPr>
          <p:nvPr/>
        </p:nvCxnSpPr>
        <p:spPr>
          <a:xfrm rot="10800000">
            <a:off x="6544325" y="3745775"/>
            <a:ext cx="0" cy="8043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7"/>
          <p:cNvCxnSpPr>
            <a:stCxn id="97" idx="1"/>
            <a:endCxn id="98" idx="3"/>
          </p:cNvCxnSpPr>
          <p:nvPr/>
        </p:nvCxnSpPr>
        <p:spPr>
          <a:xfrm rot="10800000">
            <a:off x="7020350" y="4747775"/>
            <a:ext cx="1020900" cy="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17"/>
          <p:cNvCxnSpPr>
            <a:stCxn id="83" idx="1"/>
            <a:endCxn id="82" idx="1"/>
          </p:cNvCxnSpPr>
          <p:nvPr/>
        </p:nvCxnSpPr>
        <p:spPr>
          <a:xfrm>
            <a:off x="2255100" y="1574975"/>
            <a:ext cx="600" cy="9969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07" name="Google Shape;107;p17"/>
          <p:cNvCxnSpPr>
            <a:stCxn id="82" idx="1"/>
            <a:endCxn id="81" idx="1"/>
          </p:cNvCxnSpPr>
          <p:nvPr/>
        </p:nvCxnSpPr>
        <p:spPr>
          <a:xfrm>
            <a:off x="2255100" y="2571750"/>
            <a:ext cx="600" cy="9969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08" name="Google Shape;108;p17"/>
          <p:cNvCxnSpPr>
            <a:stCxn id="86" idx="3"/>
            <a:endCxn id="84" idx="3"/>
          </p:cNvCxnSpPr>
          <p:nvPr/>
        </p:nvCxnSpPr>
        <p:spPr>
          <a:xfrm>
            <a:off x="5021675" y="1574975"/>
            <a:ext cx="600" cy="1993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09" name="Google Shape;109;p17"/>
          <p:cNvCxnSpPr>
            <a:stCxn id="85" idx="3"/>
            <a:endCxn id="86" idx="3"/>
          </p:cNvCxnSpPr>
          <p:nvPr/>
        </p:nvCxnSpPr>
        <p:spPr>
          <a:xfrm flipH="1" rot="10800000">
            <a:off x="5021675" y="1574850"/>
            <a:ext cx="600" cy="9969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10" name="Google Shape;110;p17"/>
          <p:cNvCxnSpPr>
            <a:endCxn id="92" idx="1"/>
          </p:cNvCxnSpPr>
          <p:nvPr/>
        </p:nvCxnSpPr>
        <p:spPr>
          <a:xfrm>
            <a:off x="5255975" y="2569650"/>
            <a:ext cx="565500" cy="21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7"/>
          <p:cNvCxnSpPr>
            <a:stCxn id="86" idx="3"/>
            <a:endCxn id="86" idx="3"/>
          </p:cNvCxnSpPr>
          <p:nvPr/>
        </p:nvCxnSpPr>
        <p:spPr>
          <a:xfrm>
            <a:off x="5021675" y="1574975"/>
            <a:ext cx="600" cy="6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112" name="Google Shape;112;p17"/>
          <p:cNvCxnSpPr>
            <a:stCxn id="91" idx="3"/>
            <a:endCxn id="82" idx="1"/>
          </p:cNvCxnSpPr>
          <p:nvPr/>
        </p:nvCxnSpPr>
        <p:spPr>
          <a:xfrm>
            <a:off x="1345000" y="2571750"/>
            <a:ext cx="910200" cy="0"/>
          </a:xfrm>
          <a:prstGeom prst="straightConnector1">
            <a:avLst/>
          </a:prstGeom>
          <a:noFill/>
          <a:ln cap="flat" cmpd="sng" w="9525">
            <a:solidFill>
              <a:schemeClr val="dk2"/>
            </a:solidFill>
            <a:prstDash val="solid"/>
            <a:round/>
            <a:headEnd len="med" w="med" type="none"/>
            <a:tailEnd len="med" w="med" type="triangle"/>
          </a:ln>
        </p:spPr>
      </p:cxnSp>
      <p:sp>
        <p:nvSpPr>
          <p:cNvPr id="113" name="Google Shape;113;p17"/>
          <p:cNvSpPr/>
          <p:nvPr/>
        </p:nvSpPr>
        <p:spPr>
          <a:xfrm rot="-5400000">
            <a:off x="4312775" y="176275"/>
            <a:ext cx="148200" cy="1450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7"/>
          <p:cNvSpPr txBox="1"/>
          <p:nvPr/>
        </p:nvSpPr>
        <p:spPr>
          <a:xfrm>
            <a:off x="3548225" y="424375"/>
            <a:ext cx="1677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2"/>
                </a:solidFill>
              </a:rPr>
              <a:t>Instructor Text Embedding</a:t>
            </a:r>
            <a:endParaRPr b="1" sz="900">
              <a:solidFill>
                <a:schemeClr val="dk2"/>
              </a:solidFill>
            </a:endParaRPr>
          </a:p>
        </p:txBody>
      </p:sp>
      <p:sp>
        <p:nvSpPr>
          <p:cNvPr id="115" name="Google Shape;115;p17"/>
          <p:cNvSpPr/>
          <p:nvPr/>
        </p:nvSpPr>
        <p:spPr>
          <a:xfrm rot="5400000">
            <a:off x="2701200" y="3795125"/>
            <a:ext cx="148200" cy="13617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7"/>
          <p:cNvSpPr txBox="1"/>
          <p:nvPr/>
        </p:nvSpPr>
        <p:spPr>
          <a:xfrm>
            <a:off x="2455625" y="4550075"/>
            <a:ext cx="732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2"/>
                </a:solidFill>
              </a:rPr>
              <a:t>chunks</a:t>
            </a:r>
            <a:endParaRPr b="1" sz="500">
              <a:solidFill>
                <a:schemeClr val="dk2"/>
              </a:solidFill>
            </a:endParaRPr>
          </a:p>
        </p:txBody>
      </p:sp>
      <p:sp>
        <p:nvSpPr>
          <p:cNvPr id="117" name="Google Shape;117;p17"/>
          <p:cNvSpPr txBox="1"/>
          <p:nvPr/>
        </p:nvSpPr>
        <p:spPr>
          <a:xfrm>
            <a:off x="551400" y="2225400"/>
            <a:ext cx="63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2"/>
                </a:solidFill>
              </a:rPr>
              <a:t>Pdf.1</a:t>
            </a:r>
            <a:endParaRPr b="1" sz="800">
              <a:solidFill>
                <a:schemeClr val="dk2"/>
              </a:solidFill>
            </a:endParaRPr>
          </a:p>
        </p:txBody>
      </p:sp>
      <p:sp>
        <p:nvSpPr>
          <p:cNvPr id="118" name="Google Shape;118;p17"/>
          <p:cNvSpPr txBox="1"/>
          <p:nvPr/>
        </p:nvSpPr>
        <p:spPr>
          <a:xfrm>
            <a:off x="551400" y="3076425"/>
            <a:ext cx="63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2"/>
                </a:solidFill>
              </a:rPr>
              <a:t>Pdf.2</a:t>
            </a:r>
            <a:endParaRPr b="1" sz="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8"/>
          <p:cNvPicPr preferRelativeResize="0"/>
          <p:nvPr/>
        </p:nvPicPr>
        <p:blipFill>
          <a:blip r:embed="rId3">
            <a:alphaModFix/>
          </a:blip>
          <a:stretch>
            <a:fillRect/>
          </a:stretch>
        </p:blipFill>
        <p:spPr>
          <a:xfrm>
            <a:off x="0" y="0"/>
            <a:ext cx="9144001" cy="5143500"/>
          </a:xfrm>
          <a:prstGeom prst="rect">
            <a:avLst/>
          </a:prstGeom>
          <a:noFill/>
          <a:ln>
            <a:noFill/>
          </a:ln>
        </p:spPr>
      </p:pic>
      <p:pic>
        <p:nvPicPr>
          <p:cNvPr id="124" name="Google Shape;124;p18"/>
          <p:cNvPicPr preferRelativeResize="0"/>
          <p:nvPr/>
        </p:nvPicPr>
        <p:blipFill>
          <a:blip r:embed="rId4">
            <a:alphaModFix/>
          </a:blip>
          <a:stretch>
            <a:fillRect/>
          </a:stretch>
        </p:blipFill>
        <p:spPr>
          <a:xfrm>
            <a:off x="371050" y="555301"/>
            <a:ext cx="8401901" cy="403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9"/>
          <p:cNvPicPr preferRelativeResize="0"/>
          <p:nvPr/>
        </p:nvPicPr>
        <p:blipFill>
          <a:blip r:embed="rId3">
            <a:alphaModFix/>
          </a:blip>
          <a:stretch>
            <a:fillRect/>
          </a:stretch>
        </p:blipFill>
        <p:spPr>
          <a:xfrm>
            <a:off x="-25" y="0"/>
            <a:ext cx="9144001" cy="5143500"/>
          </a:xfrm>
          <a:prstGeom prst="rect">
            <a:avLst/>
          </a:prstGeom>
          <a:noFill/>
          <a:ln>
            <a:noFill/>
          </a:ln>
        </p:spPr>
      </p:pic>
      <p:sp>
        <p:nvSpPr>
          <p:cNvPr id="130" name="Google Shape;130;p19"/>
          <p:cNvSpPr txBox="1"/>
          <p:nvPr/>
        </p:nvSpPr>
        <p:spPr>
          <a:xfrm>
            <a:off x="0" y="0"/>
            <a:ext cx="9144000" cy="5609400"/>
          </a:xfrm>
          <a:prstGeom prst="rect">
            <a:avLst/>
          </a:prstGeom>
          <a:noFill/>
          <a:ln>
            <a:noFill/>
          </a:ln>
        </p:spPr>
        <p:txBody>
          <a:bodyPr anchorCtr="0" anchor="t" bIns="91425" lIns="91425" spcFirstLastPara="1" rIns="91425" wrap="square" tIns="91425">
            <a:spAutoFit/>
          </a:bodyPr>
          <a:lstStyle/>
          <a:p>
            <a:pPr indent="0" lvl="0" marL="0" rtl="0" algn="just">
              <a:lnSpc>
                <a:spcPct val="120000"/>
              </a:lnSpc>
              <a:spcBef>
                <a:spcPts val="1200"/>
              </a:spcBef>
              <a:spcAft>
                <a:spcPts val="0"/>
              </a:spcAft>
              <a:buClr>
                <a:schemeClr val="dk1"/>
              </a:buClr>
              <a:buSzPts val="1100"/>
              <a:buFont typeface="Arial"/>
              <a:buNone/>
            </a:pPr>
            <a:r>
              <a:rPr b="1" lang="en" sz="2250">
                <a:solidFill>
                  <a:schemeClr val="dk1"/>
                </a:solidFill>
              </a:rPr>
              <a:t>FEATURES</a:t>
            </a:r>
            <a:endParaRPr b="1" sz="2250">
              <a:solidFill>
                <a:schemeClr val="dk1"/>
              </a:solidFill>
            </a:endParaRPr>
          </a:p>
          <a:p>
            <a:pPr indent="0" lvl="0" marL="0" rtl="0" algn="just">
              <a:lnSpc>
                <a:spcPct val="120000"/>
              </a:lnSpc>
              <a:spcBef>
                <a:spcPts val="1200"/>
              </a:spcBef>
              <a:spcAft>
                <a:spcPts val="0"/>
              </a:spcAft>
              <a:buNone/>
            </a:pPr>
            <a:r>
              <a:rPr lang="en" sz="1850">
                <a:solidFill>
                  <a:schemeClr val="dk1"/>
                </a:solidFill>
              </a:rPr>
              <a:t>•</a:t>
            </a:r>
            <a:r>
              <a:rPr b="1" lang="en" sz="1850">
                <a:solidFill>
                  <a:schemeClr val="dk1"/>
                </a:solidFill>
              </a:rPr>
              <a:t>Format Agnostic</a:t>
            </a:r>
            <a:r>
              <a:rPr lang="en" sz="1850">
                <a:solidFill>
                  <a:schemeClr val="dk1"/>
                </a:solidFill>
              </a:rPr>
              <a:t>: Our system transcends limitations of traditional text summaries, handling diverse document formats like PDFs, Word documents, images, and even websites. Additionally, it can process and summarize information contained within YouTube links and Images, making it truly multimodal.</a:t>
            </a:r>
            <a:endParaRPr sz="1850">
              <a:solidFill>
                <a:schemeClr val="dk1"/>
              </a:solidFill>
            </a:endParaRPr>
          </a:p>
          <a:p>
            <a:pPr indent="0" lvl="0" marL="0" rtl="0" algn="just">
              <a:lnSpc>
                <a:spcPct val="120000"/>
              </a:lnSpc>
              <a:spcBef>
                <a:spcPts val="0"/>
              </a:spcBef>
              <a:spcAft>
                <a:spcPts val="0"/>
              </a:spcAft>
              <a:buClr>
                <a:schemeClr val="dk1"/>
              </a:buClr>
              <a:buSzPts val="1100"/>
              <a:buFont typeface="Arial"/>
              <a:buNone/>
            </a:pPr>
            <a:r>
              <a:t/>
            </a:r>
            <a:endParaRPr sz="1850">
              <a:solidFill>
                <a:schemeClr val="dk1"/>
              </a:solidFill>
            </a:endParaRPr>
          </a:p>
          <a:p>
            <a:pPr indent="0" lvl="0" marL="0" rtl="0" algn="just">
              <a:lnSpc>
                <a:spcPct val="120000"/>
              </a:lnSpc>
              <a:spcBef>
                <a:spcPts val="0"/>
              </a:spcBef>
              <a:spcAft>
                <a:spcPts val="0"/>
              </a:spcAft>
              <a:buNone/>
            </a:pPr>
            <a:r>
              <a:rPr lang="en" sz="1850">
                <a:solidFill>
                  <a:schemeClr val="dk1"/>
                </a:solidFill>
              </a:rPr>
              <a:t>•</a:t>
            </a:r>
            <a:r>
              <a:rPr b="1" lang="en" sz="1850">
                <a:solidFill>
                  <a:schemeClr val="dk1"/>
                </a:solidFill>
              </a:rPr>
              <a:t>Summarization Modes</a:t>
            </a:r>
            <a:r>
              <a:rPr lang="en" sz="1850">
                <a:solidFill>
                  <a:schemeClr val="dk1"/>
                </a:solidFill>
              </a:rPr>
              <a:t>: Users can choose from various summarization styles, tailoring the output to their needs. Whether users seek a concise overview, a detailed analysis, or a creative retelling, our system adapts to deliver the desired level of information.</a:t>
            </a:r>
            <a:endParaRPr sz="1850">
              <a:solidFill>
                <a:schemeClr val="dk1"/>
              </a:solidFill>
            </a:endParaRPr>
          </a:p>
          <a:p>
            <a:pPr indent="0" lvl="0" marL="0" rtl="0" algn="l">
              <a:lnSpc>
                <a:spcPct val="120000"/>
              </a:lnSpc>
              <a:spcBef>
                <a:spcPts val="1000"/>
              </a:spcBef>
              <a:spcAft>
                <a:spcPts val="0"/>
              </a:spcAft>
              <a:buClr>
                <a:schemeClr val="dk1"/>
              </a:buClr>
              <a:buSzPts val="1100"/>
              <a:buFont typeface="Arial"/>
              <a:buNone/>
            </a:pPr>
            <a:r>
              <a:rPr lang="en" sz="1850">
                <a:solidFill>
                  <a:schemeClr val="dk1"/>
                </a:solidFill>
              </a:rPr>
              <a:t>•</a:t>
            </a:r>
            <a:r>
              <a:rPr b="1" lang="en" sz="1850">
                <a:solidFill>
                  <a:schemeClr val="dk1"/>
                </a:solidFill>
              </a:rPr>
              <a:t>Interactive Q&amp;A</a:t>
            </a:r>
            <a:r>
              <a:rPr lang="en" sz="1850">
                <a:solidFill>
                  <a:schemeClr val="dk1"/>
                </a:solidFill>
              </a:rPr>
              <a:t>: Beyond summaries, users can engage in a dynamic question-answering dialogue with the system. Simply ask questions related to the processed documents, and our system will utilize its knowledge base and advanced algorithms to provide accurate and contextually relevant answers.</a:t>
            </a:r>
            <a:endParaRPr sz="1850">
              <a:solidFill>
                <a:schemeClr val="dk1"/>
              </a:solidFill>
            </a:endParaRPr>
          </a:p>
          <a:p>
            <a:pPr indent="0" lvl="0" marL="0" rtl="0" algn="l">
              <a:spcBef>
                <a:spcPts val="0"/>
              </a:spcBef>
              <a:spcAft>
                <a:spcPts val="0"/>
              </a:spcAft>
              <a:buNone/>
            </a:pPr>
            <a:r>
              <a:t/>
            </a:r>
            <a:endParaRPr sz="185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0"/>
          <p:cNvPicPr preferRelativeResize="0"/>
          <p:nvPr/>
        </p:nvPicPr>
        <p:blipFill>
          <a:blip r:embed="rId3">
            <a:alphaModFix/>
          </a:blip>
          <a:stretch>
            <a:fillRect/>
          </a:stretch>
        </p:blipFill>
        <p:spPr>
          <a:xfrm>
            <a:off x="0" y="0"/>
            <a:ext cx="9144001" cy="5143500"/>
          </a:xfrm>
          <a:prstGeom prst="rect">
            <a:avLst/>
          </a:prstGeom>
          <a:noFill/>
          <a:ln>
            <a:noFill/>
          </a:ln>
        </p:spPr>
      </p:pic>
      <p:sp>
        <p:nvSpPr>
          <p:cNvPr id="136" name="Google Shape;136;p20"/>
          <p:cNvSpPr txBox="1"/>
          <p:nvPr/>
        </p:nvSpPr>
        <p:spPr>
          <a:xfrm>
            <a:off x="64350" y="-47600"/>
            <a:ext cx="4614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rPr>
              <a:t>conclusion</a:t>
            </a:r>
            <a:endParaRPr b="1" sz="1800">
              <a:solidFill>
                <a:schemeClr val="dk1"/>
              </a:solidFill>
            </a:endParaRPr>
          </a:p>
        </p:txBody>
      </p:sp>
      <p:sp>
        <p:nvSpPr>
          <p:cNvPr id="137" name="Google Shape;137;p20"/>
          <p:cNvSpPr txBox="1"/>
          <p:nvPr/>
        </p:nvSpPr>
        <p:spPr>
          <a:xfrm>
            <a:off x="64350" y="528900"/>
            <a:ext cx="9144000" cy="4614600"/>
          </a:xfrm>
          <a:prstGeom prst="rect">
            <a:avLst/>
          </a:prstGeom>
          <a:noFill/>
          <a:ln>
            <a:noFill/>
          </a:ln>
        </p:spPr>
        <p:txBody>
          <a:bodyPr anchorCtr="0" anchor="t" bIns="91425" lIns="91425" spcFirstLastPara="1" rIns="91425" wrap="square" tIns="91425">
            <a:spAutoFit/>
          </a:bodyPr>
          <a:lstStyle/>
          <a:p>
            <a:pPr indent="0" lvl="0" marL="12700" rtl="0" algn="just">
              <a:lnSpc>
                <a:spcPct val="120000"/>
              </a:lnSpc>
              <a:spcBef>
                <a:spcPts val="0"/>
              </a:spcBef>
              <a:spcAft>
                <a:spcPts val="0"/>
              </a:spcAft>
              <a:buClr>
                <a:schemeClr val="dk1"/>
              </a:buClr>
              <a:buSzPts val="1100"/>
              <a:buFont typeface="Arial"/>
              <a:buNone/>
            </a:pPr>
            <a:r>
              <a:rPr lang="en" sz="2400">
                <a:solidFill>
                  <a:schemeClr val="dk1"/>
                </a:solidFill>
              </a:rPr>
              <a:t>•</a:t>
            </a:r>
            <a:r>
              <a:rPr lang="en" sz="1900">
                <a:solidFill>
                  <a:schemeClr val="dk1"/>
                </a:solidFill>
              </a:rPr>
              <a:t>By combining advanced language models, efficient infrastructure, and intuitive design, this project provides a powerful and versatile tool for navigating and understanding large documents.</a:t>
            </a:r>
            <a:endParaRPr sz="1900">
              <a:solidFill>
                <a:schemeClr val="dk1"/>
              </a:solidFill>
            </a:endParaRPr>
          </a:p>
          <a:p>
            <a:pPr indent="0" lvl="0" marL="12700" rtl="0" algn="just">
              <a:lnSpc>
                <a:spcPct val="120000"/>
              </a:lnSpc>
              <a:spcBef>
                <a:spcPts val="0"/>
              </a:spcBef>
              <a:spcAft>
                <a:spcPts val="0"/>
              </a:spcAft>
              <a:buClr>
                <a:schemeClr val="dk1"/>
              </a:buClr>
              <a:buSzPts val="1100"/>
              <a:buFont typeface="Arial"/>
              <a:buNone/>
            </a:pPr>
            <a:r>
              <a:rPr lang="en" sz="2400">
                <a:solidFill>
                  <a:schemeClr val="dk1"/>
                </a:solidFill>
              </a:rPr>
              <a:t>•</a:t>
            </a:r>
            <a:r>
              <a:rPr lang="en" sz="1900">
                <a:solidFill>
                  <a:schemeClr val="dk1"/>
                </a:solidFill>
              </a:rPr>
              <a:t>Our Llama-2 application significantly reduces human effort when dealing with lengthy documents. Built using the Streamlit framework, it effortlessly combines powerful features for summarizing documents and clearing up any confusion, all thanks to the advanced capabilities of the Llama-2 model.</a:t>
            </a:r>
            <a:endParaRPr sz="1900">
              <a:solidFill>
                <a:schemeClr val="dk1"/>
              </a:solidFill>
            </a:endParaRPr>
          </a:p>
          <a:p>
            <a:pPr indent="0" lvl="0" marL="12700" rtl="0" algn="just">
              <a:lnSpc>
                <a:spcPct val="120000"/>
              </a:lnSpc>
              <a:spcBef>
                <a:spcPts val="0"/>
              </a:spcBef>
              <a:spcAft>
                <a:spcPts val="0"/>
              </a:spcAft>
              <a:buNone/>
            </a:pPr>
            <a:r>
              <a:rPr lang="en" sz="2400">
                <a:solidFill>
                  <a:schemeClr val="dk1"/>
                </a:solidFill>
              </a:rPr>
              <a:t>•</a:t>
            </a:r>
            <a:r>
              <a:rPr lang="en" sz="1900">
                <a:solidFill>
                  <a:schemeClr val="dk1"/>
                </a:solidFill>
              </a:rPr>
              <a:t>By expertly combining document summarization with question-answering abilities, our application solves the double challenge of condensing information and resolving doubts within one unified platform. Users can now grasp the essence of large documents quickly and easily, saving time and effort compared to traditional methods.</a:t>
            </a:r>
            <a:endParaRPr sz="17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1"/>
          <p:cNvPicPr preferRelativeResize="0"/>
          <p:nvPr/>
        </p:nvPicPr>
        <p:blipFill>
          <a:blip r:embed="rId3">
            <a:alphaModFix/>
          </a:blip>
          <a:stretch>
            <a:fillRect/>
          </a:stretch>
        </p:blipFill>
        <p:spPr>
          <a:xfrm>
            <a:off x="0" y="0"/>
            <a:ext cx="9144001" cy="5143500"/>
          </a:xfrm>
          <a:prstGeom prst="rect">
            <a:avLst/>
          </a:prstGeom>
          <a:noFill/>
          <a:ln>
            <a:noFill/>
          </a:ln>
        </p:spPr>
      </p:pic>
      <p:sp>
        <p:nvSpPr>
          <p:cNvPr id="143" name="Google Shape;143;p21"/>
          <p:cNvSpPr txBox="1"/>
          <p:nvPr/>
        </p:nvSpPr>
        <p:spPr>
          <a:xfrm>
            <a:off x="2264700" y="1786800"/>
            <a:ext cx="4614600" cy="15699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000"/>
              </a:spcBef>
              <a:spcAft>
                <a:spcPts val="0"/>
              </a:spcAft>
              <a:buClr>
                <a:schemeClr val="dk1"/>
              </a:buClr>
              <a:buSzPts val="1100"/>
              <a:buFont typeface="Arial"/>
              <a:buNone/>
            </a:pPr>
            <a:r>
              <a:rPr b="1" lang="en" sz="6000">
                <a:solidFill>
                  <a:schemeClr val="dk1"/>
                </a:solidFill>
                <a:highlight>
                  <a:srgbClr val="ECF5FD"/>
                </a:highlight>
              </a:rPr>
              <a:t>Thank you</a:t>
            </a:r>
            <a:endParaRPr b="1" sz="6000">
              <a:solidFill>
                <a:schemeClr val="dk1"/>
              </a:solidFill>
              <a:highlight>
                <a:srgbClr val="ECF5FD"/>
              </a:highlight>
            </a:endParaRPr>
          </a:p>
          <a:p>
            <a:pPr indent="0" lvl="0" marL="0" rtl="0" algn="l">
              <a:spcBef>
                <a:spcPts val="0"/>
              </a:spcBef>
              <a:spcAft>
                <a:spcPts val="0"/>
              </a:spcAft>
              <a:buNone/>
            </a:pPr>
            <a:r>
              <a:t/>
            </a:r>
            <a:endParaRPr b="1" sz="1800">
              <a:solidFill>
                <a:schemeClr val="dk1"/>
              </a:solidFill>
              <a:highlight>
                <a:srgbClr val="ECF5FD"/>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