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10/10/2023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10/10/2023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10/10/2023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B823-24F8-7D01-98F8-F7F88A0B90BE}"/>
              </a:ext>
            </a:extLst>
          </p:cNvPr>
          <p:cNvSpPr>
            <a:spLocks noGrp="1"/>
          </p:cNvSpPr>
          <p:nvPr>
            <p:ph type="ctrTitle"/>
          </p:nvPr>
        </p:nvSpPr>
        <p:spPr/>
        <p:txBody>
          <a:bodyPr/>
          <a:lstStyle/>
          <a:p>
            <a:r>
              <a:rPr lang="en-US" dirty="0"/>
              <a:t>VAULT OF CODES </a:t>
            </a:r>
            <a:r>
              <a:rPr lang="en-US" sz="2000" dirty="0"/>
              <a:t>task-2</a:t>
            </a:r>
            <a:endParaRPr lang="en-IN" sz="2000" dirty="0"/>
          </a:p>
        </p:txBody>
      </p:sp>
      <p:sp>
        <p:nvSpPr>
          <p:cNvPr id="3" name="Subtitle 2">
            <a:extLst>
              <a:ext uri="{FF2B5EF4-FFF2-40B4-BE49-F238E27FC236}">
                <a16:creationId xmlns:a16="http://schemas.microsoft.com/office/drawing/2014/main" id="{DF29EB71-F606-55E5-2B02-E42DFC5322A8}"/>
              </a:ext>
            </a:extLst>
          </p:cNvPr>
          <p:cNvSpPr>
            <a:spLocks noGrp="1"/>
          </p:cNvSpPr>
          <p:nvPr>
            <p:ph type="subTitle" idx="1"/>
          </p:nvPr>
        </p:nvSpPr>
        <p:spPr/>
        <p:txBody>
          <a:bodyPr/>
          <a:lstStyle/>
          <a:p>
            <a:r>
              <a:rPr lang="en-US" b="1" dirty="0"/>
              <a:t>CONTENT :</a:t>
            </a:r>
            <a:r>
              <a:rPr lang="en-US" dirty="0"/>
              <a:t> Functions,Modules and Data Manipulation</a:t>
            </a:r>
            <a:endParaRPr lang="en-IN" dirty="0"/>
          </a:p>
        </p:txBody>
      </p:sp>
    </p:spTree>
    <p:extLst>
      <p:ext uri="{BB962C8B-B14F-4D97-AF65-F5344CB8AC3E}">
        <p14:creationId xmlns:p14="http://schemas.microsoft.com/office/powerpoint/2010/main" val="56600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E5363-0581-592D-CB6D-886F855FF1E6}"/>
              </a:ext>
            </a:extLst>
          </p:cNvPr>
          <p:cNvSpPr>
            <a:spLocks noGrp="1"/>
          </p:cNvSpPr>
          <p:nvPr>
            <p:ph type="title"/>
          </p:nvPr>
        </p:nvSpPr>
        <p:spPr>
          <a:xfrm>
            <a:off x="4225490" y="484631"/>
            <a:ext cx="5034013" cy="1324917"/>
          </a:xfrm>
        </p:spPr>
        <p:txBody>
          <a:bodyPr>
            <a:normAutofit/>
          </a:bodyPr>
          <a:lstStyle/>
          <a:p>
            <a:r>
              <a:rPr lang="en-US" sz="3200" dirty="0">
                <a:solidFill>
                  <a:schemeClr val="accent2"/>
                </a:solidFill>
              </a:rPr>
              <a:t>Data manipulation</a:t>
            </a:r>
            <a:endParaRPr lang="en-IN" sz="3200" dirty="0">
              <a:solidFill>
                <a:schemeClr val="accent2"/>
              </a:solidFill>
            </a:endParaRPr>
          </a:p>
        </p:txBody>
      </p:sp>
      <p:sp>
        <p:nvSpPr>
          <p:cNvPr id="3" name="Content Placeholder 2">
            <a:extLst>
              <a:ext uri="{FF2B5EF4-FFF2-40B4-BE49-F238E27FC236}">
                <a16:creationId xmlns:a16="http://schemas.microsoft.com/office/drawing/2014/main" id="{117D8E0E-35CD-6CBB-1E33-A813F6CBF52F}"/>
              </a:ext>
            </a:extLst>
          </p:cNvPr>
          <p:cNvSpPr>
            <a:spLocks noGrp="1"/>
          </p:cNvSpPr>
          <p:nvPr>
            <p:ph sz="half" idx="1"/>
          </p:nvPr>
        </p:nvSpPr>
        <p:spPr>
          <a:xfrm>
            <a:off x="1072833" y="2290813"/>
            <a:ext cx="4754880" cy="4063306"/>
          </a:xfrm>
        </p:spPr>
        <p:txBody>
          <a:bodyPr/>
          <a:lstStyle/>
          <a:p>
            <a:r>
              <a:rPr lang="en-US" sz="1600" dirty="0">
                <a:latin typeface="Aptos" panose="020B0004020202020204" pitchFamily="34" charset="0"/>
              </a:rPr>
              <a:t>Data manipulation with python is defined as a process in the python programming language that enables users in data organization in order to make reading or interpreting the insights from the data more structured and comprises of having better design.</a:t>
            </a:r>
          </a:p>
          <a:p>
            <a:r>
              <a:rPr lang="en-US" sz="1600" dirty="0">
                <a:latin typeface="Aptos" panose="020B0004020202020204" pitchFamily="34" charset="0"/>
              </a:rPr>
              <a:t>Simply data manipulation is the process of organizing or arranging data in order to make it easier to interpret.</a:t>
            </a:r>
          </a:p>
          <a:p>
            <a:r>
              <a:rPr lang="en-US" sz="1600" dirty="0">
                <a:latin typeface="Aptos" panose="020B0004020202020204" pitchFamily="34" charset="0"/>
              </a:rPr>
              <a:t>Data manipulation typically requires the use of a type of database language called data manipulation language (DML).</a:t>
            </a:r>
            <a:endParaRPr lang="en-IN" sz="1600" dirty="0">
              <a:latin typeface="Aptos" panose="020B0004020202020204" pitchFamily="34" charset="0"/>
            </a:endParaRPr>
          </a:p>
        </p:txBody>
      </p:sp>
      <p:pic>
        <p:nvPicPr>
          <p:cNvPr id="6" name="Content Placeholder 5">
            <a:extLst>
              <a:ext uri="{FF2B5EF4-FFF2-40B4-BE49-F238E27FC236}">
                <a16:creationId xmlns:a16="http://schemas.microsoft.com/office/drawing/2014/main" id="{92BA425B-8628-6951-1FB4-A9699EB4A58E}"/>
              </a:ext>
            </a:extLst>
          </p:cNvPr>
          <p:cNvPicPr>
            <a:picLocks noGrp="1" noChangeAspect="1"/>
          </p:cNvPicPr>
          <p:nvPr>
            <p:ph sz="half" idx="2"/>
          </p:nvPr>
        </p:nvPicPr>
        <p:blipFill>
          <a:blip r:embed="rId2"/>
          <a:stretch>
            <a:fillRect/>
          </a:stretch>
        </p:blipFill>
        <p:spPr>
          <a:xfrm>
            <a:off x="6364288" y="2290812"/>
            <a:ext cx="4754562" cy="3212963"/>
          </a:xfrm>
        </p:spPr>
      </p:pic>
    </p:spTree>
    <p:extLst>
      <p:ext uri="{BB962C8B-B14F-4D97-AF65-F5344CB8AC3E}">
        <p14:creationId xmlns:p14="http://schemas.microsoft.com/office/powerpoint/2010/main" val="68366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9ADE-96B0-B8AD-849A-4557B9D52CB4}"/>
              </a:ext>
            </a:extLst>
          </p:cNvPr>
          <p:cNvSpPr>
            <a:spLocks noGrp="1"/>
          </p:cNvSpPr>
          <p:nvPr>
            <p:ph type="title"/>
          </p:nvPr>
        </p:nvSpPr>
        <p:spPr>
          <a:xfrm>
            <a:off x="4023360" y="484632"/>
            <a:ext cx="7104888" cy="1093911"/>
          </a:xfrm>
        </p:spPr>
        <p:txBody>
          <a:bodyPr>
            <a:normAutofit/>
          </a:bodyPr>
          <a:lstStyle/>
          <a:p>
            <a:r>
              <a:rPr lang="en-US" sz="3200" dirty="0">
                <a:solidFill>
                  <a:schemeClr val="accent2"/>
                </a:solidFill>
              </a:rPr>
              <a:t>Topics in data manipulation</a:t>
            </a:r>
            <a:endParaRPr lang="en-IN" sz="3200" dirty="0">
              <a:solidFill>
                <a:schemeClr val="accent2"/>
              </a:solidFill>
            </a:endParaRPr>
          </a:p>
        </p:txBody>
      </p:sp>
      <p:sp>
        <p:nvSpPr>
          <p:cNvPr id="3" name="Content Placeholder 2">
            <a:extLst>
              <a:ext uri="{FF2B5EF4-FFF2-40B4-BE49-F238E27FC236}">
                <a16:creationId xmlns:a16="http://schemas.microsoft.com/office/drawing/2014/main" id="{8D7B1A55-CD39-A3F4-2ECD-E5862321479C}"/>
              </a:ext>
            </a:extLst>
          </p:cNvPr>
          <p:cNvSpPr>
            <a:spLocks noGrp="1"/>
          </p:cNvSpPr>
          <p:nvPr>
            <p:ph sz="half" idx="1"/>
          </p:nvPr>
        </p:nvSpPr>
        <p:spPr>
          <a:xfrm>
            <a:off x="1069848" y="1713297"/>
            <a:ext cx="4754880" cy="4458903"/>
          </a:xfrm>
        </p:spPr>
        <p:txBody>
          <a:bodyPr>
            <a:normAutofit lnSpcReduction="10000"/>
          </a:bodyPr>
          <a:lstStyle/>
          <a:p>
            <a:r>
              <a:rPr lang="en-US" sz="1700" dirty="0">
                <a:latin typeface="Aptos" panose="020B0004020202020204" pitchFamily="34" charset="0"/>
              </a:rPr>
              <a:t>DATA STRUCTURES</a:t>
            </a:r>
          </a:p>
          <a:p>
            <a:r>
              <a:rPr lang="en-US" sz="1700" dirty="0">
                <a:latin typeface="Aptos" panose="020B0004020202020204" pitchFamily="34" charset="0"/>
              </a:rPr>
              <a:t>NUMPY</a:t>
            </a:r>
          </a:p>
          <a:p>
            <a:r>
              <a:rPr lang="en-US" sz="1700" dirty="0">
                <a:latin typeface="Aptos" panose="020B0004020202020204" pitchFamily="34" charset="0"/>
              </a:rPr>
              <a:t>PANDAS</a:t>
            </a:r>
          </a:p>
          <a:p>
            <a:r>
              <a:rPr lang="en-US" sz="1700" dirty="0">
                <a:latin typeface="Aptos" panose="020B0004020202020204" pitchFamily="34" charset="0"/>
              </a:rPr>
              <a:t>DATA CLEANING</a:t>
            </a:r>
          </a:p>
          <a:p>
            <a:r>
              <a:rPr lang="en-US" sz="1700" dirty="0">
                <a:latin typeface="Aptos" panose="020B0004020202020204" pitchFamily="34" charset="0"/>
              </a:rPr>
              <a:t>DATA TRANSFORMATION</a:t>
            </a:r>
          </a:p>
          <a:p>
            <a:r>
              <a:rPr lang="en-US" sz="1700" dirty="0">
                <a:latin typeface="Aptos" panose="020B0004020202020204" pitchFamily="34" charset="0"/>
              </a:rPr>
              <a:t>DATA FILTERING</a:t>
            </a:r>
          </a:p>
          <a:p>
            <a:r>
              <a:rPr lang="en-US" sz="1700" dirty="0">
                <a:latin typeface="Aptos" panose="020B0004020202020204" pitchFamily="34" charset="0"/>
              </a:rPr>
              <a:t>DATA VISUALIZATION</a:t>
            </a:r>
          </a:p>
          <a:p>
            <a:r>
              <a:rPr lang="en-US" sz="1700" dirty="0">
                <a:latin typeface="Aptos" panose="020B0004020202020204" pitchFamily="34" charset="0"/>
              </a:rPr>
              <a:t>DATA ANALYSIS</a:t>
            </a:r>
          </a:p>
          <a:p>
            <a:r>
              <a:rPr lang="en-US" sz="1700" dirty="0">
                <a:latin typeface="Aptos" panose="020B0004020202020204" pitchFamily="34" charset="0"/>
              </a:rPr>
              <a:t>STRING MANIPULATION</a:t>
            </a:r>
          </a:p>
          <a:p>
            <a:r>
              <a:rPr lang="en-US" sz="1700" dirty="0">
                <a:latin typeface="Aptos" panose="020B0004020202020204" pitchFamily="34" charset="0"/>
              </a:rPr>
              <a:t>DATE TIME OPERATIONS</a:t>
            </a:r>
          </a:p>
          <a:p>
            <a:r>
              <a:rPr lang="en-US" sz="1700" dirty="0">
                <a:latin typeface="Aptos" panose="020B0004020202020204" pitchFamily="34" charset="0"/>
              </a:rPr>
              <a:t>ITERTOOLS</a:t>
            </a:r>
          </a:p>
          <a:p>
            <a:r>
              <a:rPr lang="en-US" sz="1700" dirty="0">
                <a:latin typeface="Aptos" panose="020B0004020202020204" pitchFamily="34" charset="0"/>
              </a:rPr>
              <a:t>LIST COMPREHENSIONS</a:t>
            </a:r>
          </a:p>
          <a:p>
            <a:endParaRPr lang="en-US" sz="1700" dirty="0">
              <a:latin typeface="Aptos" panose="020B0004020202020204" pitchFamily="34" charset="0"/>
            </a:endParaRPr>
          </a:p>
          <a:p>
            <a:endParaRPr lang="en-IN" dirty="0"/>
          </a:p>
        </p:txBody>
      </p:sp>
      <p:pic>
        <p:nvPicPr>
          <p:cNvPr id="6" name="Content Placeholder 5">
            <a:extLst>
              <a:ext uri="{FF2B5EF4-FFF2-40B4-BE49-F238E27FC236}">
                <a16:creationId xmlns:a16="http://schemas.microsoft.com/office/drawing/2014/main" id="{D58DF8AA-4027-8F04-A461-983680D560FA}"/>
              </a:ext>
            </a:extLst>
          </p:cNvPr>
          <p:cNvPicPr>
            <a:picLocks noGrp="1" noChangeAspect="1"/>
          </p:cNvPicPr>
          <p:nvPr>
            <p:ph sz="half" idx="2"/>
          </p:nvPr>
        </p:nvPicPr>
        <p:blipFill>
          <a:blip r:embed="rId2"/>
          <a:stretch>
            <a:fillRect/>
          </a:stretch>
        </p:blipFill>
        <p:spPr>
          <a:xfrm>
            <a:off x="6364288" y="2079057"/>
            <a:ext cx="4754562" cy="3388092"/>
          </a:xfrm>
        </p:spPr>
      </p:pic>
    </p:spTree>
    <p:extLst>
      <p:ext uri="{BB962C8B-B14F-4D97-AF65-F5344CB8AC3E}">
        <p14:creationId xmlns:p14="http://schemas.microsoft.com/office/powerpoint/2010/main" val="25072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fade">
                                      <p:cBhvr>
                                        <p:cTn id="91" dur="1000"/>
                                        <p:tgtEl>
                                          <p:spTgt spid="2"/>
                                        </p:tgtEl>
                                      </p:cBhvr>
                                    </p:animEffect>
                                    <p:anim calcmode="lin" valueType="num">
                                      <p:cBhvr>
                                        <p:cTn id="92" dur="1000" fill="hold"/>
                                        <p:tgtEl>
                                          <p:spTgt spid="2"/>
                                        </p:tgtEl>
                                        <p:attrNameLst>
                                          <p:attrName>ppt_x</p:attrName>
                                        </p:attrNameLst>
                                      </p:cBhvr>
                                      <p:tavLst>
                                        <p:tav tm="0">
                                          <p:val>
                                            <p:strVal val="#ppt_x"/>
                                          </p:val>
                                        </p:tav>
                                        <p:tav tm="100000">
                                          <p:val>
                                            <p:strVal val="#ppt_x"/>
                                          </p:val>
                                        </p:tav>
                                      </p:tavLst>
                                    </p:anim>
                                    <p:anim calcmode="lin" valueType="num">
                                      <p:cBhvr>
                                        <p:cTn id="9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B37A-29A4-E8D0-DEAC-7E376ABDA726}"/>
              </a:ext>
            </a:extLst>
          </p:cNvPr>
          <p:cNvSpPr>
            <a:spLocks noGrp="1"/>
          </p:cNvSpPr>
          <p:nvPr>
            <p:ph type="title"/>
          </p:nvPr>
        </p:nvSpPr>
        <p:spPr>
          <a:xfrm flipV="1">
            <a:off x="1069848" y="-1386038"/>
            <a:ext cx="10058400" cy="789272"/>
          </a:xfrm>
        </p:spPr>
        <p:txBody>
          <a:bodyPr>
            <a:normAutofit/>
          </a:bodyPr>
          <a:lstStyle/>
          <a:p>
            <a:r>
              <a:rPr lang="en-US" sz="800" dirty="0"/>
              <a:t>.</a:t>
            </a:r>
            <a:endParaRPr lang="en-IN" sz="800" dirty="0"/>
          </a:p>
        </p:txBody>
      </p:sp>
      <p:sp>
        <p:nvSpPr>
          <p:cNvPr id="3" name="Content Placeholder 2">
            <a:extLst>
              <a:ext uri="{FF2B5EF4-FFF2-40B4-BE49-F238E27FC236}">
                <a16:creationId xmlns:a16="http://schemas.microsoft.com/office/drawing/2014/main" id="{E681C95E-21C7-7540-BD4E-C5D647AE63AF}"/>
              </a:ext>
            </a:extLst>
          </p:cNvPr>
          <p:cNvSpPr>
            <a:spLocks noGrp="1"/>
          </p:cNvSpPr>
          <p:nvPr>
            <p:ph idx="1"/>
          </p:nvPr>
        </p:nvSpPr>
        <p:spPr>
          <a:xfrm>
            <a:off x="1069848" y="292100"/>
            <a:ext cx="10058400" cy="6311900"/>
          </a:xfrm>
        </p:spPr>
        <p:txBody>
          <a:bodyPr>
            <a:normAutofit/>
          </a:bodyPr>
          <a:lstStyle/>
          <a:p>
            <a:r>
              <a:rPr lang="en-US" sz="1600" b="1" u="sng" dirty="0">
                <a:solidFill>
                  <a:schemeClr val="accent2"/>
                </a:solidFill>
                <a:latin typeface="Aptos" panose="020B0004020202020204" pitchFamily="34" charset="0"/>
              </a:rPr>
              <a:t>Data Structures:-</a:t>
            </a:r>
          </a:p>
          <a:p>
            <a:r>
              <a:rPr lang="en-US" sz="1600" dirty="0">
                <a:latin typeface="Aptos" panose="020B0004020202020204" pitchFamily="34" charset="0"/>
              </a:rPr>
              <a:t>Data structures are a way of organizing and storing data so that they can be accessed and worked with efficiently.</a:t>
            </a:r>
          </a:p>
          <a:p>
            <a:r>
              <a:rPr lang="en-US" sz="1600" dirty="0">
                <a:latin typeface="Aptos" panose="020B0004020202020204" pitchFamily="34" charset="0"/>
              </a:rPr>
              <a:t>They define the relationship between the data, and the operations that can be performed on the data.</a:t>
            </a:r>
          </a:p>
          <a:p>
            <a:r>
              <a:rPr lang="en-US" sz="1600" dirty="0">
                <a:latin typeface="Aptos" panose="020B0004020202020204" pitchFamily="34" charset="0"/>
              </a:rPr>
              <a:t>The basic Python data structures in Python include list, set, tuples, and dictionary.</a:t>
            </a:r>
          </a:p>
          <a:p>
            <a:r>
              <a:rPr lang="en-US" sz="1600" dirty="0">
                <a:latin typeface="Aptos" panose="020B0004020202020204" pitchFamily="34" charset="0"/>
              </a:rPr>
              <a:t> Each of the data structures is unique in its own way. Data structures are “containers” that organize and group data according to type.</a:t>
            </a:r>
          </a:p>
          <a:p>
            <a:r>
              <a:rPr lang="en-US" sz="1600" b="1" u="sng" dirty="0">
                <a:solidFill>
                  <a:schemeClr val="accent2"/>
                </a:solidFill>
                <a:latin typeface="Aptos" panose="020B0004020202020204" pitchFamily="34" charset="0"/>
              </a:rPr>
              <a:t>Numpy:-</a:t>
            </a:r>
          </a:p>
          <a:p>
            <a:r>
              <a:rPr lang="en-US" sz="1600" dirty="0">
                <a:latin typeface="Aptos" panose="020B0004020202020204" pitchFamily="34" charset="0"/>
              </a:rPr>
              <a:t>NumPy is a Python library used for working with arrays.</a:t>
            </a:r>
          </a:p>
          <a:p>
            <a:r>
              <a:rPr lang="en-US" sz="1600" dirty="0">
                <a:latin typeface="Aptos" panose="020B0004020202020204" pitchFamily="34" charset="0"/>
              </a:rPr>
              <a:t> It also has functions for working in domain of linear algebra, </a:t>
            </a:r>
            <a:r>
              <a:rPr lang="en-US" sz="1600" dirty="0" err="1">
                <a:latin typeface="Aptos" panose="020B0004020202020204" pitchFamily="34" charset="0"/>
              </a:rPr>
              <a:t>fourier</a:t>
            </a:r>
            <a:r>
              <a:rPr lang="en-US" sz="1600" dirty="0">
                <a:latin typeface="Aptos" panose="020B0004020202020204" pitchFamily="34" charset="0"/>
              </a:rPr>
              <a:t> transform, and matrices.</a:t>
            </a:r>
          </a:p>
          <a:p>
            <a:r>
              <a:rPr lang="en-US" sz="1600" dirty="0">
                <a:latin typeface="Aptos" panose="020B0004020202020204" pitchFamily="34" charset="0"/>
              </a:rPr>
              <a:t> NumPy was created in 2005 by Travis Oliphant. </a:t>
            </a:r>
          </a:p>
          <a:p>
            <a:r>
              <a:rPr lang="en-US" sz="1600" dirty="0">
                <a:latin typeface="Aptos" panose="020B0004020202020204" pitchFamily="34" charset="0"/>
              </a:rPr>
              <a:t>It is an open source project and you can use it freely. </a:t>
            </a:r>
          </a:p>
          <a:p>
            <a:r>
              <a:rPr lang="en-US" sz="1600" dirty="0">
                <a:latin typeface="Aptos" panose="020B0004020202020204" pitchFamily="34" charset="0"/>
              </a:rPr>
              <a:t>NumPy stands for Numerical Python.</a:t>
            </a:r>
          </a:p>
          <a:p>
            <a:r>
              <a:rPr lang="en-US" sz="1600" b="1" u="sng" dirty="0">
                <a:solidFill>
                  <a:schemeClr val="accent2"/>
                </a:solidFill>
                <a:latin typeface="Aptos" panose="020B0004020202020204" pitchFamily="34" charset="0"/>
              </a:rPr>
              <a:t>Pandas:-</a:t>
            </a:r>
          </a:p>
          <a:p>
            <a:r>
              <a:rPr lang="en-US" sz="1400" b="0" i="0" dirty="0">
                <a:solidFill>
                  <a:srgbClr val="E8EAED"/>
                </a:solidFill>
                <a:effectLst/>
                <a:latin typeface="Google Sans"/>
              </a:rPr>
              <a:t> </a:t>
            </a:r>
            <a:r>
              <a:rPr lang="en-US" sz="1600" dirty="0">
                <a:latin typeface="Aptos" panose="020B0004020202020204" pitchFamily="34" charset="0"/>
              </a:rPr>
              <a:t>Pandas is a Python library used for working with data sets. </a:t>
            </a:r>
          </a:p>
          <a:p>
            <a:r>
              <a:rPr lang="en-US" sz="1600" dirty="0">
                <a:latin typeface="Aptos" panose="020B0004020202020204" pitchFamily="34" charset="0"/>
              </a:rPr>
              <a:t>It has functions for analyzing, cleaning, exploring, and manipulating data. </a:t>
            </a:r>
          </a:p>
          <a:p>
            <a:r>
              <a:rPr lang="en-US" sz="1600" dirty="0">
                <a:latin typeface="Aptos" panose="020B0004020202020204" pitchFamily="34" charset="0"/>
              </a:rPr>
              <a:t>The name "Pandas" has a reference to both "Panel Data", and "Python Data Analysis" and was created by Wes McKinney in 2008.</a:t>
            </a:r>
          </a:p>
          <a:p>
            <a:endParaRPr lang="en-IN" sz="1600" dirty="0">
              <a:latin typeface="Aptos" panose="020B0004020202020204" pitchFamily="34" charset="0"/>
            </a:endParaRPr>
          </a:p>
        </p:txBody>
      </p:sp>
    </p:spTree>
    <p:extLst>
      <p:ext uri="{BB962C8B-B14F-4D97-AF65-F5344CB8AC3E}">
        <p14:creationId xmlns:p14="http://schemas.microsoft.com/office/powerpoint/2010/main" val="15537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F4F2-9854-A14B-1FDF-2ED3C709C94F}"/>
              </a:ext>
            </a:extLst>
          </p:cNvPr>
          <p:cNvSpPr>
            <a:spLocks noGrp="1"/>
          </p:cNvSpPr>
          <p:nvPr>
            <p:ph type="title"/>
          </p:nvPr>
        </p:nvSpPr>
        <p:spPr>
          <a:xfrm flipV="1">
            <a:off x="1069848" y="0"/>
            <a:ext cx="10058400" cy="139700"/>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5ADB55C1-9799-DA0A-4665-75FA990412AE}"/>
              </a:ext>
            </a:extLst>
          </p:cNvPr>
          <p:cNvSpPr>
            <a:spLocks noGrp="1"/>
          </p:cNvSpPr>
          <p:nvPr>
            <p:ph idx="1"/>
          </p:nvPr>
        </p:nvSpPr>
        <p:spPr>
          <a:xfrm>
            <a:off x="1069848" y="571500"/>
            <a:ext cx="10058400" cy="5600700"/>
          </a:xfrm>
        </p:spPr>
        <p:txBody>
          <a:bodyPr>
            <a:normAutofit fontScale="92500" lnSpcReduction="10000"/>
          </a:bodyPr>
          <a:lstStyle/>
          <a:p>
            <a:r>
              <a:rPr lang="en-US" sz="1600" b="1" u="sng" dirty="0">
                <a:solidFill>
                  <a:schemeClr val="accent2"/>
                </a:solidFill>
                <a:latin typeface="Aptos" panose="020B0004020202020204" pitchFamily="34" charset="0"/>
              </a:rPr>
              <a:t>Data cleaning:-</a:t>
            </a:r>
          </a:p>
          <a:p>
            <a:r>
              <a:rPr lang="en-US" sz="1600" dirty="0">
                <a:latin typeface="Aptos" panose="020B0004020202020204" pitchFamily="34" charset="0"/>
              </a:rPr>
              <a:t>Data cleaning refers to the process of preprocessing and transforming raw data to render it in a form that is suitable for further analysis such as for descriptive analysis (data visualization) or prescriptive analysis (model building).</a:t>
            </a:r>
          </a:p>
          <a:p>
            <a:r>
              <a:rPr lang="en-US" sz="1400" b="0" i="0" dirty="0">
                <a:solidFill>
                  <a:srgbClr val="BDC1C6"/>
                </a:solidFill>
                <a:effectLst/>
                <a:latin typeface="Google Sans"/>
              </a:rPr>
              <a:t> </a:t>
            </a:r>
            <a:r>
              <a:rPr lang="en-US" sz="1600" dirty="0">
                <a:latin typeface="Aptos" panose="020B0004020202020204" pitchFamily="34" charset="0"/>
              </a:rPr>
              <a:t>The process of fixing or removing incorrect, corrupted, incorrectly formatted, duplicate, or incomplete data within a dataset. </a:t>
            </a:r>
          </a:p>
          <a:p>
            <a:r>
              <a:rPr lang="en-US" sz="1600" dirty="0">
                <a:latin typeface="Aptos" panose="020B0004020202020204" pitchFamily="34" charset="0"/>
              </a:rPr>
              <a:t>When combining multiple data sources, there are many opportunities for data to be duplicated or mislabeled.</a:t>
            </a:r>
          </a:p>
          <a:p>
            <a:r>
              <a:rPr lang="en-US" sz="1600" b="1" u="sng" dirty="0">
                <a:solidFill>
                  <a:schemeClr val="accent2"/>
                </a:solidFill>
                <a:latin typeface="Aptos" panose="020B0004020202020204" pitchFamily="34" charset="0"/>
              </a:rPr>
              <a:t>Data transformation:-</a:t>
            </a:r>
          </a:p>
          <a:p>
            <a:r>
              <a:rPr lang="en-US" sz="1600" dirty="0">
                <a:latin typeface="Aptos" panose="020B0004020202020204" pitchFamily="34" charset="0"/>
              </a:rPr>
              <a:t>Data transformation is the process of changing the structure, format, or values of data to make it more suitable for analysis, visualization, or integration.</a:t>
            </a:r>
          </a:p>
          <a:p>
            <a:r>
              <a:rPr lang="en-US" sz="1600" dirty="0">
                <a:latin typeface="Aptos" panose="020B0004020202020204" pitchFamily="34" charset="0"/>
              </a:rPr>
              <a:t>It is an essential step in the feature engineering that facilitates discovering insights.</a:t>
            </a:r>
          </a:p>
          <a:p>
            <a:r>
              <a:rPr lang="en-US" sz="1400" b="0" i="0" dirty="0">
                <a:solidFill>
                  <a:srgbClr val="BDC1C6"/>
                </a:solidFill>
                <a:effectLst/>
                <a:latin typeface="Google Sans"/>
              </a:rPr>
              <a:t> </a:t>
            </a:r>
            <a:r>
              <a:rPr lang="en-US" sz="1600" dirty="0">
                <a:latin typeface="Aptos" panose="020B0004020202020204" pitchFamily="34" charset="0"/>
              </a:rPr>
              <a:t>When you convert a Microsoft Word file to a PDF, for example, you are transforming data.</a:t>
            </a:r>
          </a:p>
          <a:p>
            <a:r>
              <a:rPr lang="en-US" sz="1600" b="1" u="sng" dirty="0">
                <a:solidFill>
                  <a:schemeClr val="accent2"/>
                </a:solidFill>
                <a:latin typeface="Aptos" panose="020B0004020202020204" pitchFamily="34" charset="0"/>
              </a:rPr>
              <a:t>Data filtering:-</a:t>
            </a:r>
          </a:p>
          <a:p>
            <a:r>
              <a:rPr lang="en-US" sz="1600" dirty="0">
                <a:latin typeface="Aptos" panose="020B0004020202020204" pitchFamily="34" charset="0"/>
              </a:rPr>
              <a:t>Filtering means limiting rows and/or columns. </a:t>
            </a:r>
          </a:p>
          <a:p>
            <a:r>
              <a:rPr lang="en-US" sz="1600" dirty="0">
                <a:latin typeface="Aptos" panose="020B0004020202020204" pitchFamily="34" charset="0"/>
              </a:rPr>
              <a:t>Filtering is clearly central to any data analysis.</a:t>
            </a:r>
          </a:p>
          <a:p>
            <a:r>
              <a:rPr lang="en-US" sz="1600" dirty="0">
                <a:latin typeface="Aptos" panose="020B0004020202020204" pitchFamily="34" charset="0"/>
              </a:rPr>
              <a:t>Data Filtering is one of the most frequent data manipulation operation. </a:t>
            </a:r>
          </a:p>
          <a:p>
            <a:r>
              <a:rPr lang="en-US" sz="1600" dirty="0">
                <a:latin typeface="Aptos" panose="020B0004020202020204" pitchFamily="34" charset="0"/>
              </a:rPr>
              <a:t>It is similar to WHERE clause in SQL or you must have used filter in MS Excel for selecting specific rows based on some conditions. </a:t>
            </a:r>
          </a:p>
          <a:p>
            <a:r>
              <a:rPr lang="en-US" sz="1600" dirty="0">
                <a:latin typeface="Aptos" panose="020B0004020202020204" pitchFamily="34" charset="0"/>
              </a:rPr>
              <a:t>In terms of speed, python has an efficient way to perform filtering and aggregation.</a:t>
            </a:r>
          </a:p>
          <a:p>
            <a:endParaRPr lang="en-US" sz="1600" dirty="0">
              <a:latin typeface="Aptos" panose="020B0004020202020204" pitchFamily="34" charset="0"/>
            </a:endParaRPr>
          </a:p>
          <a:p>
            <a:endParaRPr lang="en-US" sz="1600" dirty="0">
              <a:latin typeface="Aptos" panose="020B0004020202020204" pitchFamily="34" charset="0"/>
            </a:endParaRPr>
          </a:p>
          <a:p>
            <a:endParaRPr lang="en-IN" sz="1600" dirty="0">
              <a:latin typeface="Aptos" panose="020B0004020202020204" pitchFamily="34" charset="0"/>
            </a:endParaRPr>
          </a:p>
        </p:txBody>
      </p:sp>
    </p:spTree>
    <p:extLst>
      <p:ext uri="{BB962C8B-B14F-4D97-AF65-F5344CB8AC3E}">
        <p14:creationId xmlns:p14="http://schemas.microsoft.com/office/powerpoint/2010/main" val="30732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110C-7E59-78F8-7F77-234DF09E92C1}"/>
              </a:ext>
            </a:extLst>
          </p:cNvPr>
          <p:cNvSpPr>
            <a:spLocks noGrp="1"/>
          </p:cNvSpPr>
          <p:nvPr>
            <p:ph type="title"/>
          </p:nvPr>
        </p:nvSpPr>
        <p:spPr>
          <a:xfrm>
            <a:off x="1069848" y="-45719"/>
            <a:ext cx="10058400" cy="45719"/>
          </a:xfrm>
        </p:spPr>
        <p:txBody>
          <a:bodyPr>
            <a:normAutofit fontScale="90000"/>
          </a:bodyPr>
          <a:lstStyle/>
          <a:p>
            <a:r>
              <a:rPr lang="en-US" sz="100" dirty="0">
                <a:latin typeface="Aptos" panose="020B0004020202020204" pitchFamily="34" charset="0"/>
              </a:rPr>
              <a:t>.</a:t>
            </a:r>
            <a:endParaRPr lang="en-IN" sz="100" dirty="0">
              <a:latin typeface="Aptos" panose="020B0004020202020204" pitchFamily="34" charset="0"/>
            </a:endParaRPr>
          </a:p>
        </p:txBody>
      </p:sp>
      <p:sp>
        <p:nvSpPr>
          <p:cNvPr id="3" name="Content Placeholder 2">
            <a:extLst>
              <a:ext uri="{FF2B5EF4-FFF2-40B4-BE49-F238E27FC236}">
                <a16:creationId xmlns:a16="http://schemas.microsoft.com/office/drawing/2014/main" id="{05CB99AF-F111-0078-363F-A9E607621A05}"/>
              </a:ext>
            </a:extLst>
          </p:cNvPr>
          <p:cNvSpPr>
            <a:spLocks noGrp="1"/>
          </p:cNvSpPr>
          <p:nvPr>
            <p:ph idx="1"/>
          </p:nvPr>
        </p:nvSpPr>
        <p:spPr>
          <a:xfrm>
            <a:off x="1069848" y="291165"/>
            <a:ext cx="10058400" cy="5881036"/>
          </a:xfrm>
        </p:spPr>
        <p:txBody>
          <a:bodyPr>
            <a:normAutofit lnSpcReduction="10000"/>
          </a:bodyPr>
          <a:lstStyle/>
          <a:p>
            <a:r>
              <a:rPr lang="en-US" sz="1600" b="1" u="sng" dirty="0">
                <a:solidFill>
                  <a:schemeClr val="accent2"/>
                </a:solidFill>
                <a:latin typeface="Aptos" panose="020B0004020202020204" pitchFamily="34" charset="0"/>
              </a:rPr>
              <a:t>Data visualization:-</a:t>
            </a:r>
          </a:p>
          <a:p>
            <a:r>
              <a:rPr lang="en-US" sz="1600" dirty="0">
                <a:latin typeface="Aptos" panose="020B0004020202020204" pitchFamily="34" charset="0"/>
              </a:rPr>
              <a:t>The process of finding trends and correlations in our data by representing it pictorially is called Data Visualization.</a:t>
            </a:r>
          </a:p>
          <a:p>
            <a:r>
              <a:rPr lang="en-US" sz="1600" dirty="0">
                <a:latin typeface="Aptos" panose="020B0004020202020204" pitchFamily="34" charset="0"/>
              </a:rPr>
              <a:t> o perform data visualization in python, we can use various python data visualization modules such as Matplotlib, Seaborn, </a:t>
            </a:r>
            <a:r>
              <a:rPr lang="en-US" sz="1600" dirty="0" err="1">
                <a:latin typeface="Aptos" panose="020B0004020202020204" pitchFamily="34" charset="0"/>
              </a:rPr>
              <a:t>Plotly</a:t>
            </a:r>
            <a:r>
              <a:rPr lang="en-US" sz="1600" dirty="0">
                <a:latin typeface="Aptos" panose="020B0004020202020204" pitchFamily="34" charset="0"/>
              </a:rPr>
              <a:t>, etc.</a:t>
            </a:r>
          </a:p>
          <a:p>
            <a:r>
              <a:rPr lang="en-US" sz="1600" dirty="0">
                <a:latin typeface="Aptos" panose="020B0004020202020204" pitchFamily="34" charset="0"/>
              </a:rPr>
              <a:t>Data visualization is the representation of data through use of common graphics, such as charts, plots, infographics, and even animations.</a:t>
            </a:r>
          </a:p>
          <a:p>
            <a:r>
              <a:rPr lang="en-US" sz="1600" b="1" u="sng" dirty="0">
                <a:solidFill>
                  <a:schemeClr val="accent2"/>
                </a:solidFill>
                <a:latin typeface="Aptos" panose="020B0004020202020204" pitchFamily="34" charset="0"/>
              </a:rPr>
              <a:t>Data analysis:-</a:t>
            </a:r>
          </a:p>
          <a:p>
            <a:r>
              <a:rPr lang="en-US" sz="1600" dirty="0">
                <a:latin typeface="Aptos" panose="020B0004020202020204" pitchFamily="34" charset="0"/>
              </a:rPr>
              <a:t>Data Analysis is the technique of collecting, transforming, and organizing data to make future predictions and informed data-driven decisions. </a:t>
            </a:r>
          </a:p>
          <a:p>
            <a:r>
              <a:rPr lang="en-US" sz="1600" dirty="0">
                <a:latin typeface="Aptos" panose="020B0004020202020204" pitchFamily="34" charset="0"/>
              </a:rPr>
              <a:t>It also helps to find possible solutions for a business problem.</a:t>
            </a:r>
          </a:p>
          <a:p>
            <a:r>
              <a:rPr lang="en-US" sz="1600" dirty="0">
                <a:latin typeface="Aptos" panose="020B0004020202020204" pitchFamily="34" charset="0"/>
              </a:rPr>
              <a:t>It's a five-step framework to analyze data. The five steps are: 1) Identify business questions, 2) Collect and store data, 3) Clean and prepare data, 4) Analyze data, and 5) Visualize and communicate data.</a:t>
            </a:r>
          </a:p>
          <a:p>
            <a:r>
              <a:rPr lang="en-US" sz="1600" b="1" u="sng" dirty="0">
                <a:solidFill>
                  <a:schemeClr val="accent2"/>
                </a:solidFill>
                <a:latin typeface="Aptos" panose="020B0004020202020204" pitchFamily="34" charset="0"/>
              </a:rPr>
              <a:t>String manipulation:-</a:t>
            </a:r>
          </a:p>
          <a:p>
            <a:r>
              <a:rPr lang="en-US" sz="1600" dirty="0">
                <a:latin typeface="Aptos" panose="020B0004020202020204" pitchFamily="34" charset="0"/>
              </a:rPr>
              <a:t>String manipulation is the process of manipulating and analyzing strings.</a:t>
            </a:r>
          </a:p>
          <a:p>
            <a:r>
              <a:rPr lang="en-US" sz="1600" dirty="0">
                <a:latin typeface="Aptos" panose="020B0004020202020204" pitchFamily="34" charset="0"/>
              </a:rPr>
              <a:t> It involves modification and parsing of strings to use and change their data.</a:t>
            </a:r>
          </a:p>
          <a:p>
            <a:r>
              <a:rPr lang="en-US" sz="1600" dirty="0">
                <a:latin typeface="Aptos" panose="020B0004020202020204" pitchFamily="34" charset="0"/>
              </a:rPr>
              <a:t> Python has several built-in functions in the standard library to help programmers manipulate strings in different ways.</a:t>
            </a:r>
          </a:p>
          <a:p>
            <a:r>
              <a:rPr lang="en-US" sz="1600" dirty="0">
                <a:latin typeface="Aptos" panose="020B0004020202020204" pitchFamily="34" charset="0"/>
              </a:rPr>
              <a:t> It involves various operations concerned with modification and parsing of strings to use and change its data.</a:t>
            </a:r>
            <a:endParaRPr lang="en-IN" sz="1600" dirty="0">
              <a:latin typeface="Aptos" panose="020B0004020202020204" pitchFamily="34" charset="0"/>
            </a:endParaRPr>
          </a:p>
        </p:txBody>
      </p:sp>
    </p:spTree>
    <p:extLst>
      <p:ext uri="{BB962C8B-B14F-4D97-AF65-F5344CB8AC3E}">
        <p14:creationId xmlns:p14="http://schemas.microsoft.com/office/powerpoint/2010/main" val="399827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FC93-589B-84D7-9671-83801C50153B}"/>
              </a:ext>
            </a:extLst>
          </p:cNvPr>
          <p:cNvSpPr>
            <a:spLocks noGrp="1"/>
          </p:cNvSpPr>
          <p:nvPr>
            <p:ph type="title"/>
          </p:nvPr>
        </p:nvSpPr>
        <p:spPr>
          <a:xfrm>
            <a:off x="1069848" y="-45719"/>
            <a:ext cx="10058400" cy="45719"/>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85B304F3-AE69-0F41-DD21-C0A0549EF99B}"/>
              </a:ext>
            </a:extLst>
          </p:cNvPr>
          <p:cNvSpPr>
            <a:spLocks noGrp="1"/>
          </p:cNvSpPr>
          <p:nvPr>
            <p:ph idx="1"/>
          </p:nvPr>
        </p:nvSpPr>
        <p:spPr>
          <a:xfrm>
            <a:off x="1069848" y="1275345"/>
            <a:ext cx="10058400" cy="5062893"/>
          </a:xfrm>
        </p:spPr>
        <p:txBody>
          <a:bodyPr/>
          <a:lstStyle/>
          <a:p>
            <a:r>
              <a:rPr lang="en-US" sz="1500" b="1" u="sng" dirty="0">
                <a:solidFill>
                  <a:schemeClr val="accent2"/>
                </a:solidFill>
                <a:latin typeface="Aptos" panose="020B0004020202020204" pitchFamily="34" charset="0"/>
              </a:rPr>
              <a:t>Datetime operations:-</a:t>
            </a:r>
          </a:p>
          <a:p>
            <a:r>
              <a:rPr lang="en-US" sz="1500" dirty="0">
                <a:latin typeface="Aptos" panose="020B0004020202020204" pitchFamily="34" charset="0"/>
              </a:rPr>
              <a:t>Datetime includes two methods, strptime() and strftime(), for converting objects from strings to datetime objects and vice versa.</a:t>
            </a:r>
          </a:p>
          <a:p>
            <a:r>
              <a:rPr lang="en-US" sz="1500" dirty="0">
                <a:latin typeface="Aptos" panose="020B0004020202020204" pitchFamily="34" charset="0"/>
              </a:rPr>
              <a:t> strptime() can read strings with date and time information and convert them to datetime objects, and strftime() converts datetime objects back into strings.</a:t>
            </a:r>
          </a:p>
          <a:p>
            <a:r>
              <a:rPr lang="en-US" sz="1500" b="1" u="sng" dirty="0">
                <a:solidFill>
                  <a:schemeClr val="accent2"/>
                </a:solidFill>
                <a:latin typeface="Aptos" panose="020B0004020202020204" pitchFamily="34" charset="0"/>
              </a:rPr>
              <a:t>Itertools:-</a:t>
            </a:r>
          </a:p>
          <a:p>
            <a:r>
              <a:rPr lang="en-US" sz="1500" dirty="0">
                <a:latin typeface="Aptos" panose="020B0004020202020204" pitchFamily="34" charset="0"/>
              </a:rPr>
              <a:t>Itertools is a module in python, it is used to iterate over data structures that can be stepped over using a for-loop.</a:t>
            </a:r>
          </a:p>
          <a:p>
            <a:r>
              <a:rPr lang="en-US" sz="1500" dirty="0">
                <a:latin typeface="Aptos" panose="020B0004020202020204" pitchFamily="34" charset="0"/>
              </a:rPr>
              <a:t> Such data structures are also known as iterables.</a:t>
            </a:r>
          </a:p>
          <a:p>
            <a:r>
              <a:rPr lang="en-US" sz="1500" dirty="0">
                <a:latin typeface="Aptos" panose="020B0004020202020204" pitchFamily="34" charset="0"/>
              </a:rPr>
              <a:t> This module incorporates functions that utilize computational resources efficiently.</a:t>
            </a:r>
          </a:p>
          <a:p>
            <a:r>
              <a:rPr lang="en-US" sz="1500" b="1" u="sng" dirty="0">
                <a:solidFill>
                  <a:schemeClr val="accent2"/>
                </a:solidFill>
                <a:latin typeface="Aptos" panose="020B0004020202020204" pitchFamily="34" charset="0"/>
              </a:rPr>
              <a:t>List comprehensions:-</a:t>
            </a:r>
          </a:p>
          <a:p>
            <a:r>
              <a:rPr lang="en-US" sz="1500" dirty="0">
                <a:latin typeface="Aptos" panose="020B0004020202020204" pitchFamily="34" charset="0"/>
              </a:rPr>
              <a:t>List comprehension in Python is a concise way of creating lists from the ones that already exist. </a:t>
            </a:r>
          </a:p>
          <a:p>
            <a:r>
              <a:rPr lang="en-US" sz="1500" dirty="0">
                <a:latin typeface="Aptos" panose="020B0004020202020204" pitchFamily="34" charset="0"/>
              </a:rPr>
              <a:t>It provides a shorter syntax to create new lists from existing lists and their values.</a:t>
            </a:r>
            <a:endParaRPr lang="en-IN" sz="1500" dirty="0">
              <a:latin typeface="Aptos" panose="020B0004020202020204" pitchFamily="34" charset="0"/>
            </a:endParaRPr>
          </a:p>
        </p:txBody>
      </p:sp>
    </p:spTree>
    <p:extLst>
      <p:ext uri="{BB962C8B-B14F-4D97-AF65-F5344CB8AC3E}">
        <p14:creationId xmlns:p14="http://schemas.microsoft.com/office/powerpoint/2010/main" val="22895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6D35-71D4-6A19-75BF-5EC473263F08}"/>
              </a:ext>
            </a:extLst>
          </p:cNvPr>
          <p:cNvSpPr>
            <a:spLocks noGrp="1"/>
          </p:cNvSpPr>
          <p:nvPr>
            <p:ph type="title"/>
          </p:nvPr>
        </p:nvSpPr>
        <p:spPr>
          <a:xfrm>
            <a:off x="4543124" y="484632"/>
            <a:ext cx="6585124" cy="1045785"/>
          </a:xfrm>
        </p:spPr>
        <p:txBody>
          <a:bodyPr/>
          <a:lstStyle/>
          <a:p>
            <a:r>
              <a:rPr lang="en-US" dirty="0">
                <a:solidFill>
                  <a:schemeClr val="accent2"/>
                </a:solidFill>
              </a:rPr>
              <a:t>conclusion</a:t>
            </a:r>
            <a:endParaRPr lang="en-IN" dirty="0">
              <a:solidFill>
                <a:schemeClr val="accent2"/>
              </a:solidFill>
            </a:endParaRPr>
          </a:p>
        </p:txBody>
      </p:sp>
      <p:sp>
        <p:nvSpPr>
          <p:cNvPr id="3" name="Content Placeholder 2">
            <a:extLst>
              <a:ext uri="{FF2B5EF4-FFF2-40B4-BE49-F238E27FC236}">
                <a16:creationId xmlns:a16="http://schemas.microsoft.com/office/drawing/2014/main" id="{262E10C3-1FDA-8382-25AE-4E67574F9B10}"/>
              </a:ext>
            </a:extLst>
          </p:cNvPr>
          <p:cNvSpPr>
            <a:spLocks noGrp="1"/>
          </p:cNvSpPr>
          <p:nvPr>
            <p:ph sz="half" idx="1"/>
          </p:nvPr>
        </p:nvSpPr>
        <p:spPr>
          <a:xfrm>
            <a:off x="1069848" y="2281186"/>
            <a:ext cx="4754880" cy="2541071"/>
          </a:xfrm>
        </p:spPr>
        <p:txBody>
          <a:bodyPr/>
          <a:lstStyle/>
          <a:p>
            <a:r>
              <a:rPr lang="en-US" dirty="0"/>
              <a:t>Functions in python allow code reuse and organization.</a:t>
            </a:r>
          </a:p>
          <a:p>
            <a:r>
              <a:rPr lang="en-US" dirty="0"/>
              <a:t>Modules are reusable code files.</a:t>
            </a:r>
          </a:p>
          <a:p>
            <a:r>
              <a:rPr lang="en-US" dirty="0"/>
              <a:t>Data manipulation in python involves cleaning,transforming and analysing data,facilated by libraries like numpy and pandas.</a:t>
            </a:r>
            <a:endParaRPr lang="en-IN" dirty="0"/>
          </a:p>
        </p:txBody>
      </p:sp>
      <p:pic>
        <p:nvPicPr>
          <p:cNvPr id="6" name="Content Placeholder 5">
            <a:extLst>
              <a:ext uri="{FF2B5EF4-FFF2-40B4-BE49-F238E27FC236}">
                <a16:creationId xmlns:a16="http://schemas.microsoft.com/office/drawing/2014/main" id="{1FCBEF1E-D0DE-EB00-3C1A-9659C9C75C94}"/>
              </a:ext>
            </a:extLst>
          </p:cNvPr>
          <p:cNvPicPr>
            <a:picLocks noGrp="1" noChangeAspect="1"/>
          </p:cNvPicPr>
          <p:nvPr>
            <p:ph sz="half" idx="2"/>
          </p:nvPr>
        </p:nvPicPr>
        <p:blipFill>
          <a:blip r:embed="rId2"/>
          <a:stretch>
            <a:fillRect/>
          </a:stretch>
        </p:blipFill>
        <p:spPr>
          <a:xfrm>
            <a:off x="6364288" y="1867302"/>
            <a:ext cx="4754562" cy="3850104"/>
          </a:xfrm>
        </p:spPr>
      </p:pic>
    </p:spTree>
    <p:extLst>
      <p:ext uri="{BB962C8B-B14F-4D97-AF65-F5344CB8AC3E}">
        <p14:creationId xmlns:p14="http://schemas.microsoft.com/office/powerpoint/2010/main" val="182030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E2FF-36CA-ED2D-7AC9-45B0D9776B16}"/>
              </a:ext>
            </a:extLst>
          </p:cNvPr>
          <p:cNvSpPr>
            <a:spLocks noGrp="1"/>
          </p:cNvSpPr>
          <p:nvPr>
            <p:ph type="title"/>
          </p:nvPr>
        </p:nvSpPr>
        <p:spPr>
          <a:xfrm>
            <a:off x="2569945" y="455756"/>
            <a:ext cx="8558303" cy="3307722"/>
          </a:xfrm>
        </p:spPr>
        <p:txBody>
          <a:bodyPr>
            <a:normAutofit/>
          </a:bodyPr>
          <a:lstStyle/>
          <a:p>
            <a:r>
              <a:rPr lang="en-US" sz="8000" dirty="0">
                <a:solidFill>
                  <a:schemeClr val="accent2"/>
                </a:solidFill>
              </a:rPr>
              <a:t>Thank you!</a:t>
            </a:r>
            <a:endParaRPr lang="en-IN" sz="8000" dirty="0">
              <a:solidFill>
                <a:schemeClr val="accent2"/>
              </a:solidFill>
            </a:endParaRPr>
          </a:p>
        </p:txBody>
      </p:sp>
      <p:sp>
        <p:nvSpPr>
          <p:cNvPr id="3" name="Content Placeholder 2">
            <a:extLst>
              <a:ext uri="{FF2B5EF4-FFF2-40B4-BE49-F238E27FC236}">
                <a16:creationId xmlns:a16="http://schemas.microsoft.com/office/drawing/2014/main" id="{F23AEDBC-92DA-B56B-6B30-FAE062D358D5}"/>
              </a:ext>
            </a:extLst>
          </p:cNvPr>
          <p:cNvSpPr>
            <a:spLocks noGrp="1"/>
          </p:cNvSpPr>
          <p:nvPr>
            <p:ph idx="1"/>
          </p:nvPr>
        </p:nvSpPr>
        <p:spPr>
          <a:xfrm>
            <a:off x="163630" y="5553776"/>
            <a:ext cx="4004110" cy="848467"/>
          </a:xfrm>
        </p:spPr>
        <p:txBody>
          <a:bodyPr>
            <a:normAutofit/>
          </a:bodyPr>
          <a:lstStyle/>
          <a:p>
            <a:r>
              <a:rPr lang="en-US" sz="1600" dirty="0" err="1"/>
              <a:t>D.Hemanth</a:t>
            </a:r>
            <a:r>
              <a:rPr lang="en-US" sz="1600" dirty="0"/>
              <a:t> Sai</a:t>
            </a:r>
          </a:p>
          <a:p>
            <a:r>
              <a:rPr lang="en-US" sz="1600" dirty="0"/>
              <a:t>Gmail:- hemanthsai8104@gmail.com</a:t>
            </a:r>
            <a:endParaRPr lang="en-IN" sz="1600" dirty="0"/>
          </a:p>
        </p:txBody>
      </p:sp>
    </p:spTree>
    <p:extLst>
      <p:ext uri="{BB962C8B-B14F-4D97-AF65-F5344CB8AC3E}">
        <p14:creationId xmlns:p14="http://schemas.microsoft.com/office/powerpoint/2010/main" val="186275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F192-72D3-6908-E690-185FA0EA3460}"/>
              </a:ext>
            </a:extLst>
          </p:cNvPr>
          <p:cNvSpPr>
            <a:spLocks noGrp="1"/>
          </p:cNvSpPr>
          <p:nvPr>
            <p:ph type="title"/>
          </p:nvPr>
        </p:nvSpPr>
        <p:spPr>
          <a:xfrm>
            <a:off x="1069848" y="455756"/>
            <a:ext cx="10058400" cy="1609344"/>
          </a:xfrm>
        </p:spPr>
        <p:txBody>
          <a:bodyPr>
            <a:normAutofit/>
          </a:bodyPr>
          <a:lstStyle/>
          <a:p>
            <a:r>
              <a:rPr lang="en-US" sz="2800" u="sng" dirty="0">
                <a:solidFill>
                  <a:srgbClr val="002060"/>
                </a:solidFill>
                <a:latin typeface="+mn-lt"/>
              </a:rPr>
              <a:t>Table of contents</a:t>
            </a:r>
            <a:r>
              <a:rPr lang="en-US" sz="2800" dirty="0">
                <a:solidFill>
                  <a:srgbClr val="002060"/>
                </a:solidFill>
                <a:latin typeface="+mn-lt"/>
              </a:rPr>
              <a:t>:</a:t>
            </a:r>
            <a:endParaRPr lang="en-IN" sz="2800" dirty="0">
              <a:solidFill>
                <a:srgbClr val="002060"/>
              </a:solidFill>
              <a:latin typeface="+mn-lt"/>
            </a:endParaRPr>
          </a:p>
        </p:txBody>
      </p:sp>
      <p:sp>
        <p:nvSpPr>
          <p:cNvPr id="3" name="Content Placeholder 2">
            <a:extLst>
              <a:ext uri="{FF2B5EF4-FFF2-40B4-BE49-F238E27FC236}">
                <a16:creationId xmlns:a16="http://schemas.microsoft.com/office/drawing/2014/main" id="{20253FDB-C509-AF6D-EB8F-6E96F935DD8A}"/>
              </a:ext>
            </a:extLst>
          </p:cNvPr>
          <p:cNvSpPr>
            <a:spLocks noGrp="1"/>
          </p:cNvSpPr>
          <p:nvPr>
            <p:ph idx="1"/>
          </p:nvPr>
        </p:nvSpPr>
        <p:spPr/>
        <p:txBody>
          <a:bodyPr/>
          <a:lstStyle/>
          <a:p>
            <a:r>
              <a:rPr lang="en-US" dirty="0"/>
              <a:t>01 Overview</a:t>
            </a:r>
          </a:p>
          <a:p>
            <a:r>
              <a:rPr lang="en-US" dirty="0"/>
              <a:t>02 Functions</a:t>
            </a:r>
          </a:p>
          <a:p>
            <a:r>
              <a:rPr lang="en-US" dirty="0"/>
              <a:t>03 Modules</a:t>
            </a:r>
          </a:p>
          <a:p>
            <a:r>
              <a:rPr lang="en-US" dirty="0"/>
              <a:t>04 Data Manipulation</a:t>
            </a:r>
          </a:p>
          <a:p>
            <a:r>
              <a:rPr lang="en-US" dirty="0"/>
              <a:t>05 conclusion</a:t>
            </a:r>
            <a:endParaRPr lang="en-IN" dirty="0"/>
          </a:p>
        </p:txBody>
      </p:sp>
    </p:spTree>
    <p:extLst>
      <p:ext uri="{BB962C8B-B14F-4D97-AF65-F5344CB8AC3E}">
        <p14:creationId xmlns:p14="http://schemas.microsoft.com/office/powerpoint/2010/main" val="182784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1000"/>
                                        <p:tgtEl>
                                          <p:spTgt spid="2"/>
                                        </p:tgtEl>
                                      </p:cBhvr>
                                    </p:animEffect>
                                    <p:anim calcmode="lin" valueType="num">
                                      <p:cBhvr>
                                        <p:cTn id="41" dur="1000" fill="hold"/>
                                        <p:tgtEl>
                                          <p:spTgt spid="2"/>
                                        </p:tgtEl>
                                        <p:attrNameLst>
                                          <p:attrName>ppt_x</p:attrName>
                                        </p:attrNameLst>
                                      </p:cBhvr>
                                      <p:tavLst>
                                        <p:tav tm="0">
                                          <p:val>
                                            <p:strVal val="#ppt_x"/>
                                          </p:val>
                                        </p:tav>
                                        <p:tav tm="100000">
                                          <p:val>
                                            <p:strVal val="#ppt_x"/>
                                          </p:val>
                                        </p:tav>
                                      </p:tavLst>
                                    </p:anim>
                                    <p:anim calcmode="lin" valueType="num">
                                      <p:cBhvr>
                                        <p:cTn id="4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2B28-17A4-80AB-B930-0AB5E1B0AA54}"/>
              </a:ext>
            </a:extLst>
          </p:cNvPr>
          <p:cNvSpPr>
            <a:spLocks noGrp="1"/>
          </p:cNvSpPr>
          <p:nvPr>
            <p:ph type="title"/>
          </p:nvPr>
        </p:nvSpPr>
        <p:spPr>
          <a:xfrm flipH="1">
            <a:off x="731512" y="0"/>
            <a:ext cx="7572220" cy="712269"/>
          </a:xfrm>
        </p:spPr>
        <p:txBody>
          <a:bodyPr>
            <a:normAutofit/>
          </a:bodyPr>
          <a:lstStyle/>
          <a:p>
            <a:r>
              <a:rPr lang="en-US" sz="2400" dirty="0"/>
              <a:t>01 Overview</a:t>
            </a:r>
            <a:endParaRPr lang="en-IN" sz="2400" dirty="0"/>
          </a:p>
        </p:txBody>
      </p:sp>
      <p:pic>
        <p:nvPicPr>
          <p:cNvPr id="15" name="Picture Placeholder 14">
            <a:extLst>
              <a:ext uri="{FF2B5EF4-FFF2-40B4-BE49-F238E27FC236}">
                <a16:creationId xmlns:a16="http://schemas.microsoft.com/office/drawing/2014/main" id="{145FE1B4-7C28-5F55-1484-5351F3EAFF1D}"/>
              </a:ext>
            </a:extLst>
          </p:cNvPr>
          <p:cNvPicPr>
            <a:picLocks noGrp="1" noChangeAspect="1"/>
          </p:cNvPicPr>
          <p:nvPr>
            <p:ph type="pic" idx="1"/>
          </p:nvPr>
        </p:nvPicPr>
        <p:blipFill>
          <a:blip r:embed="rId2"/>
          <a:srcRect l="885" r="885"/>
          <a:stretch>
            <a:fillRect/>
          </a:stretch>
        </p:blipFill>
        <p:spPr>
          <a:xfrm flipH="1">
            <a:off x="8303732" y="0"/>
            <a:ext cx="3888268" cy="6858000"/>
          </a:xfrm>
        </p:spPr>
      </p:pic>
      <p:sp>
        <p:nvSpPr>
          <p:cNvPr id="4" name="Text Placeholder 3">
            <a:extLst>
              <a:ext uri="{FF2B5EF4-FFF2-40B4-BE49-F238E27FC236}">
                <a16:creationId xmlns:a16="http://schemas.microsoft.com/office/drawing/2014/main" id="{2F97812D-E019-01D7-B33B-938BEB196D56}"/>
              </a:ext>
            </a:extLst>
          </p:cNvPr>
          <p:cNvSpPr>
            <a:spLocks noGrp="1"/>
          </p:cNvSpPr>
          <p:nvPr>
            <p:ph type="body" sz="half" idx="2"/>
          </p:nvPr>
        </p:nvSpPr>
        <p:spPr>
          <a:xfrm>
            <a:off x="770017" y="827772"/>
            <a:ext cx="6891688" cy="6059103"/>
          </a:xfrm>
        </p:spPr>
        <p:txBody>
          <a:bodyPr>
            <a:normAutofit lnSpcReduction="10000"/>
          </a:bodyPr>
          <a:lstStyle/>
          <a:p>
            <a:endParaRPr lang="en-US" sz="1600" u="sng" dirty="0"/>
          </a:p>
          <a:p>
            <a:r>
              <a:rPr lang="en-US" sz="1800" b="1" u="sng" dirty="0"/>
              <a:t>Functions:</a:t>
            </a:r>
          </a:p>
          <a:p>
            <a:r>
              <a:rPr lang="en-US" sz="1600" dirty="0">
                <a:solidFill>
                  <a:schemeClr val="tx1"/>
                </a:solidFill>
                <a:latin typeface="Aptos" panose="020B0004020202020204" pitchFamily="34" charset="0"/>
                <a:ea typeface="Calibri" panose="020F0502020204030204" pitchFamily="34" charset="0"/>
                <a:cs typeface="Calibri" panose="020F0502020204030204" pitchFamily="34" charset="0"/>
              </a:rPr>
              <a:t>-A block of code which only runs when it is called.</a:t>
            </a:r>
          </a:p>
          <a:p>
            <a:r>
              <a:rPr lang="en-US" sz="1600" dirty="0">
                <a:solidFill>
                  <a:schemeClr val="tx1"/>
                </a:solidFill>
                <a:latin typeface="Aptos" panose="020B0004020202020204" pitchFamily="34" charset="0"/>
                <a:ea typeface="Calibri" panose="020F0502020204030204" pitchFamily="34" charset="0"/>
                <a:cs typeface="Calibri" panose="020F0502020204030204" pitchFamily="34" charset="0"/>
              </a:rPr>
              <a:t>-You can pass data, known as parameters, into a function.</a:t>
            </a:r>
          </a:p>
          <a:p>
            <a:r>
              <a:rPr lang="en-US" sz="1600" dirty="0">
                <a:solidFill>
                  <a:schemeClr val="tx1"/>
                </a:solidFill>
                <a:latin typeface="Aptos" panose="020B0004020202020204" pitchFamily="34" charset="0"/>
                <a:ea typeface="Calibri" panose="020F0502020204030204" pitchFamily="34" charset="0"/>
                <a:cs typeface="Calibri" panose="020F0502020204030204" pitchFamily="34" charset="0"/>
              </a:rPr>
              <a:t>-A function can return data as a result</a:t>
            </a:r>
            <a:r>
              <a:rPr lang="en-US" sz="1600" dirty="0">
                <a:solidFill>
                  <a:schemeClr val="tx1"/>
                </a:solidFill>
                <a:latin typeface="Aptos" panose="020B0004020202020204" pitchFamily="34" charset="0"/>
                <a:ea typeface="Calibri" panose="020F0502020204030204" pitchFamily="34" charset="0"/>
                <a:cs typeface="Arial" panose="020B0604020202020204" pitchFamily="34" charset="0"/>
              </a:rPr>
              <a:t>.</a:t>
            </a:r>
          </a:p>
          <a:p>
            <a:r>
              <a:rPr lang="en-US" sz="1800" b="1" u="sng" dirty="0"/>
              <a:t>Modules:</a:t>
            </a:r>
          </a:p>
          <a:p>
            <a:r>
              <a:rPr lang="en-US" sz="1600" dirty="0">
                <a:solidFill>
                  <a:schemeClr val="tx1"/>
                </a:solidFill>
                <a:latin typeface="Aptos" panose="020B0004020202020204" pitchFamily="34" charset="0"/>
                <a:ea typeface="Calibri" panose="020F0502020204030204" pitchFamily="34" charset="0"/>
                <a:cs typeface="Calibri" panose="020F0502020204030204" pitchFamily="34" charset="0"/>
              </a:rPr>
              <a:t>-A module can be written in Python itself.</a:t>
            </a:r>
          </a:p>
          <a:p>
            <a:r>
              <a:rPr lang="en-US" sz="1600" dirty="0">
                <a:solidFill>
                  <a:schemeClr val="tx1"/>
                </a:solidFill>
                <a:latin typeface="Aptos" panose="020B0004020202020204" pitchFamily="34" charset="0"/>
                <a:ea typeface="Calibri" panose="020F0502020204030204" pitchFamily="34" charset="0"/>
                <a:cs typeface="Calibri" panose="020F0502020204030204" pitchFamily="34" charset="0"/>
              </a:rPr>
              <a:t>-There are a lot of built-in modules in Python. Some of the important ones are collections, datetime, logging, math, numpy, os, pip, sys, and time.</a:t>
            </a:r>
          </a:p>
          <a:p>
            <a:r>
              <a:rPr lang="en-US" sz="1600" dirty="0">
                <a:solidFill>
                  <a:schemeClr val="tx1"/>
                </a:solidFill>
                <a:latin typeface="Aptos" panose="020B0004020202020204" pitchFamily="34" charset="0"/>
                <a:ea typeface="Calibri" panose="020F0502020204030204" pitchFamily="34" charset="0"/>
                <a:cs typeface="Calibri" panose="020F0502020204030204" pitchFamily="34" charset="0"/>
              </a:rPr>
              <a:t>-You can execute help('modules') command in Python shell to get the list of available modules.</a:t>
            </a:r>
          </a:p>
          <a:p>
            <a:r>
              <a:rPr lang="en-US" sz="1800" b="1" u="sng" dirty="0"/>
              <a:t>Data Manipulation:</a:t>
            </a:r>
          </a:p>
          <a:p>
            <a:r>
              <a:rPr lang="en-US" sz="1600" dirty="0">
                <a:solidFill>
                  <a:schemeClr val="tx1"/>
                </a:solidFill>
                <a:latin typeface="Aptos" panose="020B0004020202020204" pitchFamily="34" charset="0"/>
                <a:ea typeface="Calibri" panose="020F0502020204030204" pitchFamily="34" charset="0"/>
                <a:cs typeface="Calibri" panose="020F0502020204030204" pitchFamily="34" charset="0"/>
              </a:rPr>
              <a:t>-Enables users in data organization in order to make reading or interpreting the insights from the data more structured and comprises of having better design.</a:t>
            </a:r>
          </a:p>
          <a:p>
            <a:pPr algn="l"/>
            <a:r>
              <a:rPr lang="en-US" sz="1600" dirty="0">
                <a:solidFill>
                  <a:schemeClr val="tx1"/>
                </a:solidFill>
                <a:latin typeface="Aptos" panose="020B0004020202020204" pitchFamily="34" charset="0"/>
                <a:ea typeface="Calibri" panose="020F0502020204030204" pitchFamily="34" charset="0"/>
                <a:cs typeface="Calibri" panose="020F0502020204030204" pitchFamily="34" charset="0"/>
              </a:rPr>
              <a:t>- For example, a data log may be sorted in alphabetical order, making it easier to find individual entries.</a:t>
            </a:r>
          </a:p>
          <a:p>
            <a:br>
              <a:rPr lang="en-US" sz="2000" b="0" i="0" dirty="0">
                <a:solidFill>
                  <a:srgbClr val="BDC1C6"/>
                </a:solidFill>
                <a:effectLst/>
                <a:latin typeface="arial" panose="020B0604020202020204" pitchFamily="34" charset="0"/>
              </a:rPr>
            </a:br>
            <a:endParaRPr lang="en-US" sz="1600" dirty="0">
              <a:solidFill>
                <a:schemeClr val="tx1"/>
              </a:solidFill>
              <a:latin typeface="Aptos" panose="020B0004020202020204" pitchFamily="34" charset="0"/>
              <a:ea typeface="Calibri" panose="020F0502020204030204" pitchFamily="34" charset="0"/>
              <a:cs typeface="Calibri" panose="020F0502020204030204" pitchFamily="34" charset="0"/>
            </a:endParaRPr>
          </a:p>
          <a:p>
            <a:endParaRPr lang="en-US" sz="1800" b="1" u="sng" dirty="0"/>
          </a:p>
        </p:txBody>
      </p:sp>
    </p:spTree>
    <p:extLst>
      <p:ext uri="{BB962C8B-B14F-4D97-AF65-F5344CB8AC3E}">
        <p14:creationId xmlns:p14="http://schemas.microsoft.com/office/powerpoint/2010/main" val="421010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1000"/>
                                        <p:tgtEl>
                                          <p:spTgt spid="4">
                                            <p:txEl>
                                              <p:pRg st="3" end="3"/>
                                            </p:txEl>
                                          </p:spTgt>
                                        </p:tgtEl>
                                      </p:cBhvr>
                                    </p:animEffect>
                                    <p:anim calcmode="lin" valueType="num">
                                      <p:cBhvr>
                                        <p:cTn id="2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1000"/>
                                        <p:tgtEl>
                                          <p:spTgt spid="4">
                                            <p:txEl>
                                              <p:pRg st="5" end="5"/>
                                            </p:txEl>
                                          </p:spTgt>
                                        </p:tgtEl>
                                      </p:cBhvr>
                                    </p:animEffect>
                                    <p:anim calcmode="lin" valueType="num">
                                      <p:cBhvr>
                                        <p:cTn id="3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1000"/>
                                        <p:tgtEl>
                                          <p:spTgt spid="4">
                                            <p:txEl>
                                              <p:pRg st="7" end="7"/>
                                            </p:txEl>
                                          </p:spTgt>
                                        </p:tgtEl>
                                      </p:cBhvr>
                                    </p:animEffect>
                                    <p:anim calcmode="lin" valueType="num">
                                      <p:cBhvr>
                                        <p:cTn id="5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fade">
                                      <p:cBhvr>
                                        <p:cTn id="56" dur="1000"/>
                                        <p:tgtEl>
                                          <p:spTgt spid="4">
                                            <p:txEl>
                                              <p:pRg st="8" end="8"/>
                                            </p:txEl>
                                          </p:spTgt>
                                        </p:tgtEl>
                                      </p:cBhvr>
                                    </p:animEffect>
                                    <p:anim calcmode="lin" valueType="num">
                                      <p:cBhvr>
                                        <p:cTn id="57"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1000"/>
                                        <p:tgtEl>
                                          <p:spTgt spid="4">
                                            <p:txEl>
                                              <p:pRg st="9" end="9"/>
                                            </p:txEl>
                                          </p:spTgt>
                                        </p:tgtEl>
                                      </p:cBhvr>
                                    </p:animEffect>
                                    <p:anim calcmode="lin" valueType="num">
                                      <p:cBhvr>
                                        <p:cTn id="64"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fade">
                                      <p:cBhvr>
                                        <p:cTn id="70" dur="1000"/>
                                        <p:tgtEl>
                                          <p:spTgt spid="4">
                                            <p:txEl>
                                              <p:pRg st="10" end="10"/>
                                            </p:txEl>
                                          </p:spTgt>
                                        </p:tgtEl>
                                      </p:cBhvr>
                                    </p:animEffect>
                                    <p:anim calcmode="lin" valueType="num">
                                      <p:cBhvr>
                                        <p:cTn id="71"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11" end="11"/>
                                            </p:txEl>
                                          </p:spTgt>
                                        </p:tgtEl>
                                        <p:attrNameLst>
                                          <p:attrName>style.visibility</p:attrName>
                                        </p:attrNameLst>
                                      </p:cBhvr>
                                      <p:to>
                                        <p:strVal val="visible"/>
                                      </p:to>
                                    </p:set>
                                    <p:animEffect transition="in" filter="fade">
                                      <p:cBhvr>
                                        <p:cTn id="77" dur="1000"/>
                                        <p:tgtEl>
                                          <p:spTgt spid="4">
                                            <p:txEl>
                                              <p:pRg st="11" end="11"/>
                                            </p:txEl>
                                          </p:spTgt>
                                        </p:tgtEl>
                                      </p:cBhvr>
                                    </p:animEffect>
                                    <p:anim calcmode="lin" valueType="num">
                                      <p:cBhvr>
                                        <p:cTn id="7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12" end="12"/>
                                            </p:txEl>
                                          </p:spTgt>
                                        </p:tgtEl>
                                        <p:attrNameLst>
                                          <p:attrName>style.visibility</p:attrName>
                                        </p:attrNameLst>
                                      </p:cBhvr>
                                      <p:to>
                                        <p:strVal val="visible"/>
                                      </p:to>
                                    </p:set>
                                    <p:animEffect transition="in" filter="fade">
                                      <p:cBhvr>
                                        <p:cTn id="84" dur="1000"/>
                                        <p:tgtEl>
                                          <p:spTgt spid="4">
                                            <p:txEl>
                                              <p:pRg st="12" end="12"/>
                                            </p:txEl>
                                          </p:spTgt>
                                        </p:tgtEl>
                                      </p:cBhvr>
                                    </p:animEffect>
                                    <p:anim calcmode="lin" valueType="num">
                                      <p:cBhvr>
                                        <p:cTn id="8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
                                        </p:tgtEl>
                                        <p:attrNameLst>
                                          <p:attrName>style.visibility</p:attrName>
                                        </p:attrNameLst>
                                      </p:cBhvr>
                                      <p:to>
                                        <p:strVal val="visible"/>
                                      </p:to>
                                    </p:set>
                                    <p:animEffect transition="in" filter="fade">
                                      <p:cBhvr>
                                        <p:cTn id="89" dur="1000"/>
                                        <p:tgtEl>
                                          <p:spTgt spid="2"/>
                                        </p:tgtEl>
                                      </p:cBhvr>
                                    </p:animEffect>
                                    <p:anim calcmode="lin" valueType="num">
                                      <p:cBhvr>
                                        <p:cTn id="90" dur="1000" fill="hold"/>
                                        <p:tgtEl>
                                          <p:spTgt spid="2"/>
                                        </p:tgtEl>
                                        <p:attrNameLst>
                                          <p:attrName>ppt_x</p:attrName>
                                        </p:attrNameLst>
                                      </p:cBhvr>
                                      <p:tavLst>
                                        <p:tav tm="0">
                                          <p:val>
                                            <p:strVal val="#ppt_x"/>
                                          </p:val>
                                        </p:tav>
                                        <p:tav tm="100000">
                                          <p:val>
                                            <p:strVal val="#ppt_x"/>
                                          </p:val>
                                        </p:tav>
                                      </p:tavLst>
                                    </p:anim>
                                    <p:anim calcmode="lin" valueType="num">
                                      <p:cBhvr>
                                        <p:cTn id="91" dur="1000" fill="hold"/>
                                        <p:tgtEl>
                                          <p:spTgt spid="2"/>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1000"/>
                                        <p:tgtEl>
                                          <p:spTgt spid="15"/>
                                        </p:tgtEl>
                                      </p:cBhvr>
                                    </p:animEffect>
                                    <p:anim calcmode="lin" valueType="num">
                                      <p:cBhvr>
                                        <p:cTn id="95" dur="1000" fill="hold"/>
                                        <p:tgtEl>
                                          <p:spTgt spid="15"/>
                                        </p:tgtEl>
                                        <p:attrNameLst>
                                          <p:attrName>ppt_x</p:attrName>
                                        </p:attrNameLst>
                                      </p:cBhvr>
                                      <p:tavLst>
                                        <p:tav tm="0">
                                          <p:val>
                                            <p:strVal val="#ppt_x"/>
                                          </p:val>
                                        </p:tav>
                                        <p:tav tm="100000">
                                          <p:val>
                                            <p:strVal val="#ppt_x"/>
                                          </p:val>
                                        </p:tav>
                                      </p:tavLst>
                                    </p:anim>
                                    <p:anim calcmode="lin" valueType="num">
                                      <p:cBhvr>
                                        <p:cTn id="9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6834-6D2F-9612-6992-25F1756EC535}"/>
              </a:ext>
            </a:extLst>
          </p:cNvPr>
          <p:cNvSpPr>
            <a:spLocks noGrp="1"/>
          </p:cNvSpPr>
          <p:nvPr>
            <p:ph type="title"/>
          </p:nvPr>
        </p:nvSpPr>
        <p:spPr>
          <a:xfrm>
            <a:off x="1203158" y="541181"/>
            <a:ext cx="10988842" cy="5415654"/>
          </a:xfrm>
        </p:spPr>
        <p:txBody>
          <a:bodyPr>
            <a:normAutofit/>
          </a:bodyPr>
          <a:lstStyle/>
          <a:p>
            <a:r>
              <a:rPr lang="en-US" sz="9600" dirty="0"/>
              <a:t>02-</a:t>
            </a:r>
            <a:br>
              <a:rPr lang="en-US" sz="9600" dirty="0"/>
            </a:br>
            <a:r>
              <a:rPr lang="en-US" sz="9600" dirty="0"/>
              <a:t>Functions in python</a:t>
            </a:r>
            <a:endParaRPr lang="en-IN" sz="9600" dirty="0"/>
          </a:p>
        </p:txBody>
      </p:sp>
    </p:spTree>
    <p:extLst>
      <p:ext uri="{BB962C8B-B14F-4D97-AF65-F5344CB8AC3E}">
        <p14:creationId xmlns:p14="http://schemas.microsoft.com/office/powerpoint/2010/main" val="175130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A595-AE64-95F6-1850-E1B36D819F6C}"/>
              </a:ext>
            </a:extLst>
          </p:cNvPr>
          <p:cNvSpPr>
            <a:spLocks noGrp="1"/>
          </p:cNvSpPr>
          <p:nvPr>
            <p:ph type="title"/>
          </p:nvPr>
        </p:nvSpPr>
        <p:spPr>
          <a:xfrm>
            <a:off x="1069848" y="192505"/>
            <a:ext cx="10058400" cy="904775"/>
          </a:xfrm>
        </p:spPr>
        <p:txBody>
          <a:bodyPr>
            <a:normAutofit/>
          </a:bodyPr>
          <a:lstStyle/>
          <a:p>
            <a:r>
              <a:rPr lang="en-US" sz="3200" dirty="0">
                <a:solidFill>
                  <a:schemeClr val="accent2"/>
                </a:solidFill>
              </a:rPr>
              <a:t>Functions</a:t>
            </a:r>
            <a:endParaRPr lang="en-IN" sz="3200" dirty="0">
              <a:solidFill>
                <a:schemeClr val="accent2"/>
              </a:solidFill>
            </a:endParaRPr>
          </a:p>
        </p:txBody>
      </p:sp>
      <p:sp>
        <p:nvSpPr>
          <p:cNvPr id="3" name="Content Placeholder 2">
            <a:extLst>
              <a:ext uri="{FF2B5EF4-FFF2-40B4-BE49-F238E27FC236}">
                <a16:creationId xmlns:a16="http://schemas.microsoft.com/office/drawing/2014/main" id="{206897A2-6EB6-25F1-93B6-34156203B698}"/>
              </a:ext>
            </a:extLst>
          </p:cNvPr>
          <p:cNvSpPr>
            <a:spLocks noGrp="1"/>
          </p:cNvSpPr>
          <p:nvPr>
            <p:ph idx="1"/>
          </p:nvPr>
        </p:nvSpPr>
        <p:spPr>
          <a:xfrm>
            <a:off x="1069848" y="1155031"/>
            <a:ext cx="10058400" cy="5452711"/>
          </a:xfrm>
        </p:spPr>
        <p:txBody>
          <a:bodyPr>
            <a:normAutofit/>
          </a:bodyPr>
          <a:lstStyle/>
          <a:p>
            <a:r>
              <a:rPr lang="en-US" sz="1600" i="0" dirty="0">
                <a:effectLst/>
                <a:latin typeface="Aptos" panose="020B0004020202020204" pitchFamily="34" charset="0"/>
              </a:rPr>
              <a:t>In Python, functions are blocks of reusable code that perform a specific task or set of tasks. Functions allow you to break down your code into smaller, more manageable pieces, making it easier to read, understand, and maintain. </a:t>
            </a:r>
          </a:p>
          <a:p>
            <a:r>
              <a:rPr lang="en-US" sz="1600" dirty="0">
                <a:latin typeface="Aptos" panose="020B0004020202020204" pitchFamily="34" charset="0"/>
              </a:rPr>
              <a:t>The following are the different types of functions:-</a:t>
            </a:r>
          </a:p>
          <a:p>
            <a:pPr algn="l">
              <a:buFont typeface="Arial" panose="020B0604020202020204" pitchFamily="34" charset="0"/>
              <a:buChar char="•"/>
            </a:pPr>
            <a:r>
              <a:rPr lang="en-US" sz="1600" dirty="0" err="1">
                <a:latin typeface="Aptos" panose="020B0004020202020204" pitchFamily="34" charset="0"/>
              </a:rPr>
              <a:t>i</a:t>
            </a:r>
            <a:r>
              <a:rPr lang="en-US" sz="1600" dirty="0">
                <a:latin typeface="Aptos" panose="020B0004020202020204" pitchFamily="34" charset="0"/>
              </a:rPr>
              <a:t>)Python Built-in Functions.</a:t>
            </a:r>
          </a:p>
          <a:p>
            <a:pPr>
              <a:buFont typeface="Arial" panose="020B0604020202020204" pitchFamily="34" charset="0"/>
              <a:buChar char="•"/>
            </a:pPr>
            <a:r>
              <a:rPr lang="en-US" sz="1600" dirty="0">
                <a:latin typeface="Aptos" panose="020B0004020202020204" pitchFamily="34" charset="0"/>
              </a:rPr>
              <a:t>ii)Python Recursion Functions.</a:t>
            </a:r>
          </a:p>
          <a:p>
            <a:pPr>
              <a:buFont typeface="Arial" panose="020B0604020202020204" pitchFamily="34" charset="0"/>
              <a:buChar char="•"/>
            </a:pPr>
            <a:r>
              <a:rPr lang="en-US" sz="1600" dirty="0">
                <a:latin typeface="Aptos" panose="020B0004020202020204" pitchFamily="34" charset="0"/>
              </a:rPr>
              <a:t>iii)Python Lambda Functions.</a:t>
            </a:r>
          </a:p>
          <a:p>
            <a:pPr>
              <a:buFont typeface="Arial" panose="020B0604020202020204" pitchFamily="34" charset="0"/>
              <a:buChar char="•"/>
            </a:pPr>
            <a:r>
              <a:rPr lang="en-US" sz="1600" dirty="0">
                <a:latin typeface="Aptos" panose="020B0004020202020204" pitchFamily="34" charset="0"/>
              </a:rPr>
              <a:t>iv)Python User-defined Functions.</a:t>
            </a:r>
          </a:p>
          <a:p>
            <a:r>
              <a:rPr lang="en-IN" sz="1600" b="1" u="sng" dirty="0">
                <a:latin typeface="Aptos" panose="020B0004020202020204" pitchFamily="34" charset="0"/>
              </a:rPr>
              <a:t>Python Built-in functions:-</a:t>
            </a:r>
          </a:p>
          <a:p>
            <a:r>
              <a:rPr lang="en-IN" sz="1600" dirty="0">
                <a:latin typeface="Aptos" panose="020B0004020202020204" pitchFamily="34" charset="0"/>
              </a:rPr>
              <a:t>Some built-in functions in python are,</a:t>
            </a:r>
          </a:p>
          <a:p>
            <a:r>
              <a:rPr lang="en-US" sz="1600" dirty="0" err="1">
                <a:latin typeface="Aptos" panose="020B0004020202020204" pitchFamily="34" charset="0"/>
              </a:rPr>
              <a:t>dict</a:t>
            </a:r>
            <a:r>
              <a:rPr lang="en-US" sz="1600" dirty="0">
                <a:latin typeface="Aptos" panose="020B0004020202020204" pitchFamily="34" charset="0"/>
              </a:rPr>
              <a:t>()-Returns a dictionary (Array).</a:t>
            </a:r>
          </a:p>
          <a:p>
            <a:r>
              <a:rPr lang="en-US" sz="1600" dirty="0" err="1">
                <a:latin typeface="Aptos" panose="020B0004020202020204" pitchFamily="34" charset="0"/>
              </a:rPr>
              <a:t>dir</a:t>
            </a:r>
            <a:r>
              <a:rPr lang="en-US" sz="1600" dirty="0">
                <a:latin typeface="Aptos" panose="020B0004020202020204" pitchFamily="34" charset="0"/>
              </a:rPr>
              <a:t>()-Returns a list of the specified object's properties and methods.</a:t>
            </a:r>
          </a:p>
          <a:p>
            <a:r>
              <a:rPr lang="en-US" sz="1600" dirty="0" err="1">
                <a:latin typeface="Aptos" panose="020B0004020202020204" pitchFamily="34" charset="0"/>
              </a:rPr>
              <a:t>divmod</a:t>
            </a:r>
            <a:r>
              <a:rPr lang="en-US" sz="1600" dirty="0">
                <a:latin typeface="Aptos" panose="020B0004020202020204" pitchFamily="34" charset="0"/>
              </a:rPr>
              <a:t>()-Returns the quotient and the remainder when argument1 is divided by argument2.</a:t>
            </a:r>
          </a:p>
          <a:p>
            <a:r>
              <a:rPr lang="en-US" sz="1600" dirty="0">
                <a:latin typeface="Aptos" panose="020B0004020202020204" pitchFamily="34" charset="0"/>
              </a:rPr>
              <a:t>enumerate()-Takes a collection (e.g. a tuple) and returns it as an enumerate object.</a:t>
            </a:r>
          </a:p>
          <a:p>
            <a:endParaRPr lang="en-IN" sz="1600" dirty="0">
              <a:latin typeface="Aptos" panose="020B0004020202020204" pitchFamily="34" charset="0"/>
            </a:endParaRPr>
          </a:p>
          <a:p>
            <a:endParaRPr lang="en-IN" sz="1600" b="1" u="sng" dirty="0">
              <a:latin typeface="Aptos" panose="020B0004020202020204" pitchFamily="34" charset="0"/>
            </a:endParaRPr>
          </a:p>
        </p:txBody>
      </p:sp>
    </p:spTree>
    <p:extLst>
      <p:ext uri="{BB962C8B-B14F-4D97-AF65-F5344CB8AC3E}">
        <p14:creationId xmlns:p14="http://schemas.microsoft.com/office/powerpoint/2010/main" val="113153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7561-34C0-49B0-F584-28E006A27B72}"/>
              </a:ext>
            </a:extLst>
          </p:cNvPr>
          <p:cNvSpPr>
            <a:spLocks noGrp="1"/>
          </p:cNvSpPr>
          <p:nvPr>
            <p:ph type="title"/>
          </p:nvPr>
        </p:nvSpPr>
        <p:spPr>
          <a:xfrm flipV="1">
            <a:off x="790448" y="311913"/>
            <a:ext cx="10058400" cy="45719"/>
          </a:xfrm>
        </p:spPr>
        <p:txBody>
          <a:bodyPr>
            <a:noAutofit/>
          </a:bodyPr>
          <a:lstStyle/>
          <a:p>
            <a:r>
              <a:rPr lang="en-US" sz="100" dirty="0">
                <a:latin typeface="Aptos" panose="020B0004020202020204" pitchFamily="34" charset="0"/>
              </a:rPr>
              <a:t>.</a:t>
            </a:r>
            <a:endParaRPr lang="en-IN" sz="100" dirty="0">
              <a:latin typeface="Aptos" panose="020B0004020202020204" pitchFamily="34" charset="0"/>
            </a:endParaRPr>
          </a:p>
        </p:txBody>
      </p:sp>
      <p:sp>
        <p:nvSpPr>
          <p:cNvPr id="3" name="Content Placeholder 2">
            <a:extLst>
              <a:ext uri="{FF2B5EF4-FFF2-40B4-BE49-F238E27FC236}">
                <a16:creationId xmlns:a16="http://schemas.microsoft.com/office/drawing/2014/main" id="{33899E69-F579-8BD4-EA59-B707DF0A1EDF}"/>
              </a:ext>
            </a:extLst>
          </p:cNvPr>
          <p:cNvSpPr>
            <a:spLocks noGrp="1"/>
          </p:cNvSpPr>
          <p:nvPr>
            <p:ph idx="1"/>
          </p:nvPr>
        </p:nvSpPr>
        <p:spPr>
          <a:xfrm>
            <a:off x="1069848" y="174323"/>
            <a:ext cx="10058400" cy="6342887"/>
          </a:xfrm>
        </p:spPr>
        <p:txBody>
          <a:bodyPr>
            <a:normAutofit lnSpcReduction="10000"/>
          </a:bodyPr>
          <a:lstStyle/>
          <a:p>
            <a:r>
              <a:rPr lang="en-US" sz="1600" b="1" u="sng" dirty="0">
                <a:latin typeface="Aptos" panose="020B0004020202020204" pitchFamily="34" charset="0"/>
              </a:rPr>
              <a:t>Python Recursion Functions :-</a:t>
            </a:r>
          </a:p>
          <a:p>
            <a:r>
              <a:rPr lang="en-US" sz="1600" dirty="0">
                <a:latin typeface="Aptos" panose="020B0004020202020204" pitchFamily="34" charset="0"/>
              </a:rPr>
              <a:t>Recursive functions are functions that calls itself. </a:t>
            </a:r>
          </a:p>
          <a:p>
            <a:r>
              <a:rPr lang="en-US" sz="1600" dirty="0">
                <a:latin typeface="Aptos" panose="020B0004020202020204" pitchFamily="34" charset="0"/>
              </a:rPr>
              <a:t> It is always made up of 2 portions, the base case and the recursive case. </a:t>
            </a:r>
          </a:p>
          <a:p>
            <a:r>
              <a:rPr lang="en-US" sz="1600" dirty="0">
                <a:latin typeface="Aptos" panose="020B0004020202020204" pitchFamily="34" charset="0"/>
              </a:rPr>
              <a:t>The base case is the condition to stop the recursion. </a:t>
            </a:r>
          </a:p>
          <a:p>
            <a:r>
              <a:rPr lang="en-US" sz="1600" dirty="0">
                <a:latin typeface="Aptos" panose="020B0004020202020204" pitchFamily="34" charset="0"/>
              </a:rPr>
              <a:t>The recursive case is the part where the function calls on itself.</a:t>
            </a:r>
          </a:p>
          <a:p>
            <a:r>
              <a:rPr lang="en-US" sz="1600" dirty="0">
                <a:latin typeface="Aptos" panose="020B0004020202020204" pitchFamily="34" charset="0"/>
              </a:rPr>
              <a:t>A physical world example would be to place two parallel mirrors facing each other.</a:t>
            </a:r>
          </a:p>
          <a:p>
            <a:r>
              <a:rPr lang="en-US" sz="1600" b="1" u="sng" dirty="0">
                <a:latin typeface="Aptos" panose="020B0004020202020204" pitchFamily="34" charset="0"/>
              </a:rPr>
              <a:t>Python Lambda Functions:-</a:t>
            </a:r>
          </a:p>
          <a:p>
            <a:r>
              <a:rPr lang="en-US" sz="1600" dirty="0">
                <a:latin typeface="Aptos" panose="020B0004020202020204" pitchFamily="34" charset="0"/>
              </a:rPr>
              <a:t>Lambda functions are similar to user-defined functions but without a name.</a:t>
            </a:r>
          </a:p>
          <a:p>
            <a:r>
              <a:rPr lang="en-US" sz="1600" dirty="0">
                <a:latin typeface="Aptos" panose="020B0004020202020204" pitchFamily="34" charset="0"/>
              </a:rPr>
              <a:t> They're commonly referred to as anonymous functions.</a:t>
            </a:r>
          </a:p>
          <a:p>
            <a:r>
              <a:rPr lang="en-US" sz="1600" dirty="0">
                <a:latin typeface="Aptos" panose="020B0004020202020204" pitchFamily="34" charset="0"/>
              </a:rPr>
              <a:t> Lambda functions are efficient whenever you want to create a function that will only contain simple expressions – that is, expressions that are usually a single line of a statement.</a:t>
            </a:r>
          </a:p>
          <a:p>
            <a:pPr algn="l"/>
            <a:r>
              <a:rPr lang="en-US" sz="1600" dirty="0">
                <a:latin typeface="Aptos" panose="020B0004020202020204" pitchFamily="34" charset="0"/>
              </a:rPr>
              <a:t>Lambda runs your code on high availability compute infrastructure and performs all the administration of your compute resources.</a:t>
            </a:r>
          </a:p>
          <a:p>
            <a:r>
              <a:rPr lang="en-US" sz="1600" b="1" u="sng" dirty="0">
                <a:latin typeface="Aptos" panose="020B0004020202020204" pitchFamily="34" charset="0"/>
              </a:rPr>
              <a:t>Python User-defined Functions:-</a:t>
            </a:r>
          </a:p>
          <a:p>
            <a:r>
              <a:rPr lang="en-US" sz="1600" dirty="0">
                <a:latin typeface="Aptos" panose="020B0004020202020204" pitchFamily="34" charset="0"/>
              </a:rPr>
              <a:t>Functions that we define ourselves to do certain specific task are referred as user-defined functions.</a:t>
            </a:r>
          </a:p>
          <a:p>
            <a:r>
              <a:rPr lang="en-US" sz="1600" dirty="0">
                <a:latin typeface="Aptos" panose="020B0004020202020204" pitchFamily="34" charset="0"/>
              </a:rPr>
              <a:t> The way in which we define and call functions in Python are already discussed.</a:t>
            </a:r>
          </a:p>
          <a:p>
            <a:r>
              <a:rPr lang="en-US" sz="1600" dirty="0">
                <a:latin typeface="Aptos" panose="020B0004020202020204" pitchFamily="34" charset="0"/>
              </a:rPr>
              <a:t> Functions that readily come with Python are called built-in functions.</a:t>
            </a:r>
          </a:p>
          <a:p>
            <a:r>
              <a:rPr lang="en-US" sz="1600" dirty="0">
                <a:latin typeface="Aptos" panose="020B0004020202020204" pitchFamily="34" charset="0"/>
              </a:rPr>
              <a:t> Function with no arguments and no return </a:t>
            </a:r>
            <a:r>
              <a:rPr lang="en-US" sz="1600" dirty="0" err="1">
                <a:latin typeface="Aptos" panose="020B0004020202020204" pitchFamily="34" charset="0"/>
              </a:rPr>
              <a:t>value,Function</a:t>
            </a:r>
            <a:r>
              <a:rPr lang="en-US" sz="1600" dirty="0">
                <a:latin typeface="Aptos" panose="020B0004020202020204" pitchFamily="34" charset="0"/>
              </a:rPr>
              <a:t> with no arguments and a return value, Function with arguments and no return value are the types of user defined functions.</a:t>
            </a:r>
          </a:p>
          <a:p>
            <a:endParaRPr lang="en-US" sz="1600" dirty="0">
              <a:latin typeface="Aptos" panose="020B0004020202020204" pitchFamily="34" charset="0"/>
            </a:endParaRPr>
          </a:p>
          <a:p>
            <a:endParaRPr lang="en-US" sz="1600" dirty="0">
              <a:latin typeface="Aptos" panose="020B0004020202020204" pitchFamily="34" charset="0"/>
            </a:endParaRPr>
          </a:p>
          <a:p>
            <a:endParaRPr lang="en-US" sz="1600" b="1" u="sng" dirty="0">
              <a:latin typeface="Aptos" panose="020B0004020202020204" pitchFamily="34" charset="0"/>
            </a:endParaRPr>
          </a:p>
          <a:p>
            <a:endParaRPr lang="en-US" sz="1600" dirty="0">
              <a:latin typeface="Aptos" panose="020B0004020202020204" pitchFamily="34" charset="0"/>
            </a:endParaRPr>
          </a:p>
          <a:p>
            <a:endParaRPr lang="en-IN" sz="1600" dirty="0">
              <a:latin typeface="Aptos" panose="020B0004020202020204" pitchFamily="34" charset="0"/>
            </a:endParaRPr>
          </a:p>
        </p:txBody>
      </p:sp>
    </p:spTree>
    <p:extLst>
      <p:ext uri="{BB962C8B-B14F-4D97-AF65-F5344CB8AC3E}">
        <p14:creationId xmlns:p14="http://schemas.microsoft.com/office/powerpoint/2010/main" val="323468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3" end="13"/>
                                            </p:txEl>
                                          </p:spTgt>
                                        </p:tgtEl>
                                        <p:attrNameLst>
                                          <p:attrName>style.visibility</p:attrName>
                                        </p:attrNameLst>
                                      </p:cBhvr>
                                      <p:to>
                                        <p:strVal val="visible"/>
                                      </p:to>
                                    </p:set>
                                    <p:animEffect transition="in" filter="fade">
                                      <p:cBhvr>
                                        <p:cTn id="98" dur="1000"/>
                                        <p:tgtEl>
                                          <p:spTgt spid="3">
                                            <p:txEl>
                                              <p:pRg st="13" end="13"/>
                                            </p:txEl>
                                          </p:spTgt>
                                        </p:tgtEl>
                                      </p:cBhvr>
                                    </p:animEffect>
                                    <p:anim calcmode="lin" valueType="num">
                                      <p:cBhvr>
                                        <p:cTn id="99"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4" end="14"/>
                                            </p:txEl>
                                          </p:spTgt>
                                        </p:tgtEl>
                                        <p:attrNameLst>
                                          <p:attrName>style.visibility</p:attrName>
                                        </p:attrNameLst>
                                      </p:cBhvr>
                                      <p:to>
                                        <p:strVal val="visible"/>
                                      </p:to>
                                    </p:set>
                                    <p:animEffect transition="in" filter="fade">
                                      <p:cBhvr>
                                        <p:cTn id="105" dur="1000"/>
                                        <p:tgtEl>
                                          <p:spTgt spid="3">
                                            <p:txEl>
                                              <p:pRg st="14" end="14"/>
                                            </p:txEl>
                                          </p:spTgt>
                                        </p:tgtEl>
                                      </p:cBhvr>
                                    </p:animEffect>
                                    <p:anim calcmode="lin" valueType="num">
                                      <p:cBhvr>
                                        <p:cTn id="106"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3">
                                            <p:txEl>
                                              <p:pRg st="15" end="15"/>
                                            </p:txEl>
                                          </p:spTgt>
                                        </p:tgtEl>
                                        <p:attrNameLst>
                                          <p:attrName>style.visibility</p:attrName>
                                        </p:attrNameLst>
                                      </p:cBhvr>
                                      <p:to>
                                        <p:strVal val="visible"/>
                                      </p:to>
                                    </p:set>
                                    <p:animEffect transition="in" filter="fade">
                                      <p:cBhvr>
                                        <p:cTn id="112" dur="1000"/>
                                        <p:tgtEl>
                                          <p:spTgt spid="3">
                                            <p:txEl>
                                              <p:pRg st="15" end="15"/>
                                            </p:txEl>
                                          </p:spTgt>
                                        </p:tgtEl>
                                      </p:cBhvr>
                                    </p:animEffect>
                                    <p:anim calcmode="lin" valueType="num">
                                      <p:cBhvr>
                                        <p:cTn id="11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
                                        </p:tgtEl>
                                        <p:attrNameLst>
                                          <p:attrName>style.visibility</p:attrName>
                                        </p:attrNameLst>
                                      </p:cBhvr>
                                      <p:to>
                                        <p:strVal val="visible"/>
                                      </p:to>
                                    </p:set>
                                    <p:animEffect transition="in" filter="fade">
                                      <p:cBhvr>
                                        <p:cTn id="117" dur="1000"/>
                                        <p:tgtEl>
                                          <p:spTgt spid="2"/>
                                        </p:tgtEl>
                                      </p:cBhvr>
                                    </p:animEffect>
                                    <p:anim calcmode="lin" valueType="num">
                                      <p:cBhvr>
                                        <p:cTn id="118" dur="1000" fill="hold"/>
                                        <p:tgtEl>
                                          <p:spTgt spid="2"/>
                                        </p:tgtEl>
                                        <p:attrNameLst>
                                          <p:attrName>ppt_x</p:attrName>
                                        </p:attrNameLst>
                                      </p:cBhvr>
                                      <p:tavLst>
                                        <p:tav tm="0">
                                          <p:val>
                                            <p:strVal val="#ppt_x"/>
                                          </p:val>
                                        </p:tav>
                                        <p:tav tm="100000">
                                          <p:val>
                                            <p:strVal val="#ppt_x"/>
                                          </p:val>
                                        </p:tav>
                                      </p:tavLst>
                                    </p:anim>
                                    <p:anim calcmode="lin" valueType="num">
                                      <p:cBhvr>
                                        <p:cTn id="1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1E39-0AFB-A7BE-6137-F91D663CB280}"/>
              </a:ext>
            </a:extLst>
          </p:cNvPr>
          <p:cNvSpPr>
            <a:spLocks noGrp="1"/>
          </p:cNvSpPr>
          <p:nvPr>
            <p:ph type="title"/>
          </p:nvPr>
        </p:nvSpPr>
        <p:spPr>
          <a:xfrm>
            <a:off x="977900" y="743966"/>
            <a:ext cx="9972548" cy="5370068"/>
          </a:xfrm>
        </p:spPr>
        <p:txBody>
          <a:bodyPr>
            <a:normAutofit/>
          </a:bodyPr>
          <a:lstStyle/>
          <a:p>
            <a:r>
              <a:rPr lang="en-US" sz="9600" dirty="0"/>
              <a:t>03 </a:t>
            </a:r>
            <a:br>
              <a:rPr lang="en-US" sz="9600" dirty="0"/>
            </a:br>
            <a:r>
              <a:rPr lang="en-US" sz="9600" dirty="0"/>
              <a:t>modules in python</a:t>
            </a:r>
            <a:endParaRPr lang="en-IN" sz="9600" dirty="0"/>
          </a:p>
        </p:txBody>
      </p:sp>
    </p:spTree>
    <p:extLst>
      <p:ext uri="{BB962C8B-B14F-4D97-AF65-F5344CB8AC3E}">
        <p14:creationId xmlns:p14="http://schemas.microsoft.com/office/powerpoint/2010/main" val="183704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888C-0D06-9850-5BDF-6A6F45CFE5A8}"/>
              </a:ext>
            </a:extLst>
          </p:cNvPr>
          <p:cNvSpPr>
            <a:spLocks noGrp="1"/>
          </p:cNvSpPr>
          <p:nvPr>
            <p:ph type="title"/>
          </p:nvPr>
        </p:nvSpPr>
        <p:spPr>
          <a:xfrm>
            <a:off x="1069848" y="484632"/>
            <a:ext cx="10058400" cy="631899"/>
          </a:xfrm>
        </p:spPr>
        <p:txBody>
          <a:bodyPr>
            <a:normAutofit/>
          </a:bodyPr>
          <a:lstStyle/>
          <a:p>
            <a:r>
              <a:rPr lang="en-US" sz="3200" dirty="0">
                <a:solidFill>
                  <a:schemeClr val="accent2"/>
                </a:solidFill>
              </a:rPr>
              <a:t>Modules</a:t>
            </a:r>
            <a:endParaRPr lang="en-IN" sz="3200" dirty="0">
              <a:solidFill>
                <a:schemeClr val="accent2"/>
              </a:solidFill>
            </a:endParaRPr>
          </a:p>
        </p:txBody>
      </p:sp>
      <p:sp>
        <p:nvSpPr>
          <p:cNvPr id="3" name="Content Placeholder 2">
            <a:extLst>
              <a:ext uri="{FF2B5EF4-FFF2-40B4-BE49-F238E27FC236}">
                <a16:creationId xmlns:a16="http://schemas.microsoft.com/office/drawing/2014/main" id="{468C8F97-3ABF-286D-28AF-059D4FBE4827}"/>
              </a:ext>
            </a:extLst>
          </p:cNvPr>
          <p:cNvSpPr>
            <a:spLocks noGrp="1"/>
          </p:cNvSpPr>
          <p:nvPr>
            <p:ph sz="half" idx="1"/>
          </p:nvPr>
        </p:nvSpPr>
        <p:spPr>
          <a:xfrm>
            <a:off x="1069848" y="1309036"/>
            <a:ext cx="4754880" cy="4863164"/>
          </a:xfrm>
        </p:spPr>
        <p:txBody>
          <a:bodyPr/>
          <a:lstStyle/>
          <a:p>
            <a:r>
              <a:rPr lang="en-US" sz="1600" dirty="0">
                <a:latin typeface="Aptos" panose="020B0004020202020204" pitchFamily="34" charset="0"/>
              </a:rPr>
              <a:t>A module is a set of source code files that are compiled independently of the source files.</a:t>
            </a:r>
          </a:p>
          <a:p>
            <a:r>
              <a:rPr lang="en-US" sz="1600" dirty="0">
                <a:latin typeface="Aptos" panose="020B0004020202020204" pitchFamily="34" charset="0"/>
              </a:rPr>
              <a:t> Or more precisely, the translation units that import them. </a:t>
            </a:r>
          </a:p>
          <a:p>
            <a:r>
              <a:rPr lang="en-US" sz="1600" dirty="0">
                <a:latin typeface="Aptos" panose="020B0004020202020204" pitchFamily="34" charset="0"/>
              </a:rPr>
              <a:t>Modules eliminate or reduce many of the problems associated with the use of header files.</a:t>
            </a:r>
          </a:p>
          <a:p>
            <a:r>
              <a:rPr lang="en-US" sz="1600" dirty="0">
                <a:latin typeface="Aptos" panose="020B0004020202020204" pitchFamily="34" charset="0"/>
              </a:rPr>
              <a:t> They often reduce compilation times.</a:t>
            </a:r>
          </a:p>
          <a:p>
            <a:r>
              <a:rPr lang="en-US" sz="1600" dirty="0">
                <a:latin typeface="Aptos" panose="020B0004020202020204" pitchFamily="34" charset="0"/>
              </a:rPr>
              <a:t>Modules are used primarily to group object definitions together that have a common business purpose or use.</a:t>
            </a:r>
          </a:p>
          <a:p>
            <a:r>
              <a:rPr lang="en-US" sz="1600" dirty="0">
                <a:latin typeface="Aptos" panose="020B0004020202020204" pitchFamily="34" charset="0"/>
              </a:rPr>
              <a:t> For example a module might contain all the data types and routines related to inventory management.</a:t>
            </a:r>
          </a:p>
          <a:p>
            <a:r>
              <a:rPr lang="en-US" sz="1600" dirty="0">
                <a:latin typeface="Aptos" panose="020B0004020202020204" pitchFamily="34" charset="0"/>
              </a:rPr>
              <a:t>Each module should include a module overview that broadly describes the upcoming content, lays out the learning objectives for the module, and lists tasks or deliverables for the week</a:t>
            </a:r>
            <a:endParaRPr lang="en-IN" sz="1600" dirty="0">
              <a:latin typeface="Aptos" panose="020B0004020202020204" pitchFamily="34" charset="0"/>
            </a:endParaRPr>
          </a:p>
          <a:p>
            <a:endParaRPr lang="en-US" sz="1600" dirty="0">
              <a:latin typeface="Aptos" panose="020B0004020202020204" pitchFamily="34" charset="0"/>
            </a:endParaRPr>
          </a:p>
        </p:txBody>
      </p:sp>
      <p:sp>
        <p:nvSpPr>
          <p:cNvPr id="4" name="Content Placeholder 3">
            <a:extLst>
              <a:ext uri="{FF2B5EF4-FFF2-40B4-BE49-F238E27FC236}">
                <a16:creationId xmlns:a16="http://schemas.microsoft.com/office/drawing/2014/main" id="{9EE5AB3A-B214-0597-D0CE-751FF17FBACB}"/>
              </a:ext>
            </a:extLst>
          </p:cNvPr>
          <p:cNvSpPr>
            <a:spLocks noGrp="1"/>
          </p:cNvSpPr>
          <p:nvPr>
            <p:ph sz="half" idx="2"/>
          </p:nvPr>
        </p:nvSpPr>
        <p:spPr>
          <a:xfrm>
            <a:off x="6364224" y="1309036"/>
            <a:ext cx="4754880" cy="4863164"/>
          </a:xfrm>
        </p:spPr>
        <p:txBody>
          <a:bodyPr/>
          <a:lstStyle/>
          <a:p>
            <a:pPr>
              <a:buFont typeface="Arial" panose="020B0604020202020204" pitchFamily="34" charset="0"/>
              <a:buChar char="•"/>
            </a:pPr>
            <a:r>
              <a:rPr lang="en-US" sz="1600" b="1" dirty="0">
                <a:latin typeface="Aptos" panose="020B0004020202020204" pitchFamily="34" charset="0"/>
              </a:rPr>
              <a:t>Uses of modules:-</a:t>
            </a:r>
          </a:p>
          <a:p>
            <a:pPr algn="l">
              <a:buFont typeface="Arial" panose="020B0604020202020204" pitchFamily="34" charset="0"/>
              <a:buChar char="•"/>
            </a:pPr>
            <a:r>
              <a:rPr lang="en-US" sz="1600" dirty="0">
                <a:latin typeface="Aptos" panose="020B0004020202020204" pitchFamily="34" charset="0"/>
              </a:rPr>
              <a:t>Code is easier to read. </a:t>
            </a:r>
          </a:p>
          <a:p>
            <a:pPr algn="l">
              <a:buFont typeface="Arial" panose="020B0604020202020204" pitchFamily="34" charset="0"/>
              <a:buChar char="•"/>
            </a:pPr>
            <a:r>
              <a:rPr lang="en-US" sz="1600" dirty="0">
                <a:latin typeface="Aptos" panose="020B0004020202020204" pitchFamily="34" charset="0"/>
              </a:rPr>
              <a:t>Code is easier to test. </a:t>
            </a:r>
          </a:p>
          <a:p>
            <a:pPr algn="l">
              <a:buFont typeface="Arial" panose="020B0604020202020204" pitchFamily="34" charset="0"/>
              <a:buChar char="•"/>
            </a:pPr>
            <a:r>
              <a:rPr lang="en-US" sz="1600" dirty="0">
                <a:latin typeface="Aptos" panose="020B0004020202020204" pitchFamily="34" charset="0"/>
              </a:rPr>
              <a:t>Easily find things later.</a:t>
            </a:r>
          </a:p>
          <a:p>
            <a:pPr algn="l">
              <a:buFont typeface="Arial" panose="020B0604020202020204" pitchFamily="34" charset="0"/>
              <a:buChar char="•"/>
            </a:pPr>
            <a:r>
              <a:rPr lang="en-US" sz="1600" dirty="0">
                <a:latin typeface="Aptos" panose="020B0004020202020204" pitchFamily="34" charset="0"/>
              </a:rPr>
              <a:t>Reusability without bloat. </a:t>
            </a:r>
          </a:p>
          <a:p>
            <a:pPr algn="l">
              <a:buFont typeface="Arial" panose="020B0604020202020204" pitchFamily="34" charset="0"/>
              <a:buChar char="•"/>
            </a:pPr>
            <a:r>
              <a:rPr lang="en-US" sz="1600" dirty="0">
                <a:latin typeface="Aptos" panose="020B0004020202020204" pitchFamily="34" charset="0"/>
              </a:rPr>
              <a:t>Single source for faster fixes. </a:t>
            </a:r>
          </a:p>
          <a:p>
            <a:pPr algn="l">
              <a:buFont typeface="Arial" panose="020B0604020202020204" pitchFamily="34" charset="0"/>
              <a:buChar char="•"/>
            </a:pPr>
            <a:r>
              <a:rPr lang="en-US" sz="1600" dirty="0">
                <a:latin typeface="Aptos" panose="020B0004020202020204" pitchFamily="34" charset="0"/>
              </a:rPr>
              <a:t>Easier, lower risk updates. </a:t>
            </a:r>
          </a:p>
          <a:p>
            <a:pPr algn="l">
              <a:buFont typeface="Arial" panose="020B0604020202020204" pitchFamily="34" charset="0"/>
              <a:buChar char="•"/>
            </a:pPr>
            <a:r>
              <a:rPr lang="en-US" sz="1600" dirty="0">
                <a:latin typeface="Aptos" panose="020B0004020202020204" pitchFamily="34" charset="0"/>
              </a:rPr>
              <a:t>Easier refactoring.</a:t>
            </a:r>
          </a:p>
          <a:p>
            <a:pPr algn="l">
              <a:buFont typeface="Arial" panose="020B0604020202020204" pitchFamily="34" charset="0"/>
              <a:buChar char="•"/>
            </a:pPr>
            <a:r>
              <a:rPr lang="en-US" sz="1600" dirty="0">
                <a:latin typeface="Aptos" panose="020B0004020202020204" pitchFamily="34" charset="0"/>
              </a:rPr>
              <a:t>Easier to collaborate.</a:t>
            </a:r>
            <a:r>
              <a:rPr lang="en-US" sz="1400" b="0" i="0" dirty="0">
                <a:solidFill>
                  <a:srgbClr val="BDC1C6"/>
                </a:solidFill>
                <a:effectLst/>
                <a:latin typeface="Google Sans"/>
              </a:rPr>
              <a:t>.</a:t>
            </a:r>
          </a:p>
          <a:p>
            <a:pPr marL="0" indent="0">
              <a:buNone/>
            </a:pPr>
            <a:endParaRPr lang="en-US" sz="1600" b="1" dirty="0">
              <a:latin typeface="Aptos" panose="020B0004020202020204" pitchFamily="34" charset="0"/>
            </a:endParaRPr>
          </a:p>
        </p:txBody>
      </p:sp>
    </p:spTree>
    <p:extLst>
      <p:ext uri="{BB962C8B-B14F-4D97-AF65-F5344CB8AC3E}">
        <p14:creationId xmlns:p14="http://schemas.microsoft.com/office/powerpoint/2010/main" val="364961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Effect transition="in" filter="fade">
                                      <p:cBhvr>
                                        <p:cTn id="63" dur="1000"/>
                                        <p:tgtEl>
                                          <p:spTgt spid="4">
                                            <p:txEl>
                                              <p:pRg st="0" end="0"/>
                                            </p:txEl>
                                          </p:spTgt>
                                        </p:tgtEl>
                                      </p:cBhvr>
                                    </p:animEffect>
                                    <p:anim calcmode="lin" valueType="num">
                                      <p:cBhvr>
                                        <p:cTn id="6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txEl>
                                              <p:pRg st="1" end="1"/>
                                            </p:txEl>
                                          </p:spTgt>
                                        </p:tgtEl>
                                        <p:attrNameLst>
                                          <p:attrName>style.visibility</p:attrName>
                                        </p:attrNameLst>
                                      </p:cBhvr>
                                      <p:to>
                                        <p:strVal val="visible"/>
                                      </p:to>
                                    </p:set>
                                    <p:animEffect transition="in" filter="fade">
                                      <p:cBhvr>
                                        <p:cTn id="70" dur="1000"/>
                                        <p:tgtEl>
                                          <p:spTgt spid="4">
                                            <p:txEl>
                                              <p:pRg st="1" end="1"/>
                                            </p:txEl>
                                          </p:spTgt>
                                        </p:tgtEl>
                                      </p:cBhvr>
                                    </p:animEffect>
                                    <p:anim calcmode="lin" valueType="num">
                                      <p:cBhvr>
                                        <p:cTn id="7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animEffect transition="in" filter="fade">
                                      <p:cBhvr>
                                        <p:cTn id="77" dur="1000"/>
                                        <p:tgtEl>
                                          <p:spTgt spid="4">
                                            <p:txEl>
                                              <p:pRg st="2" end="2"/>
                                            </p:txEl>
                                          </p:spTgt>
                                        </p:tgtEl>
                                      </p:cBhvr>
                                    </p:animEffect>
                                    <p:anim calcmode="lin" valueType="num">
                                      <p:cBhvr>
                                        <p:cTn id="7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1000"/>
                                        <p:tgtEl>
                                          <p:spTgt spid="4">
                                            <p:txEl>
                                              <p:pRg st="3" end="3"/>
                                            </p:txEl>
                                          </p:spTgt>
                                        </p:tgtEl>
                                      </p:cBhvr>
                                    </p:animEffect>
                                    <p:anim calcmode="lin" valueType="num">
                                      <p:cBhvr>
                                        <p:cTn id="8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txEl>
                                              <p:pRg st="4" end="4"/>
                                            </p:txEl>
                                          </p:spTgt>
                                        </p:tgtEl>
                                        <p:attrNameLst>
                                          <p:attrName>style.visibility</p:attrName>
                                        </p:attrNameLst>
                                      </p:cBhvr>
                                      <p:to>
                                        <p:strVal val="visible"/>
                                      </p:to>
                                    </p:set>
                                    <p:animEffect transition="in" filter="fade">
                                      <p:cBhvr>
                                        <p:cTn id="91" dur="1000"/>
                                        <p:tgtEl>
                                          <p:spTgt spid="4">
                                            <p:txEl>
                                              <p:pRg st="4" end="4"/>
                                            </p:txEl>
                                          </p:spTgt>
                                        </p:tgtEl>
                                      </p:cBhvr>
                                    </p:animEffect>
                                    <p:anim calcmode="lin" valueType="num">
                                      <p:cBhvr>
                                        <p:cTn id="9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4">
                                            <p:txEl>
                                              <p:pRg st="5" end="5"/>
                                            </p:txEl>
                                          </p:spTgt>
                                        </p:tgtEl>
                                        <p:attrNameLst>
                                          <p:attrName>style.visibility</p:attrName>
                                        </p:attrNameLst>
                                      </p:cBhvr>
                                      <p:to>
                                        <p:strVal val="visible"/>
                                      </p:to>
                                    </p:set>
                                    <p:animEffect transition="in" filter="fade">
                                      <p:cBhvr>
                                        <p:cTn id="98" dur="1000"/>
                                        <p:tgtEl>
                                          <p:spTgt spid="4">
                                            <p:txEl>
                                              <p:pRg st="5" end="5"/>
                                            </p:txEl>
                                          </p:spTgt>
                                        </p:tgtEl>
                                      </p:cBhvr>
                                    </p:animEffect>
                                    <p:anim calcmode="lin" valueType="num">
                                      <p:cBhvr>
                                        <p:cTn id="9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
                                            <p:txEl>
                                              <p:pRg st="6" end="6"/>
                                            </p:txEl>
                                          </p:spTgt>
                                        </p:tgtEl>
                                        <p:attrNameLst>
                                          <p:attrName>style.visibility</p:attrName>
                                        </p:attrNameLst>
                                      </p:cBhvr>
                                      <p:to>
                                        <p:strVal val="visible"/>
                                      </p:to>
                                    </p:set>
                                    <p:animEffect transition="in" filter="fade">
                                      <p:cBhvr>
                                        <p:cTn id="105" dur="1000"/>
                                        <p:tgtEl>
                                          <p:spTgt spid="4">
                                            <p:txEl>
                                              <p:pRg st="6" end="6"/>
                                            </p:txEl>
                                          </p:spTgt>
                                        </p:tgtEl>
                                      </p:cBhvr>
                                    </p:animEffect>
                                    <p:anim calcmode="lin" valueType="num">
                                      <p:cBhvr>
                                        <p:cTn id="10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4">
                                            <p:txEl>
                                              <p:pRg st="7" end="7"/>
                                            </p:txEl>
                                          </p:spTgt>
                                        </p:tgtEl>
                                        <p:attrNameLst>
                                          <p:attrName>style.visibility</p:attrName>
                                        </p:attrNameLst>
                                      </p:cBhvr>
                                      <p:to>
                                        <p:strVal val="visible"/>
                                      </p:to>
                                    </p:set>
                                    <p:animEffect transition="in" filter="fade">
                                      <p:cBhvr>
                                        <p:cTn id="112" dur="1000"/>
                                        <p:tgtEl>
                                          <p:spTgt spid="4">
                                            <p:txEl>
                                              <p:pRg st="7" end="7"/>
                                            </p:txEl>
                                          </p:spTgt>
                                        </p:tgtEl>
                                      </p:cBhvr>
                                    </p:animEffect>
                                    <p:anim calcmode="lin" valueType="num">
                                      <p:cBhvr>
                                        <p:cTn id="11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1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4">
                                            <p:txEl>
                                              <p:pRg st="8" end="8"/>
                                            </p:txEl>
                                          </p:spTgt>
                                        </p:tgtEl>
                                        <p:attrNameLst>
                                          <p:attrName>style.visibility</p:attrName>
                                        </p:attrNameLst>
                                      </p:cBhvr>
                                      <p:to>
                                        <p:strVal val="visible"/>
                                      </p:to>
                                    </p:set>
                                    <p:animEffect transition="in" filter="fade">
                                      <p:cBhvr>
                                        <p:cTn id="119" dur="1000"/>
                                        <p:tgtEl>
                                          <p:spTgt spid="4">
                                            <p:txEl>
                                              <p:pRg st="8" end="8"/>
                                            </p:txEl>
                                          </p:spTgt>
                                        </p:tgtEl>
                                      </p:cBhvr>
                                    </p:animEffect>
                                    <p:anim calcmode="lin" valueType="num">
                                      <p:cBhvr>
                                        <p:cTn id="12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2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37E6C-B2E0-5EB9-CC5C-C64C5FA7431F}"/>
              </a:ext>
            </a:extLst>
          </p:cNvPr>
          <p:cNvSpPr>
            <a:spLocks noGrp="1"/>
          </p:cNvSpPr>
          <p:nvPr>
            <p:ph type="title"/>
          </p:nvPr>
        </p:nvSpPr>
        <p:spPr>
          <a:xfrm>
            <a:off x="1069848" y="484630"/>
            <a:ext cx="10058400" cy="5733289"/>
          </a:xfrm>
        </p:spPr>
        <p:txBody>
          <a:bodyPr>
            <a:normAutofit/>
          </a:bodyPr>
          <a:lstStyle/>
          <a:p>
            <a:r>
              <a:rPr lang="en-US" sz="9600" dirty="0"/>
              <a:t>04 </a:t>
            </a:r>
            <a:br>
              <a:rPr lang="en-US" sz="9600" dirty="0"/>
            </a:br>
            <a:r>
              <a:rPr lang="en-US" sz="9600" dirty="0"/>
              <a:t>data manipulation in python</a:t>
            </a:r>
            <a:endParaRPr lang="en-IN" sz="9600" dirty="0"/>
          </a:p>
        </p:txBody>
      </p:sp>
    </p:spTree>
    <p:extLst>
      <p:ext uri="{BB962C8B-B14F-4D97-AF65-F5344CB8AC3E}">
        <p14:creationId xmlns:p14="http://schemas.microsoft.com/office/powerpoint/2010/main" val="147812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Ion</Template>
  <TotalTime>203</TotalTime>
  <Words>1700</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Arial</vt:lpstr>
      <vt:lpstr>Google Sans</vt:lpstr>
      <vt:lpstr>Rockwell</vt:lpstr>
      <vt:lpstr>Rockwell Condensed</vt:lpstr>
      <vt:lpstr>Wingdings</vt:lpstr>
      <vt:lpstr>Wood Type</vt:lpstr>
      <vt:lpstr>VAULT OF CODES task-2</vt:lpstr>
      <vt:lpstr>Table of contents:</vt:lpstr>
      <vt:lpstr>01 Overview</vt:lpstr>
      <vt:lpstr>02- Functions in python</vt:lpstr>
      <vt:lpstr>Functions</vt:lpstr>
      <vt:lpstr>.</vt:lpstr>
      <vt:lpstr>03  modules in python</vt:lpstr>
      <vt:lpstr>Modules</vt:lpstr>
      <vt:lpstr>04  data manipulation in python</vt:lpstr>
      <vt:lpstr>Data manipulation</vt:lpstr>
      <vt:lpstr>Topics in data manipulation</vt:lpstr>
      <vt:lpstr>.</vt:lpstr>
      <vt:lpstr>.</vt:lpstr>
      <vt:lpstr>.</vt:lpstr>
      <vt:lpstr>.</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VAULT OF CODES task-2</dc:title>
  <dc:creator>hemanth sai donavalli</dc:creator>
  <cp:lastModifiedBy>hemanth sai donavalli</cp:lastModifiedBy>
  <cp:revision>3</cp:revision>
  <dcterms:created xsi:type="dcterms:W3CDTF">2023-10-10T11:39:13Z</dcterms:created>
  <dcterms:modified xsi:type="dcterms:W3CDTF">2023-10-10T15:02:41Z</dcterms:modified>
</cp:coreProperties>
</file>