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289F6-0311-4B47-A3CE-D1914408E9C8}" v="2" dt="2025-05-28T05:03:24.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kosanam" userId="7d8c70cbbd2c0510" providerId="LiveId" clId="{69C289F6-0311-4B47-A3CE-D1914408E9C8}"/>
    <pc:docChg chg="undo custSel modSld">
      <pc:chgData name="Deepika kosanam" userId="7d8c70cbbd2c0510" providerId="LiveId" clId="{69C289F6-0311-4B47-A3CE-D1914408E9C8}" dt="2025-05-28T05:03:32.960" v="23" actId="404"/>
      <pc:docMkLst>
        <pc:docMk/>
      </pc:docMkLst>
      <pc:sldChg chg="modSp mod">
        <pc:chgData name="Deepika kosanam" userId="7d8c70cbbd2c0510" providerId="LiveId" clId="{69C289F6-0311-4B47-A3CE-D1914408E9C8}" dt="2025-05-28T05:01:41.807" v="1" actId="20577"/>
        <pc:sldMkLst>
          <pc:docMk/>
          <pc:sldMk cId="3105570326" sldId="258"/>
        </pc:sldMkLst>
        <pc:spChg chg="mod">
          <ac:chgData name="Deepika kosanam" userId="7d8c70cbbd2c0510" providerId="LiveId" clId="{69C289F6-0311-4B47-A3CE-D1914408E9C8}" dt="2025-05-28T05:01:41.807" v="1" actId="20577"/>
          <ac:spMkLst>
            <pc:docMk/>
            <pc:sldMk cId="3105570326" sldId="258"/>
            <ac:spMk id="3" creationId="{6699553B-F1DD-4345-90D4-9D95DB8F8FC2}"/>
          </ac:spMkLst>
        </pc:spChg>
      </pc:sldChg>
      <pc:sldChg chg="modSp mod">
        <pc:chgData name="Deepika kosanam" userId="7d8c70cbbd2c0510" providerId="LiveId" clId="{69C289F6-0311-4B47-A3CE-D1914408E9C8}" dt="2025-05-28T05:01:55.497" v="2" actId="1076"/>
        <pc:sldMkLst>
          <pc:docMk/>
          <pc:sldMk cId="1594844879" sldId="259"/>
        </pc:sldMkLst>
        <pc:spChg chg="mod">
          <ac:chgData name="Deepika kosanam" userId="7d8c70cbbd2c0510" providerId="LiveId" clId="{69C289F6-0311-4B47-A3CE-D1914408E9C8}" dt="2025-05-28T05:01:55.497" v="2" actId="1076"/>
          <ac:spMkLst>
            <pc:docMk/>
            <pc:sldMk cId="1594844879" sldId="259"/>
            <ac:spMk id="5" creationId="{DE5489EC-0F69-FB30-A2A2-33619CC105CD}"/>
          </ac:spMkLst>
        </pc:spChg>
      </pc:sldChg>
      <pc:sldChg chg="addSp delSp modSp mod">
        <pc:chgData name="Deepika kosanam" userId="7d8c70cbbd2c0510" providerId="LiveId" clId="{69C289F6-0311-4B47-A3CE-D1914408E9C8}" dt="2025-05-28T05:03:32.960" v="23" actId="404"/>
        <pc:sldMkLst>
          <pc:docMk/>
          <pc:sldMk cId="2225713241" sldId="260"/>
        </pc:sldMkLst>
        <pc:spChg chg="mod">
          <ac:chgData name="Deepika kosanam" userId="7d8c70cbbd2c0510" providerId="LiveId" clId="{69C289F6-0311-4B47-A3CE-D1914408E9C8}" dt="2025-05-28T05:03:32.960" v="23" actId="404"/>
          <ac:spMkLst>
            <pc:docMk/>
            <pc:sldMk cId="2225713241" sldId="260"/>
            <ac:spMk id="3" creationId="{959BDD51-1E69-540C-91CD-5FBC119E1FC6}"/>
          </ac:spMkLst>
        </pc:spChg>
        <pc:spChg chg="add del mod">
          <ac:chgData name="Deepika kosanam" userId="7d8c70cbbd2c0510" providerId="LiveId" clId="{69C289F6-0311-4B47-A3CE-D1914408E9C8}" dt="2025-05-28T05:03:23.795" v="15" actId="22"/>
          <ac:spMkLst>
            <pc:docMk/>
            <pc:sldMk cId="2225713241" sldId="260"/>
            <ac:spMk id="5" creationId="{926209BE-A4A5-B5BC-53BD-F6C91D2A3A44}"/>
          </ac:spMkLst>
        </pc:spChg>
        <pc:graphicFrameChg chg="mod">
          <ac:chgData name="Deepika kosanam" userId="7d8c70cbbd2c0510" providerId="LiveId" clId="{69C289F6-0311-4B47-A3CE-D1914408E9C8}" dt="2025-05-28T05:03:30.501" v="20" actId="1076"/>
          <ac:graphicFrameMkLst>
            <pc:docMk/>
            <pc:sldMk cId="2225713241" sldId="260"/>
            <ac:graphicFrameMk id="2" creationId="{30FAD1B3-2AD2-5DDE-4D05-3830FB725454}"/>
          </ac:graphicFrameMkLst>
        </pc:graphicFrameChg>
      </pc:sldChg>
    </pc:docChg>
  </pc:docChgLst>
</pc:chgInfo>
</file>

<file path=ppt/ink/ink1.xml><?xml version="1.0" encoding="utf-8"?>
<inkml:ink xmlns:inkml="http://www.w3.org/2003/InkML">
  <inkml:definitions/>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19DCAF-EEB5-4E00-A0BC-2DCBA94E6BA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2575001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19DCAF-EEB5-4E00-A0BC-2DCBA94E6BA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53383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19DCAF-EEB5-4E00-A0BC-2DCBA94E6BA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374512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19DCAF-EEB5-4E00-A0BC-2DCBA94E6BA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0878-FA40-4AFC-999C-1CF342C2FE0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639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19DCAF-EEB5-4E00-A0BC-2DCBA94E6BA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384132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19DCAF-EEB5-4E00-A0BC-2DCBA94E6BA4}"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886490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19DCAF-EEB5-4E00-A0BC-2DCBA94E6BA4}"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204034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9DCAF-EEB5-4E00-A0BC-2DCBA94E6BA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2349390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9DCAF-EEB5-4E00-A0BC-2DCBA94E6BA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101899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9DCAF-EEB5-4E00-A0BC-2DCBA94E6BA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70748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19DCAF-EEB5-4E00-A0BC-2DCBA94E6BA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348181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19DCAF-EEB5-4E00-A0BC-2DCBA94E6BA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19477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19DCAF-EEB5-4E00-A0BC-2DCBA94E6BA4}" type="datetimeFigureOut">
              <a:rPr lang="en-IN" smtClean="0"/>
              <a:t>28-05-2025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31501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19DCAF-EEB5-4E00-A0BC-2DCBA94E6BA4}"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100001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9DCAF-EEB5-4E00-A0BC-2DCBA94E6BA4}" type="datetimeFigureOut">
              <a:rPr lang="en-IN" smtClean="0"/>
              <a:t>28-05-2025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104372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19DCAF-EEB5-4E00-A0BC-2DCBA94E6BA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232972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19DCAF-EEB5-4E00-A0BC-2DCBA94E6BA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0878-FA40-4AFC-999C-1CF342C2FE04}" type="slidenum">
              <a:rPr lang="en-IN" smtClean="0"/>
              <a:t>‹#›</a:t>
            </a:fld>
            <a:endParaRPr lang="en-IN"/>
          </a:p>
        </p:txBody>
      </p:sp>
    </p:spTree>
    <p:extLst>
      <p:ext uri="{BB962C8B-B14F-4D97-AF65-F5344CB8AC3E}">
        <p14:creationId xmlns:p14="http://schemas.microsoft.com/office/powerpoint/2010/main" val="118676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819DCAF-EEB5-4E00-A0BC-2DCBA94E6BA4}" type="datetimeFigureOut">
              <a:rPr lang="en-IN" smtClean="0"/>
              <a:t>28-05-2025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3850878-FA40-4AFC-999C-1CF342C2FE04}" type="slidenum">
              <a:rPr lang="en-IN" smtClean="0"/>
              <a:t>‹#›</a:t>
            </a:fld>
            <a:endParaRPr lang="en-IN"/>
          </a:p>
        </p:txBody>
      </p:sp>
    </p:spTree>
    <p:extLst>
      <p:ext uri="{BB962C8B-B14F-4D97-AF65-F5344CB8AC3E}">
        <p14:creationId xmlns:p14="http://schemas.microsoft.com/office/powerpoint/2010/main" val="5231250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C098D05-8255-CAE0-ED6E-4BC9EB29275C}"/>
              </a:ext>
            </a:extLst>
          </p:cNvPr>
          <p:cNvSpPr txBox="1"/>
          <p:nvPr/>
        </p:nvSpPr>
        <p:spPr>
          <a:xfrm>
            <a:off x="2703871" y="924007"/>
            <a:ext cx="7678994" cy="1505605"/>
          </a:xfrm>
          <a:prstGeom prst="rect">
            <a:avLst/>
          </a:prstGeom>
          <a:noFill/>
        </p:spPr>
        <p:txBody>
          <a:bodyPr wrap="square">
            <a:spAutoFit/>
          </a:bodyPr>
          <a:lstStyle/>
          <a:p>
            <a:pPr algn="ctr">
              <a:lnSpc>
                <a:spcPct val="107000"/>
              </a:lnSpc>
              <a:spcAft>
                <a:spcPts val="800"/>
              </a:spcAft>
            </a:pP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Meet Mate – AI Based Campus Automation Bot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657F2ACD-5F4C-D5B4-7C68-00231D49F543}"/>
              </a:ext>
            </a:extLst>
          </p:cNvPr>
          <p:cNvSpPr txBox="1"/>
          <p:nvPr/>
        </p:nvSpPr>
        <p:spPr>
          <a:xfrm>
            <a:off x="2104102" y="3255940"/>
            <a:ext cx="7207045" cy="2198872"/>
          </a:xfrm>
          <a:prstGeom prst="rect">
            <a:avLst/>
          </a:prstGeom>
          <a:noFill/>
        </p:spPr>
        <p:txBody>
          <a:bodyPr wrap="square">
            <a:spAutoFit/>
          </a:bodyPr>
          <a:lstStyle/>
          <a:p>
            <a:pPr>
              <a:lnSpc>
                <a:spcPct val="107000"/>
              </a:lnSpc>
              <a:spcAft>
                <a:spcPts val="800"/>
              </a:spcAft>
              <a:buNone/>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BATCHMATES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Team Name: Alpha Dons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Member 1:</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Chaitanya(231FA04B17), CSE, VFSTR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Member 2</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:Mani Kanta (231FA04B85), CSE ,VFSTR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Member 3:</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Hemanth Sai(231FA04D11), CSE, VFSTR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7974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a:extLst>
              <a:ext uri="{FF2B5EF4-FFF2-40B4-BE49-F238E27FC236}">
                <a16:creationId xmlns:a16="http://schemas.microsoft.com/office/drawing/2014/main" id="{9AFC8361-698F-1861-29D0-A287EBDC9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25" y="681944"/>
            <a:ext cx="11677013" cy="173265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F2BDD48B-1139-575C-726D-079F538A2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25" y="3527323"/>
            <a:ext cx="11677013" cy="20336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D2902CBF-A6CD-A471-AE07-7CF3116DB315}"/>
              </a:ext>
            </a:extLst>
          </p:cNvPr>
          <p:cNvSpPr>
            <a:spLocks noChangeArrowheads="1"/>
          </p:cNvSpPr>
          <p:nvPr/>
        </p:nvSpPr>
        <p:spPr bwMode="auto">
          <a:xfrm>
            <a:off x="4624956" y="100162"/>
            <a:ext cx="31024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 Results &amp; Discussion</a:t>
            </a:r>
            <a:endParaRPr kumimoji="0" lang="en-US" altLang="en-US" sz="2400" b="1" i="0" u="none" strike="noStrike" cap="none" normalizeH="0" baseline="0" dirty="0">
              <a:ln>
                <a:noFill/>
              </a:ln>
              <a:solidFill>
                <a:schemeClr val="tx1"/>
              </a:solidFill>
              <a:effectLst/>
            </a:endParaRPr>
          </a:p>
        </p:txBody>
      </p:sp>
      <p:sp>
        <p:nvSpPr>
          <p:cNvPr id="3" name="Rectangle 5">
            <a:extLst>
              <a:ext uri="{FF2B5EF4-FFF2-40B4-BE49-F238E27FC236}">
                <a16:creationId xmlns:a16="http://schemas.microsoft.com/office/drawing/2014/main" id="{0B77D4A7-661E-C816-C377-7EF44A229C26}"/>
              </a:ext>
            </a:extLst>
          </p:cNvPr>
          <p:cNvSpPr>
            <a:spLocks noChangeArrowheads="1"/>
          </p:cNvSpPr>
          <p:nvPr/>
        </p:nvSpPr>
        <p:spPr bwMode="auto">
          <a:xfrm>
            <a:off x="5346457" y="2616447"/>
            <a:ext cx="8146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7.1(A)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B161843A-D6ED-9516-3C51-23003E4B7DB8}"/>
              </a:ext>
            </a:extLst>
          </p:cNvPr>
          <p:cNvSpPr>
            <a:spLocks noChangeArrowheads="1"/>
          </p:cNvSpPr>
          <p:nvPr/>
        </p:nvSpPr>
        <p:spPr bwMode="auto">
          <a:xfrm>
            <a:off x="5481764" y="5737424"/>
            <a:ext cx="80502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7.1(B)</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92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2B9C44-AA35-1FFD-9628-0D0DBC6B0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30" y="350930"/>
            <a:ext cx="11759380" cy="22742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789E44-4076-A939-58C9-41325597DF60}"/>
              </a:ext>
            </a:extLst>
          </p:cNvPr>
          <p:cNvSpPr txBox="1"/>
          <p:nvPr/>
        </p:nvSpPr>
        <p:spPr>
          <a:xfrm>
            <a:off x="4965290" y="2765012"/>
            <a:ext cx="1592826" cy="4001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7.1(C)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F338145-ACEB-A8BE-E525-E54E1083C394}"/>
              </a:ext>
            </a:extLst>
          </p:cNvPr>
          <p:cNvPicPr>
            <a:picLocks noChangeAspect="1"/>
          </p:cNvPicPr>
          <p:nvPr/>
        </p:nvPicPr>
        <p:blipFill>
          <a:blip r:embed="rId3"/>
          <a:stretch>
            <a:fillRect/>
          </a:stretch>
        </p:blipFill>
        <p:spPr>
          <a:xfrm>
            <a:off x="344130" y="3429000"/>
            <a:ext cx="11464412" cy="2801904"/>
          </a:xfrm>
          <a:prstGeom prst="rect">
            <a:avLst/>
          </a:prstGeom>
        </p:spPr>
      </p:pic>
      <p:sp>
        <p:nvSpPr>
          <p:cNvPr id="7" name="TextBox 6">
            <a:extLst>
              <a:ext uri="{FF2B5EF4-FFF2-40B4-BE49-F238E27FC236}">
                <a16:creationId xmlns:a16="http://schemas.microsoft.com/office/drawing/2014/main" id="{9057675D-6847-4A12-7C6E-027B25F79B1B}"/>
              </a:ext>
            </a:extLst>
          </p:cNvPr>
          <p:cNvSpPr txBox="1"/>
          <p:nvPr/>
        </p:nvSpPr>
        <p:spPr>
          <a:xfrm>
            <a:off x="4444181" y="6307015"/>
            <a:ext cx="2989006" cy="4001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7.1(D)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368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6B24BC-EB74-2550-4D79-32DB0E385AFE}"/>
              </a:ext>
            </a:extLst>
          </p:cNvPr>
          <p:cNvPicPr>
            <a:picLocks noChangeAspect="1"/>
          </p:cNvPicPr>
          <p:nvPr/>
        </p:nvPicPr>
        <p:blipFill>
          <a:blip r:embed="rId2"/>
          <a:stretch>
            <a:fillRect/>
          </a:stretch>
        </p:blipFill>
        <p:spPr>
          <a:xfrm>
            <a:off x="324466" y="548998"/>
            <a:ext cx="11484076" cy="2176193"/>
          </a:xfrm>
          <a:prstGeom prst="rect">
            <a:avLst/>
          </a:prstGeom>
        </p:spPr>
      </p:pic>
      <p:sp>
        <p:nvSpPr>
          <p:cNvPr id="4" name="TextBox 3">
            <a:extLst>
              <a:ext uri="{FF2B5EF4-FFF2-40B4-BE49-F238E27FC236}">
                <a16:creationId xmlns:a16="http://schemas.microsoft.com/office/drawing/2014/main" id="{99E9CA3A-06DA-55F5-58C2-396287F12B9D}"/>
              </a:ext>
            </a:extLst>
          </p:cNvPr>
          <p:cNvSpPr txBox="1"/>
          <p:nvPr/>
        </p:nvSpPr>
        <p:spPr>
          <a:xfrm>
            <a:off x="2753032" y="2863334"/>
            <a:ext cx="6096000" cy="4001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7.1(E)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DC3FA18-A56C-FA2B-AF56-CBB30496FC8E}"/>
              </a:ext>
            </a:extLst>
          </p:cNvPr>
          <p:cNvPicPr>
            <a:picLocks noChangeAspect="1"/>
          </p:cNvPicPr>
          <p:nvPr/>
        </p:nvPicPr>
        <p:blipFill>
          <a:blip r:embed="rId3"/>
          <a:stretch>
            <a:fillRect/>
          </a:stretch>
        </p:blipFill>
        <p:spPr>
          <a:xfrm>
            <a:off x="280219" y="3594557"/>
            <a:ext cx="11631561" cy="2176192"/>
          </a:xfrm>
          <a:prstGeom prst="rect">
            <a:avLst/>
          </a:prstGeom>
        </p:spPr>
      </p:pic>
      <p:sp>
        <p:nvSpPr>
          <p:cNvPr id="7" name="TextBox 6">
            <a:extLst>
              <a:ext uri="{FF2B5EF4-FFF2-40B4-BE49-F238E27FC236}">
                <a16:creationId xmlns:a16="http://schemas.microsoft.com/office/drawing/2014/main" id="{BA718408-68AD-BCBF-96EE-F254916325E0}"/>
              </a:ext>
            </a:extLst>
          </p:cNvPr>
          <p:cNvSpPr txBox="1"/>
          <p:nvPr/>
        </p:nvSpPr>
        <p:spPr>
          <a:xfrm>
            <a:off x="4547420" y="5978999"/>
            <a:ext cx="3038167" cy="4001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7.1(F)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735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0C52A-3119-C31F-AC42-F01321DB8CF3}"/>
              </a:ext>
            </a:extLst>
          </p:cNvPr>
          <p:cNvSpPr txBox="1"/>
          <p:nvPr/>
        </p:nvSpPr>
        <p:spPr>
          <a:xfrm>
            <a:off x="471947" y="201979"/>
            <a:ext cx="11130117" cy="6020238"/>
          </a:xfrm>
          <a:prstGeom prst="rect">
            <a:avLst/>
          </a:prstGeom>
          <a:noFill/>
        </p:spPr>
        <p:txBody>
          <a:bodyPr wrap="square">
            <a:spAutoFit/>
          </a:bodyPr>
          <a:lstStyle/>
          <a:p>
            <a:pPr algn="ctr">
              <a:lnSpc>
                <a:spcPct val="107000"/>
              </a:lnSpc>
              <a:spcAft>
                <a:spcPts val="8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8. Conclusion &amp; Future Scope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8.1 Limitations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Static data storage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environment dependency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Basic UI capabilities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8.3 Future Enhancements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Short-term (Next 6 months)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Database integration (SQLite/Firebase)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Email notification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Multi-user support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Medium-term (1 year)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Web interface using Voilà</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Authentication layer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Calendar integration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1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C872F4-A598-3574-E31E-1BA0C640109E}"/>
              </a:ext>
            </a:extLst>
          </p:cNvPr>
          <p:cNvSpPr txBox="1"/>
          <p:nvPr/>
        </p:nvSpPr>
        <p:spPr>
          <a:xfrm>
            <a:off x="786581" y="506299"/>
            <a:ext cx="6096000" cy="1701107"/>
          </a:xfrm>
          <a:prstGeom prst="rect">
            <a:avLst/>
          </a:prstGeom>
          <a:noFill/>
        </p:spPr>
        <p:txBody>
          <a:bodyPr wrap="square">
            <a:spAutoFit/>
          </a:bodyPr>
          <a:lstStyle/>
          <a:p>
            <a:pPr marL="342900" lvl="0" indent="-342900">
              <a:lnSpc>
                <a:spcPct val="107000"/>
              </a:lnSpc>
              <a:spcAft>
                <a:spcPts val="800"/>
              </a:spcAft>
              <a:buFont typeface="+mj-lt"/>
              <a:buAutoNum type="arabicPeriod" startAt="3"/>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Long-term (2 years)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for predictive scheduling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Natural language interface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Mobile app version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506832D-71D6-4725-89E9-E41957CE787E}"/>
              </a:ext>
            </a:extLst>
          </p:cNvPr>
          <p:cNvSpPr txBox="1"/>
          <p:nvPr/>
        </p:nvSpPr>
        <p:spPr>
          <a:xfrm>
            <a:off x="786581" y="2559253"/>
            <a:ext cx="11198942" cy="3860672"/>
          </a:xfrm>
          <a:prstGeom prst="rect">
            <a:avLst/>
          </a:prstGeom>
          <a:noFill/>
        </p:spPr>
        <p:txBody>
          <a:bodyPr wrap="square">
            <a:spAutoFit/>
          </a:bodyPr>
          <a:lstStyle/>
          <a:p>
            <a:pPr algn="ctr">
              <a:lnSpc>
                <a:spcPct val="107000"/>
              </a:lnSpc>
              <a:spcAft>
                <a:spcPts val="8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9. References &amp; Bibliography</a:t>
            </a:r>
          </a:p>
          <a:p>
            <a:pPr algn="ctr">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Python Software Foundation. (2023).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ipywidgets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Documentation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McKinney, W. (2022). Python for Data Analysis. O'Reilly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University of London. (2023). Campus Automation Systems Survey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Appendices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Appendix A: User Manual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Appendix B: Installation Guide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Appendix C: Test Cases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006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99553B-F1DD-4345-90D4-9D95DB8F8FC2}"/>
              </a:ext>
            </a:extLst>
          </p:cNvPr>
          <p:cNvSpPr txBox="1"/>
          <p:nvPr/>
        </p:nvSpPr>
        <p:spPr>
          <a:xfrm>
            <a:off x="275303" y="98747"/>
            <a:ext cx="11454581" cy="6031651"/>
          </a:xfrm>
          <a:prstGeom prst="rect">
            <a:avLst/>
          </a:prstGeom>
          <a:noFill/>
        </p:spPr>
        <p:txBody>
          <a:bodyPr wrap="square">
            <a:spAutoFit/>
          </a:bodyPr>
          <a:lstStyle/>
          <a:p>
            <a:pPr algn="ctr">
              <a:lnSpc>
                <a:spcPct val="107000"/>
              </a:lnSpc>
              <a:spcAft>
                <a:spcPts val="800"/>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1. Abstract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AI-Based Campus Automation Bot is an interactive digital assistant designed to streamline campus information management. This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Notebook-based solution provides instant access to class schedules, faculty contacts, and campus announcements through an intuitive dropdown interface. Built with Python's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ipywidgets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system demonstrates how lightweight programming tools can create effective automation solutions for educational environments without complex infrastructure. The bot reduces administrative workload while improving information accessibility for students and faculty.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2. Introduction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AI-Based Campus Automation Bot addresses critical inefficiencies in academic information management through an interactive digital assistant. Designed for educational institutions, this solution eliminates manual processes for schedule distribution, faculty contact retrieval, and announcement dissemination. Built on Python's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ipywidgets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framework, the system features: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Three core modules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(Schedule, Contacts, News)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Notebook interface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requiring zero additional installation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Event-driven architecture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O(1) query response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Key innovations include dynamic UI rendering and in-memory data structures that reduce administrative workload by an estimated 40% in pilot tests.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557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5489EC-0F69-FB30-A2A2-33619CC105CD}"/>
              </a:ext>
            </a:extLst>
          </p:cNvPr>
          <p:cNvSpPr txBox="1"/>
          <p:nvPr/>
        </p:nvSpPr>
        <p:spPr>
          <a:xfrm>
            <a:off x="334296" y="525202"/>
            <a:ext cx="10264877" cy="5355312"/>
          </a:xfrm>
          <a:prstGeom prst="rect">
            <a:avLst/>
          </a:prstGeom>
          <a:noFill/>
        </p:spPr>
        <p:txBody>
          <a:bodyPr wrap="square">
            <a:spAutoFit/>
          </a:bodyPr>
          <a:lstStyle/>
          <a:p>
            <a:pPr>
              <a:lnSpc>
                <a:spcPct val="107000"/>
              </a:lnSpc>
              <a:spcAft>
                <a:spcPts val="8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2.1 Background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Modern educational institutions face increasing challenges in managing and disseminating time-sensitive information. Traditional methods like physical notice boards and mass emails are inefficient in today's digital learning environments.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b="1" dirty="0">
                <a:latin typeface="Times New Roman" panose="02020603050405020304" pitchFamily="18" charset="0"/>
                <a:ea typeface="Times New Roman" panose="02020603050405020304" pitchFamily="18" charset="0"/>
                <a:cs typeface="Times New Roman" panose="02020603050405020304" pitchFamily="18" charset="0"/>
              </a:rPr>
              <a:t>2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Proposed Solution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Our bot provides: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Instant class schedule lookup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Centralized faculty contact directory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Push notifications for campus news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User-friendly interface requiring minimal training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2.3 Objectives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Reduce administrative workload by 40%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Improve information accessibility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Create a template for expandable campus automation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484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FAD1B3-2AD2-5DDE-4D05-3830FB725454}"/>
              </a:ext>
            </a:extLst>
          </p:cNvPr>
          <p:cNvGraphicFramePr>
            <a:graphicFrameLocks noGrp="1"/>
          </p:cNvGraphicFramePr>
          <p:nvPr>
            <p:extLst>
              <p:ext uri="{D42A27DB-BD31-4B8C-83A1-F6EECF244321}">
                <p14:modId xmlns:p14="http://schemas.microsoft.com/office/powerpoint/2010/main" val="2058060614"/>
              </p:ext>
            </p:extLst>
          </p:nvPr>
        </p:nvGraphicFramePr>
        <p:xfrm>
          <a:off x="1258529" y="1734938"/>
          <a:ext cx="10090789" cy="1506220"/>
        </p:xfrm>
        <a:graphic>
          <a:graphicData uri="http://schemas.openxmlformats.org/drawingml/2006/table">
            <a:tbl>
              <a:tblPr firstRow="1" firstCol="1" bandRow="1">
                <a:tableStyleId>{5C22544A-7EE6-4342-B048-85BDC9FD1C3A}</a:tableStyleId>
              </a:tblPr>
              <a:tblGrid>
                <a:gridCol w="2203735">
                  <a:extLst>
                    <a:ext uri="{9D8B030D-6E8A-4147-A177-3AD203B41FA5}">
                      <a16:colId xmlns:a16="http://schemas.microsoft.com/office/drawing/2014/main" val="1869241788"/>
                    </a:ext>
                  </a:extLst>
                </a:gridCol>
                <a:gridCol w="3943527">
                  <a:extLst>
                    <a:ext uri="{9D8B030D-6E8A-4147-A177-3AD203B41FA5}">
                      <a16:colId xmlns:a16="http://schemas.microsoft.com/office/drawing/2014/main" val="1961273732"/>
                    </a:ext>
                  </a:extLst>
                </a:gridCol>
                <a:gridCol w="3943527">
                  <a:extLst>
                    <a:ext uri="{9D8B030D-6E8A-4147-A177-3AD203B41FA5}">
                      <a16:colId xmlns:a16="http://schemas.microsoft.com/office/drawing/2014/main" val="2910539075"/>
                    </a:ext>
                  </a:extLst>
                </a:gridCol>
              </a:tblGrid>
              <a:tr h="0">
                <a:tc>
                  <a:txBody>
                    <a:bodyPr/>
                    <a:lstStyle/>
                    <a:p>
                      <a:pPr>
                        <a:lnSpc>
                          <a:spcPct val="107000"/>
                        </a:lnSpc>
                        <a:spcAft>
                          <a:spcPts val="800"/>
                        </a:spcAft>
                        <a:buNone/>
                      </a:pPr>
                      <a:r>
                        <a:rPr lang="en-IN" sz="1200">
                          <a:effectLst/>
                        </a:rPr>
                        <a:t>System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95250" marT="95250" marB="95250" anchor="ctr"/>
                </a:tc>
                <a:tc>
                  <a:txBody>
                    <a:bodyPr/>
                    <a:lstStyle/>
                    <a:p>
                      <a:pPr>
                        <a:lnSpc>
                          <a:spcPct val="107000"/>
                        </a:lnSpc>
                        <a:spcAft>
                          <a:spcPts val="800"/>
                        </a:spcAft>
                        <a:buNone/>
                      </a:pPr>
                      <a:r>
                        <a:rPr lang="en-IN" sz="1200">
                          <a:effectLst/>
                        </a:rPr>
                        <a:t>Advantages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Aft>
                          <a:spcPts val="800"/>
                        </a:spcAft>
                        <a:buNone/>
                      </a:pPr>
                      <a:r>
                        <a:rPr lang="en-IN" sz="1200" dirty="0">
                          <a:effectLst/>
                        </a:rPr>
                        <a:t>Limitations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262443423"/>
                  </a:ext>
                </a:extLst>
              </a:tr>
              <a:tr h="0">
                <a:tc>
                  <a:txBody>
                    <a:bodyPr/>
                    <a:lstStyle/>
                    <a:p>
                      <a:pPr>
                        <a:lnSpc>
                          <a:spcPct val="107000"/>
                        </a:lnSpc>
                        <a:spcAft>
                          <a:spcPts val="800"/>
                        </a:spcAft>
                        <a:buNone/>
                      </a:pPr>
                      <a:r>
                        <a:rPr lang="en-IN" sz="1200">
                          <a:effectLst/>
                        </a:rPr>
                        <a:t>Web Portals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95250" marT="95250" marB="95250" anchor="ctr"/>
                </a:tc>
                <a:tc>
                  <a:txBody>
                    <a:bodyPr/>
                    <a:lstStyle/>
                    <a:p>
                      <a:pPr>
                        <a:lnSpc>
                          <a:spcPct val="107000"/>
                        </a:lnSpc>
                        <a:spcAft>
                          <a:spcPts val="800"/>
                        </a:spcAft>
                        <a:buNone/>
                      </a:pPr>
                      <a:r>
                        <a:rPr lang="en-IN" sz="1200">
                          <a:effectLst/>
                        </a:rPr>
                        <a:t>Comprehensive features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Aft>
                          <a:spcPts val="800"/>
                        </a:spcAft>
                        <a:buNone/>
                      </a:pPr>
                      <a:r>
                        <a:rPr lang="en-IN" sz="1200" dirty="0">
                          <a:effectLst/>
                        </a:rPr>
                        <a:t>Complex maintenance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929980189"/>
                  </a:ext>
                </a:extLst>
              </a:tr>
              <a:tr h="0">
                <a:tc>
                  <a:txBody>
                    <a:bodyPr/>
                    <a:lstStyle/>
                    <a:p>
                      <a:pPr>
                        <a:lnSpc>
                          <a:spcPct val="107000"/>
                        </a:lnSpc>
                        <a:spcAft>
                          <a:spcPts val="800"/>
                        </a:spcAft>
                        <a:buNone/>
                      </a:pPr>
                      <a:r>
                        <a:rPr lang="en-IN" sz="1200">
                          <a:effectLst/>
                        </a:rPr>
                        <a:t>Mobile Apps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95250" marT="95250" marB="95250" anchor="ctr"/>
                </a:tc>
                <a:tc>
                  <a:txBody>
                    <a:bodyPr/>
                    <a:lstStyle/>
                    <a:p>
                      <a:pPr>
                        <a:lnSpc>
                          <a:spcPct val="107000"/>
                        </a:lnSpc>
                        <a:spcAft>
                          <a:spcPts val="800"/>
                        </a:spcAft>
                        <a:buNone/>
                      </a:pPr>
                      <a:r>
                        <a:rPr lang="en-IN" sz="1200">
                          <a:effectLst/>
                        </a:rPr>
                        <a:t>Always accessible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Aft>
                          <a:spcPts val="800"/>
                        </a:spcAft>
                        <a:buNone/>
                      </a:pPr>
                      <a:r>
                        <a:rPr lang="en-IN" sz="1200" dirty="0">
                          <a:effectLst/>
                        </a:rPr>
                        <a:t>High development cost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613624150"/>
                  </a:ext>
                </a:extLst>
              </a:tr>
              <a:tr h="0">
                <a:tc>
                  <a:txBody>
                    <a:bodyPr/>
                    <a:lstStyle/>
                    <a:p>
                      <a:pPr>
                        <a:lnSpc>
                          <a:spcPct val="107000"/>
                        </a:lnSpc>
                        <a:spcAft>
                          <a:spcPts val="800"/>
                        </a:spcAft>
                        <a:buNone/>
                      </a:pPr>
                      <a:r>
                        <a:rPr lang="en-IN" sz="1200">
                          <a:effectLst/>
                        </a:rPr>
                        <a:t>SMS Systems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95250" marT="95250" marB="95250" anchor="ctr"/>
                </a:tc>
                <a:tc>
                  <a:txBody>
                    <a:bodyPr/>
                    <a:lstStyle/>
                    <a:p>
                      <a:pPr>
                        <a:lnSpc>
                          <a:spcPct val="107000"/>
                        </a:lnSpc>
                        <a:spcAft>
                          <a:spcPts val="800"/>
                        </a:spcAft>
                        <a:buNone/>
                      </a:pPr>
                      <a:r>
                        <a:rPr lang="en-IN" sz="1200">
                          <a:effectLst/>
                        </a:rPr>
                        <a:t>Universal access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Aft>
                          <a:spcPts val="800"/>
                        </a:spcAft>
                        <a:buNone/>
                      </a:pPr>
                      <a:r>
                        <a:rPr lang="en-IN" sz="1200" dirty="0">
                          <a:effectLst/>
                        </a:rPr>
                        <a:t>Limited functionality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796676541"/>
                  </a:ext>
                </a:extLst>
              </a:tr>
            </a:tbl>
          </a:graphicData>
        </a:graphic>
      </p:graphicFrame>
      <p:sp>
        <p:nvSpPr>
          <p:cNvPr id="3" name="Rectangle 1">
            <a:extLst>
              <a:ext uri="{FF2B5EF4-FFF2-40B4-BE49-F238E27FC236}">
                <a16:creationId xmlns:a16="http://schemas.microsoft.com/office/drawing/2014/main" id="{959BDD51-1E69-540C-91CD-5FBC119E1FC6}"/>
              </a:ext>
            </a:extLst>
          </p:cNvPr>
          <p:cNvSpPr>
            <a:spLocks noChangeArrowheads="1"/>
          </p:cNvSpPr>
          <p:nvPr/>
        </p:nvSpPr>
        <p:spPr bwMode="auto">
          <a:xfrm>
            <a:off x="380923" y="454826"/>
            <a:ext cx="1055254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 Literature Review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3.1 Existing Solutions</a:t>
            </a: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3.2 Innovation Points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Zero-installation requirements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Immediate visual feedback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Modular architecture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Minimal hardware requirements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571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E7DF19-3708-8E67-511F-73EF2CE86BE5}"/>
              </a:ext>
            </a:extLst>
          </p:cNvPr>
          <p:cNvSpPr>
            <a:spLocks noChangeArrowheads="1"/>
          </p:cNvSpPr>
          <p:nvPr/>
        </p:nvSpPr>
        <p:spPr bwMode="auto">
          <a:xfrm>
            <a:off x="491611" y="373334"/>
            <a:ext cx="1106129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 Methodology &amp; Technology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4.1 System Architecture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908C9E4A-3EE9-360A-B796-B4C989F9A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181" y="1184788"/>
            <a:ext cx="594360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4A524CB-9689-4EFB-E08F-5A4EA9AE48E0}"/>
              </a:ext>
            </a:extLst>
          </p:cNvPr>
          <p:cNvSpPr>
            <a:spLocks noChangeArrowheads="1"/>
          </p:cNvSpPr>
          <p:nvPr/>
        </p:nvSpPr>
        <p:spPr bwMode="auto">
          <a:xfrm>
            <a:off x="491611" y="4469801"/>
            <a:ext cx="11061291"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4.2 Technology Stack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Core Framework</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Jupyter</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Notebook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UI Components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ipywidgets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(Dropdown, Button, Output)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Programming Language</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Python 3.8+</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Dependencies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IPython.display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026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a:extLst>
              <a:ext uri="{FF2B5EF4-FFF2-40B4-BE49-F238E27FC236}">
                <a16:creationId xmlns:a16="http://schemas.microsoft.com/office/drawing/2014/main" id="{422E3EEA-9B7B-23BD-308D-7F0EE0AB5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913" y="693737"/>
            <a:ext cx="5348748" cy="5954230"/>
          </a:xfrm>
          <a:prstGeom prst="rect">
            <a:avLst/>
          </a:prstGeom>
          <a:noFill/>
          <a:extLst>
            <a:ext uri="{909E8E84-426E-40DD-AFC4-6F175D3DCCD1}">
              <a14:hiddenFill xmlns:a14="http://schemas.microsoft.com/office/drawing/2010/main">
                <a:solidFill>
                  <a:srgbClr val="FFFFFF"/>
                </a:solidFill>
              </a14:hiddenFill>
            </a:ext>
          </a:extLst>
        </p:spPr>
      </p:pic>
      <p:sp>
        <p:nvSpPr>
          <p:cNvPr id="2" name="Ink 26">
            <a:extLst>
              <a:ext uri="{FF2B5EF4-FFF2-40B4-BE49-F238E27FC236}">
                <a16:creationId xmlns:a16="http://schemas.microsoft.com/office/drawing/2014/main" id="{96975B82-E934-6C12-1678-16BCE8A6EF67}"/>
              </a:ext>
            </a:extLst>
          </p:cNvPr>
          <p:cNvSpPr>
            <a:spLocks noRot="1" noChangeAspect="1" noEditPoints="1" noChangeArrowheads="1" noChangeShapeType="1" noTextEdit="1"/>
          </p:cNvSpPr>
          <p:nvPr/>
        </p:nvSpPr>
        <p:spPr bwMode="auto">
          <a:xfrm>
            <a:off x="-1898650" y="796925"/>
            <a:ext cx="12700" cy="12700"/>
          </a:xfrm>
          <a:prstGeom prst="rect">
            <a:avLst/>
          </a:prstGeom>
          <a:noFill/>
          <a:ln w="126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3">
            <a:extLst>
              <a:ext uri="{FF2B5EF4-FFF2-40B4-BE49-F238E27FC236}">
                <a16:creationId xmlns:a16="http://schemas.microsoft.com/office/drawing/2014/main" id="{EF1D0AA5-A2DC-34BD-FFC9-E2B9AE3F2B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4">
            <a:extLst>
              <a:ext uri="{FF2B5EF4-FFF2-40B4-BE49-F238E27FC236}">
                <a16:creationId xmlns:a16="http://schemas.microsoft.com/office/drawing/2014/main" id="{1D964526-E15D-96FC-5C60-8360AE6004F0}"/>
              </a:ext>
            </a:extLst>
          </p:cNvPr>
          <p:cNvSpPr>
            <a:spLocks noChangeArrowheads="1"/>
          </p:cNvSpPr>
          <p:nvPr/>
        </p:nvSpPr>
        <p:spPr bwMode="auto">
          <a:xfrm>
            <a:off x="117987" y="228600"/>
            <a:ext cx="1216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5.BLOCK DIAGRAMS</a:t>
            </a: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DF98FDCB-0ADF-725B-2DD8-C18E513EF023}"/>
              </a:ext>
            </a:extLst>
          </p:cNvPr>
          <p:cNvSpPr>
            <a:spLocks noChangeArrowheads="1"/>
          </p:cNvSpPr>
          <p:nvPr/>
        </p:nvSpPr>
        <p:spPr bwMode="auto">
          <a:xfrm>
            <a:off x="0" y="57070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3956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171" name="Ink 13">
                <a:extLst>
                  <a:ext uri="{FF2B5EF4-FFF2-40B4-BE49-F238E27FC236}">
                    <a16:creationId xmlns:a16="http://schemas.microsoft.com/office/drawing/2014/main" id="{5DFA2EE7-41CB-FB12-AC8F-C75A59892FB2}"/>
                  </a:ext>
                </a:extLst>
              </p14:cNvPr>
              <p14:cNvContentPartPr>
                <a14:cpLocks xmlns:a14="http://schemas.microsoft.com/office/drawing/2010/main" noRot="1" noChangeAspect="1" noEditPoints="1" noChangeArrowheads="1" noChangeShapeType="1"/>
              </p14:cNvContentPartPr>
              <p14:nvPr/>
            </p14:nvContentPartPr>
            <p14:xfrm>
              <a:off x="-2270125" y="731838"/>
              <a:ext cx="12700" cy="12700"/>
            </p14:xfrm>
          </p:contentPart>
        </mc:Choice>
        <mc:Fallback>
          <p:pic>
            <p:nvPicPr>
              <p:cNvPr id="7171" name="Ink 13">
                <a:extLst>
                  <a:ext uri="{FF2B5EF4-FFF2-40B4-BE49-F238E27FC236}">
                    <a16:creationId xmlns:a16="http://schemas.microsoft.com/office/drawing/2014/main" id="{5DFA2EE7-41CB-FB12-AC8F-C75A59892FB2}"/>
                  </a:ext>
                </a:extLst>
              </p:cNvPr>
              <p:cNvPicPr>
                <a:picLocks noRot="1" noChangeAspect="1" noEditPoints="1" noChangeArrowheads="1" noChangeShapeType="1"/>
              </p:cNvPicPr>
              <p:nvPr/>
            </p:nvPicPr>
            <p:blipFill>
              <a:blip r:embed="rId3"/>
              <a:stretch>
                <a:fillRect/>
              </a:stretch>
            </p:blipFill>
            <p:spPr>
              <a:xfrm>
                <a:off x="0" y="0"/>
                <a:ext cx="0" cy="0"/>
              </a:xfrm>
              <a:prstGeom prst="rect">
                <a:avLst/>
              </a:prstGeom>
            </p:spPr>
          </p:pic>
        </mc:Fallback>
      </mc:AlternateContent>
      <p:sp>
        <p:nvSpPr>
          <p:cNvPr id="2" name="Ink 14">
            <a:extLst>
              <a:ext uri="{FF2B5EF4-FFF2-40B4-BE49-F238E27FC236}">
                <a16:creationId xmlns:a16="http://schemas.microsoft.com/office/drawing/2014/main" id="{CD9849B6-4617-D6A2-F941-7D8310E9FFD9}"/>
              </a:ext>
            </a:extLst>
          </p:cNvPr>
          <p:cNvSpPr>
            <a:spLocks noRot="1" noChangeAspect="1" noEditPoints="1" noChangeArrowheads="1" noChangeShapeType="1" noTextEdit="1"/>
          </p:cNvSpPr>
          <p:nvPr/>
        </p:nvSpPr>
        <p:spPr bwMode="auto">
          <a:xfrm>
            <a:off x="-1393825" y="692150"/>
            <a:ext cx="12700" cy="12700"/>
          </a:xfrm>
          <a:prstGeom prst="rect">
            <a:avLst/>
          </a:prstGeom>
          <a:noFill/>
          <a:ln w="126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Ink 15">
            <a:extLst>
              <a:ext uri="{FF2B5EF4-FFF2-40B4-BE49-F238E27FC236}">
                <a16:creationId xmlns:a16="http://schemas.microsoft.com/office/drawing/2014/main" id="{180719FC-3794-38B8-E2C1-D4001540C538}"/>
              </a:ext>
            </a:extLst>
          </p:cNvPr>
          <p:cNvSpPr>
            <a:spLocks noRot="1" noChangeAspect="1" noEditPoints="1" noChangeArrowheads="1" noChangeShapeType="1" noTextEdit="1"/>
          </p:cNvSpPr>
          <p:nvPr/>
        </p:nvSpPr>
        <p:spPr bwMode="auto">
          <a:xfrm>
            <a:off x="-1393825" y="692150"/>
            <a:ext cx="12700" cy="12700"/>
          </a:xfrm>
          <a:prstGeom prst="rect">
            <a:avLst/>
          </a:prstGeom>
          <a:noFill/>
          <a:ln w="126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4">
            <a:extLst>
              <a:ext uri="{FF2B5EF4-FFF2-40B4-BE49-F238E27FC236}">
                <a16:creationId xmlns:a16="http://schemas.microsoft.com/office/drawing/2014/main" id="{176D6DF2-648A-0711-CE73-00FEBDB32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4EDA50ED-EB63-4A0D-0377-41D57C81CB34}"/>
              </a:ext>
            </a:extLst>
          </p:cNvPr>
          <p:cNvSpPr>
            <a:spLocks noChangeArrowheads="1"/>
          </p:cNvSpPr>
          <p:nvPr/>
        </p:nvSpPr>
        <p:spPr bwMode="auto">
          <a:xfrm>
            <a:off x="452284" y="-33487"/>
            <a:ext cx="12028948"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6. Complete Python  Code</a:t>
            </a: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import </a:t>
            </a:r>
            <a:r>
              <a:rPr kumimoji="0" lang="en-US" altLang="en-US" sz="200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ipywidgets</a:t>
            </a: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as widgets</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from </a:t>
            </a:r>
            <a:r>
              <a:rPr kumimoji="0" lang="en-US" altLang="en-US" sz="200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IPython.display</a:t>
            </a: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import display, </a:t>
            </a:r>
            <a:r>
              <a:rPr kumimoji="0" lang="en-US" altLang="en-US" sz="200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clear_output</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schedule = {</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"Monday": "9AM - Math, 11AM - Physics, 2PM - Programming",</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"Tuesday": "10AM - English, 12PM - Electronics",</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"Wednesday": "9AM - Programming, 1PM - Lab",</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"Thursday": "10AM - Communication Skills, 2PM - Seminar",</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"Friday": "9AM - Engineering Drawing, 12PM - Physics"</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contacts = {</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"Dr. Sharma": "sharma@university.edu",</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"Prof. Ramesh": "ramesh@university.edu",</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"Ms. Priya": "priya@university.edu"</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menu = </a:t>
            </a:r>
            <a:r>
              <a:rPr kumimoji="0" lang="en-US" altLang="en-US" sz="200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widgets.Dropdown</a:t>
            </a: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options=[</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('Select an option', ''),</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('1. Show Class Schedule', '1'),</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('2. Campus News', '2'),</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('3. Faculty Contact', '3'),</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('4. Exit', '4')</a:t>
            </a: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0711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20BE9-12EF-46B7-F331-C0CAD4327029}"/>
              </a:ext>
            </a:extLst>
          </p:cNvPr>
          <p:cNvSpPr txBox="1"/>
          <p:nvPr/>
        </p:nvSpPr>
        <p:spPr>
          <a:xfrm>
            <a:off x="137652" y="0"/>
            <a:ext cx="6096000" cy="6848541"/>
          </a:xfrm>
          <a:prstGeom prst="rect">
            <a:avLst/>
          </a:prstGeom>
          <a:noFill/>
        </p:spPr>
        <p:txBody>
          <a:bodyPr wrap="square">
            <a:spAutoFit/>
          </a:bodyPr>
          <a:lstStyle/>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description='Choose:',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style={'</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description_width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'initial'},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layout=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widgets.Layout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(width='60%')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output_box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widgets.Output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show_schedule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output_box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clear_output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a:t>
            </a: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Class Schedule")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day_selector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widgets.Dropdown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(options=list(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schedule.keys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description='Day:')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confirm_button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widgets.Button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(description="Show Schedule")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on_confirm_clicked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clear_output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f"Schedule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day_selector.value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B4575D4-FF4B-37F6-E7F2-01DE08ACDCE5}"/>
              </a:ext>
            </a:extLst>
          </p:cNvPr>
          <p:cNvSpPr txBox="1"/>
          <p:nvPr/>
        </p:nvSpPr>
        <p:spPr>
          <a:xfrm>
            <a:off x="6528619" y="0"/>
            <a:ext cx="6096000" cy="6751977"/>
          </a:xfrm>
          <a:prstGeom prst="rect">
            <a:avLst/>
          </a:prstGeom>
          <a:noFill/>
        </p:spPr>
        <p:txBody>
          <a:bodyPr wrap="square">
            <a:spAutoFit/>
          </a:bodyPr>
          <a:lstStyle/>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print(schedule[</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day_selector.value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display(menu)</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confirm_button.on_click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on_confirm_clicked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display(</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day_selector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confirm_button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campus_news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output_box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clear_output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print("\n</a:t>
            </a: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Campus News:")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 Mid-semester exams start next Monday.")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TechFest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registrations open!")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 Library will be closed on Friday.\n")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display(menu)</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faculty_contact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output_box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clear_output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a:t>
            </a: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Faculty Contact Info")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faculty_selector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88909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4C4DB-9F14-BE7E-B654-EB55254BED4B}"/>
              </a:ext>
            </a:extLst>
          </p:cNvPr>
          <p:cNvSpPr txBox="1"/>
          <p:nvPr/>
        </p:nvSpPr>
        <p:spPr>
          <a:xfrm>
            <a:off x="226142" y="76897"/>
            <a:ext cx="6096000" cy="6552178"/>
          </a:xfrm>
          <a:prstGeom prst="rect">
            <a:avLst/>
          </a:prstGeom>
          <a:noFill/>
        </p:spPr>
        <p:txBody>
          <a:bodyPr wrap="square">
            <a:spAutoFit/>
          </a:bodyPr>
          <a:lstStyle/>
          <a:p>
            <a:pPr>
              <a:lnSpc>
                <a:spcPct val="107000"/>
              </a:lnSpc>
              <a:spcAft>
                <a:spcPts val="8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widgets.Dropdown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(options=list(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contacts.keys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description='Faculty:')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confirm_button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widgets.Button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(description="Get Contact")</a:t>
            </a: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on_confirm_clicked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clear_output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name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faculty_selector.value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f"Contact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for {name}: {contacts[name]}")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display(menu)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confirm_button.on_click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on_confirm_clicked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display(</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faculty_selector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confirm_button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on_menu_change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(change):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change['new']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return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choice = change['new']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choice ==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show_schedule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E39A9D-33F2-CEB6-5C2C-BD282AAC6C4D}"/>
              </a:ext>
            </a:extLst>
          </p:cNvPr>
          <p:cNvSpPr txBox="1"/>
          <p:nvPr/>
        </p:nvSpPr>
        <p:spPr>
          <a:xfrm>
            <a:off x="7334864" y="558414"/>
            <a:ext cx="4857136" cy="5156155"/>
          </a:xfrm>
          <a:prstGeom prst="rect">
            <a:avLst/>
          </a:prstGeom>
          <a:noFill/>
        </p:spPr>
        <p:txBody>
          <a:bodyPr wrap="square">
            <a:spAutoFit/>
          </a:bodyPr>
          <a:lstStyle/>
          <a:p>
            <a:pPr>
              <a:lnSpc>
                <a:spcPct val="107000"/>
              </a:lnSpc>
              <a:spcAft>
                <a:spcPts val="8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elif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choice ==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campus_news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elif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choice ==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faculty_contact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elif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choice ==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output_box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clear_output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print("Goodbye! Have a great day! </a:t>
            </a: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menu.disabled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True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menu.observe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on_menu_change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names='value')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print("Hi! I'm your Campus Automation Bot </a:t>
            </a: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print("How can I assist you today?")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display(menu,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output_box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199684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31</TotalTime>
  <Words>1214</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Rockwell</vt:lpstr>
      <vt:lpstr>Segoe UI Emoji</vt:lpstr>
      <vt:lpstr>Symbol</vt:lpstr>
      <vt:lpstr>Times New Roman</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Deepika kosanam</dc:creator>
  <cp:lastModifiedBy>Deepika kosanam</cp:lastModifiedBy>
  <cp:revision>1</cp:revision>
  <dcterms:created xsi:type="dcterms:W3CDTF">2025-05-28T04:32:26Z</dcterms:created>
  <dcterms:modified xsi:type="dcterms:W3CDTF">2025-05-28T05:03:38Z</dcterms:modified>
</cp:coreProperties>
</file>