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70" d="100"/>
          <a:sy n="70" d="100"/>
        </p:scale>
        <p:origin x="108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B7BE5-7BB1-4096-BB5E-3BFF868D8F72}" type="datetimeFigureOut">
              <a:rPr lang="en-IN" smtClean="0"/>
              <a:pPr/>
              <a:t>05-03-2024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5826-75BA-4F74-92E9-E052CFFC42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26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55826-75BA-4F74-92E9-E052CFFC42CC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55826-75BA-4F74-92E9-E052CFFC42CC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827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55826-75BA-4F74-92E9-E052CFFC42CC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7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9A2BE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665861"/>
            <a:ext cx="1035685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6144" y="1853501"/>
            <a:ext cx="10379710" cy="3034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694" y="2803842"/>
            <a:ext cx="5646634" cy="1250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0" spc="-1045" dirty="0"/>
              <a:t>A</a:t>
            </a:r>
            <a:r>
              <a:rPr sz="8000" spc="25" dirty="0"/>
              <a:t>VI</a:t>
            </a:r>
            <a:r>
              <a:rPr sz="8000" spc="55" dirty="0"/>
              <a:t>S</a:t>
            </a:r>
            <a:r>
              <a:rPr sz="8000" spc="25" dirty="0"/>
              <a:t>H</a:t>
            </a:r>
            <a:r>
              <a:rPr sz="8000" spc="-20" dirty="0"/>
              <a:t>K</a:t>
            </a:r>
            <a:r>
              <a:rPr sz="8000" spc="25" dirty="0"/>
              <a:t>AR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421005" y="5694045"/>
            <a:ext cx="1450975" cy="945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Times New Roman"/>
                <a:cs typeface="Times New Roman"/>
              </a:rPr>
              <a:t>MEGHANA 22P61A66K3 </a:t>
            </a:r>
            <a:r>
              <a:rPr sz="2000" dirty="0">
                <a:latin typeface="Times New Roman"/>
                <a:cs typeface="Times New Roman"/>
              </a:rPr>
              <a:t>CSM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D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1986" y="5694045"/>
            <a:ext cx="1890014" cy="945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Times New Roman"/>
                <a:cs typeface="Times New Roman"/>
              </a:rPr>
              <a:t>DEEKSHITH 22P61A66L5 </a:t>
            </a:r>
            <a:r>
              <a:rPr sz="2000" dirty="0">
                <a:latin typeface="Times New Roman"/>
                <a:cs typeface="Times New Roman"/>
              </a:rPr>
              <a:t>CSM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D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" y="209550"/>
            <a:ext cx="5114925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9100" y="2974657"/>
            <a:ext cx="40271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THANK</a:t>
            </a:r>
            <a:r>
              <a:rPr sz="4800" spc="-240" dirty="0"/>
              <a:t> </a:t>
            </a:r>
            <a:r>
              <a:rPr sz="4800" spc="-25" dirty="0"/>
              <a:t>YOU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40" y="2496693"/>
            <a:ext cx="10776520" cy="186461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40"/>
              </a:spcBef>
            </a:pPr>
            <a:r>
              <a:rPr sz="4000" dirty="0"/>
              <a:t>Build</a:t>
            </a:r>
            <a:r>
              <a:rPr sz="4000" spc="-30" dirty="0"/>
              <a:t> </a:t>
            </a:r>
            <a:r>
              <a:rPr sz="4000" dirty="0"/>
              <a:t>a</a:t>
            </a:r>
            <a:r>
              <a:rPr sz="4000" spc="-125" dirty="0"/>
              <a:t> </a:t>
            </a:r>
            <a:r>
              <a:rPr sz="4000" spc="-25" dirty="0"/>
              <a:t>Technology</a:t>
            </a:r>
            <a:r>
              <a:rPr sz="4000" spc="225" dirty="0"/>
              <a:t> </a:t>
            </a:r>
            <a:r>
              <a:rPr sz="4000" dirty="0"/>
              <a:t>Driven</a:t>
            </a:r>
            <a:r>
              <a:rPr sz="4000" spc="-285" dirty="0"/>
              <a:t> </a:t>
            </a:r>
            <a:r>
              <a:rPr sz="4000" dirty="0"/>
              <a:t>Approach</a:t>
            </a:r>
            <a:r>
              <a:rPr sz="4000" spc="95" dirty="0"/>
              <a:t> </a:t>
            </a:r>
            <a:r>
              <a:rPr sz="4000" dirty="0"/>
              <a:t>to</a:t>
            </a:r>
            <a:r>
              <a:rPr sz="4000" spc="-50" dirty="0"/>
              <a:t> </a:t>
            </a:r>
            <a:r>
              <a:rPr sz="4000" spc="-10" dirty="0"/>
              <a:t>Lower </a:t>
            </a:r>
            <a:r>
              <a:rPr sz="4000" dirty="0"/>
              <a:t>Construction</a:t>
            </a:r>
            <a:r>
              <a:rPr sz="4000" spc="190" dirty="0"/>
              <a:t> </a:t>
            </a:r>
            <a:r>
              <a:rPr sz="4000" dirty="0"/>
              <a:t>Costs</a:t>
            </a:r>
            <a:r>
              <a:rPr sz="4000" spc="-25" dirty="0"/>
              <a:t> </a:t>
            </a:r>
            <a:r>
              <a:rPr sz="4000" dirty="0"/>
              <a:t>and</a:t>
            </a:r>
            <a:r>
              <a:rPr sz="4000" spc="-15" dirty="0"/>
              <a:t> </a:t>
            </a:r>
            <a:r>
              <a:rPr sz="4000" dirty="0"/>
              <a:t>Shorten</a:t>
            </a:r>
            <a:r>
              <a:rPr sz="4000" spc="60" dirty="0"/>
              <a:t> </a:t>
            </a:r>
            <a:r>
              <a:rPr sz="4000" spc="-10" dirty="0"/>
              <a:t>Project Timelines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65861"/>
            <a:ext cx="5898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30"/>
              </a:spcBef>
            </a:pPr>
            <a:r>
              <a:rPr sz="4000" dirty="0"/>
              <a:t>Problem</a:t>
            </a:r>
            <a:r>
              <a:rPr sz="4000" spc="-5" dirty="0"/>
              <a:t> </a:t>
            </a:r>
            <a:r>
              <a:rPr sz="4000" spc="-10" dirty="0"/>
              <a:t>Explanation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06145" y="1752600"/>
            <a:ext cx="10374431" cy="3340017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96000" marR="5080" indent="-362585" algn="just">
              <a:spcBef>
                <a:spcPts val="445"/>
              </a:spcBef>
              <a:buFont typeface="Arial"/>
              <a:buChar char="•"/>
              <a:tabLst>
                <a:tab pos="386715" algn="l"/>
              </a:tabLst>
            </a:pPr>
            <a:r>
              <a:rPr lang="en-US" spc="-10" dirty="0"/>
              <a:t>In today’s developing world, there is a need for excellent infrastructure with rapid progress in the fields of architecture and engineering</a:t>
            </a:r>
            <a:r>
              <a:rPr lang="en-IN" spc="-10" dirty="0"/>
              <a:t>.</a:t>
            </a:r>
            <a:endParaRPr spc="-10" dirty="0"/>
          </a:p>
          <a:p>
            <a:pPr marL="396000" indent="-361950" algn="just">
              <a:spcBef>
                <a:spcPts val="740"/>
              </a:spcBef>
              <a:buFont typeface="Arial"/>
              <a:buChar char="•"/>
              <a:tabLst>
                <a:tab pos="386715" algn="l"/>
              </a:tabLst>
            </a:pPr>
            <a:r>
              <a:rPr dirty="0"/>
              <a:t>The</a:t>
            </a:r>
            <a:r>
              <a:rPr spc="15" dirty="0"/>
              <a:t> </a:t>
            </a:r>
            <a:r>
              <a:rPr lang="en-US" dirty="0"/>
              <a:t>problem arises</a:t>
            </a:r>
            <a:r>
              <a:rPr spc="140" dirty="0"/>
              <a:t> </a:t>
            </a:r>
            <a:r>
              <a:rPr dirty="0"/>
              <a:t>when</a:t>
            </a:r>
            <a:r>
              <a:rPr spc="-2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cost</a:t>
            </a:r>
            <a:r>
              <a:rPr spc="6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dirty="0"/>
              <a:t>construction</a:t>
            </a:r>
            <a:r>
              <a:rPr spc="-190" dirty="0"/>
              <a:t> </a:t>
            </a:r>
            <a:r>
              <a:rPr dirty="0"/>
              <a:t>is</a:t>
            </a:r>
            <a:r>
              <a:rPr spc="60" dirty="0"/>
              <a:t> </a:t>
            </a:r>
            <a:r>
              <a:rPr dirty="0"/>
              <a:t>high</a:t>
            </a:r>
            <a:r>
              <a:rPr spc="15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timelines</a:t>
            </a:r>
            <a:r>
              <a:rPr spc="-25" dirty="0"/>
              <a:t> </a:t>
            </a:r>
            <a:r>
              <a:rPr dirty="0"/>
              <a:t>are</a:t>
            </a:r>
            <a:r>
              <a:rPr spc="20" dirty="0"/>
              <a:t> </a:t>
            </a:r>
            <a:r>
              <a:rPr spc="-10" dirty="0"/>
              <a:t>exceeded.</a:t>
            </a:r>
          </a:p>
          <a:p>
            <a:pPr marL="396000" marR="9525" indent="-362585" algn="just">
              <a:spcBef>
                <a:spcPts val="1130"/>
              </a:spcBef>
              <a:buFont typeface="Arial"/>
              <a:buChar char="•"/>
              <a:tabLst>
                <a:tab pos="386715" algn="l"/>
              </a:tabLst>
            </a:pPr>
            <a:r>
              <a:rPr lang="en-US" dirty="0"/>
              <a:t>The main factors contributing to this issue include an insufficiently trained workforce, high </a:t>
            </a:r>
            <a:r>
              <a:rPr lang="en-US" dirty="0" err="1"/>
              <a:t>labour</a:t>
            </a:r>
            <a:r>
              <a:rPr lang="en-US" dirty="0"/>
              <a:t> costs and frequent design changes.</a:t>
            </a:r>
          </a:p>
          <a:p>
            <a:pPr marL="396000" marR="9525" indent="-362585" algn="just">
              <a:spcBef>
                <a:spcPts val="1130"/>
              </a:spcBef>
              <a:buFont typeface="Arial"/>
              <a:buChar char="•"/>
              <a:tabLst>
                <a:tab pos="386715" algn="l"/>
              </a:tabLst>
            </a:pPr>
            <a:r>
              <a:rPr lang="en-US" dirty="0"/>
              <a:t>These</a:t>
            </a:r>
            <a:r>
              <a:rPr lang="en-US" spc="220" dirty="0"/>
              <a:t> </a:t>
            </a:r>
            <a:r>
              <a:rPr lang="en-US" dirty="0"/>
              <a:t>challenges</a:t>
            </a:r>
            <a:r>
              <a:rPr lang="en-US" spc="185" dirty="0"/>
              <a:t> </a:t>
            </a:r>
            <a:r>
              <a:rPr lang="en-US" dirty="0"/>
              <a:t>can</a:t>
            </a:r>
            <a:r>
              <a:rPr lang="en-US" spc="250" dirty="0"/>
              <a:t> </a:t>
            </a:r>
            <a:r>
              <a:rPr lang="en-US" dirty="0"/>
              <a:t>lead</a:t>
            </a:r>
            <a:r>
              <a:rPr lang="en-US" spc="180" dirty="0"/>
              <a:t> </a:t>
            </a:r>
            <a:r>
              <a:rPr lang="en-US" dirty="0"/>
              <a:t>to</a:t>
            </a:r>
            <a:r>
              <a:rPr lang="en-US" spc="180" dirty="0"/>
              <a:t> </a:t>
            </a:r>
            <a:r>
              <a:rPr lang="en-US" dirty="0"/>
              <a:t>delays,</a:t>
            </a:r>
            <a:r>
              <a:rPr lang="en-US" spc="235" dirty="0"/>
              <a:t> </a:t>
            </a:r>
            <a:r>
              <a:rPr lang="en-US" dirty="0"/>
              <a:t>increased</a:t>
            </a:r>
            <a:r>
              <a:rPr lang="en-US" spc="254" dirty="0"/>
              <a:t> </a:t>
            </a:r>
            <a:r>
              <a:rPr lang="en-US" dirty="0"/>
              <a:t>expenses</a:t>
            </a:r>
            <a:r>
              <a:rPr lang="en-US" spc="185" dirty="0"/>
              <a:t> </a:t>
            </a:r>
            <a:r>
              <a:rPr lang="en-US" dirty="0"/>
              <a:t>and</a:t>
            </a:r>
            <a:r>
              <a:rPr lang="en-US" spc="250" dirty="0"/>
              <a:t> </a:t>
            </a:r>
            <a:r>
              <a:rPr lang="en-US" dirty="0"/>
              <a:t>lower</a:t>
            </a:r>
            <a:r>
              <a:rPr lang="en-US" spc="145" dirty="0"/>
              <a:t> </a:t>
            </a:r>
            <a:r>
              <a:rPr lang="en-US" dirty="0"/>
              <a:t>quality</a:t>
            </a:r>
            <a:r>
              <a:rPr lang="en-US" spc="175" dirty="0"/>
              <a:t> </a:t>
            </a:r>
            <a:r>
              <a:rPr lang="en-US" dirty="0"/>
              <a:t>outcomes</a:t>
            </a:r>
            <a:r>
              <a:rPr lang="en-US" spc="170" dirty="0"/>
              <a:t> </a:t>
            </a:r>
            <a:r>
              <a:rPr lang="en-US" dirty="0"/>
              <a:t>in</a:t>
            </a:r>
            <a:r>
              <a:rPr lang="en-US" spc="180" dirty="0"/>
              <a:t> the </a:t>
            </a:r>
            <a:r>
              <a:rPr lang="en-US" spc="-10" dirty="0"/>
              <a:t>project delivery.</a:t>
            </a:r>
            <a:endParaRPr lang="en-IN" dirty="0"/>
          </a:p>
          <a:p>
            <a:pPr marL="396000" marR="9525" indent="-362585" algn="just">
              <a:spcBef>
                <a:spcPts val="1130"/>
              </a:spcBef>
              <a:buFont typeface="Arial"/>
              <a:buChar char="•"/>
              <a:tabLst>
                <a:tab pos="386715" algn="l"/>
              </a:tabLst>
            </a:pPr>
            <a:r>
              <a:rPr dirty="0"/>
              <a:t>To</a:t>
            </a:r>
            <a:r>
              <a:rPr spc="150" dirty="0"/>
              <a:t> </a:t>
            </a:r>
            <a:r>
              <a:rPr dirty="0"/>
              <a:t>improve</a:t>
            </a:r>
            <a:r>
              <a:rPr spc="125" dirty="0"/>
              <a:t> </a:t>
            </a:r>
            <a:r>
              <a:rPr dirty="0"/>
              <a:t>the</a:t>
            </a:r>
            <a:r>
              <a:rPr spc="60" dirty="0"/>
              <a:t> </a:t>
            </a:r>
            <a:r>
              <a:rPr dirty="0"/>
              <a:t>development</a:t>
            </a:r>
            <a:r>
              <a:rPr spc="160" dirty="0"/>
              <a:t> </a:t>
            </a:r>
            <a:r>
              <a:rPr dirty="0"/>
              <a:t>in</a:t>
            </a:r>
            <a:r>
              <a:rPr spc="85" dirty="0"/>
              <a:t> </a:t>
            </a:r>
            <a:r>
              <a:rPr dirty="0"/>
              <a:t>the</a:t>
            </a:r>
            <a:r>
              <a:rPr spc="120" dirty="0"/>
              <a:t> </a:t>
            </a:r>
            <a:r>
              <a:rPr dirty="0"/>
              <a:t>construction</a:t>
            </a:r>
            <a:r>
              <a:rPr spc="155" dirty="0"/>
              <a:t> </a:t>
            </a:r>
            <a:r>
              <a:rPr dirty="0"/>
              <a:t>industry,</a:t>
            </a:r>
            <a:r>
              <a:rPr spc="145" dirty="0"/>
              <a:t> </a:t>
            </a:r>
            <a:r>
              <a:rPr dirty="0"/>
              <a:t>we</a:t>
            </a:r>
            <a:r>
              <a:rPr spc="55" dirty="0"/>
              <a:t> </a:t>
            </a:r>
            <a:r>
              <a:rPr dirty="0"/>
              <a:t>plan</a:t>
            </a:r>
            <a:r>
              <a:rPr spc="90" dirty="0"/>
              <a:t> </a:t>
            </a:r>
            <a:r>
              <a:rPr dirty="0"/>
              <a:t>to</a:t>
            </a:r>
            <a:r>
              <a:rPr spc="150" dirty="0"/>
              <a:t> </a:t>
            </a:r>
            <a:r>
              <a:rPr dirty="0"/>
              <a:t>design</a:t>
            </a:r>
            <a:r>
              <a:rPr spc="155" dirty="0"/>
              <a:t> </a:t>
            </a:r>
            <a:r>
              <a:rPr dirty="0"/>
              <a:t>a</a:t>
            </a:r>
            <a:r>
              <a:rPr spc="125" dirty="0"/>
              <a:t> </a:t>
            </a:r>
            <a:r>
              <a:rPr dirty="0"/>
              <a:t>technology</a:t>
            </a:r>
            <a:r>
              <a:rPr spc="90" dirty="0"/>
              <a:t> </a:t>
            </a:r>
            <a:r>
              <a:rPr spc="-10" dirty="0"/>
              <a:t>based </a:t>
            </a:r>
            <a:r>
              <a:rPr dirty="0"/>
              <a:t>on</a:t>
            </a:r>
            <a:r>
              <a:rPr spc="-45" dirty="0"/>
              <a:t> </a:t>
            </a:r>
            <a:r>
              <a:rPr dirty="0"/>
              <a:t>3D</a:t>
            </a:r>
            <a:r>
              <a:rPr spc="40" dirty="0"/>
              <a:t> </a:t>
            </a:r>
            <a:r>
              <a:rPr dirty="0"/>
              <a:t>printing</a:t>
            </a:r>
            <a:r>
              <a:rPr spc="-200" dirty="0"/>
              <a:t> </a:t>
            </a:r>
            <a:r>
              <a:rPr dirty="0"/>
              <a:t>using</a:t>
            </a:r>
            <a:r>
              <a:rPr spc="-125" dirty="0"/>
              <a:t> </a:t>
            </a:r>
            <a:r>
              <a:rPr dirty="0"/>
              <a:t>AI/ML</a:t>
            </a:r>
            <a:r>
              <a:rPr spc="35" dirty="0"/>
              <a:t> </a:t>
            </a:r>
            <a:r>
              <a:rPr spc="-10" dirty="0"/>
              <a:t>algorithms.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65861"/>
            <a:ext cx="3090193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813589"/>
            <a:ext cx="10207625" cy="23243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0000" marR="5080" indent="-3429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355600" algn="l"/>
                <a:tab pos="917575" algn="l"/>
                <a:tab pos="1880235" algn="l"/>
                <a:tab pos="2233295" algn="l"/>
                <a:tab pos="2709545" algn="l"/>
                <a:tab pos="3424554" algn="l"/>
                <a:tab pos="4425315" algn="l"/>
                <a:tab pos="5436235" algn="l"/>
                <a:tab pos="6999605" algn="l"/>
              </a:tabLst>
            </a:pPr>
            <a:r>
              <a:rPr lang="en-US" sz="2000" spc="-25" dirty="0">
                <a:latin typeface="Times New Roman"/>
                <a:cs typeface="Times New Roman"/>
              </a:rPr>
              <a:t>The 3D printing combined with AI/ML enhances design, assures quality and advances extended, cost-effective infrastructure construction.</a:t>
            </a:r>
          </a:p>
          <a:p>
            <a:pPr marL="360000" marR="5080" indent="-3429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355600" algn="l"/>
                <a:tab pos="917575" algn="l"/>
                <a:tab pos="1880235" algn="l"/>
                <a:tab pos="2233295" algn="l"/>
                <a:tab pos="2709545" algn="l"/>
                <a:tab pos="3424554" algn="l"/>
                <a:tab pos="4425315" algn="l"/>
                <a:tab pos="5436235" algn="l"/>
                <a:tab pos="6999605" algn="l"/>
              </a:tabLst>
            </a:pPr>
            <a:r>
              <a:rPr lang="en-US" sz="2000" spc="-25" dirty="0">
                <a:latin typeface="Times New Roman"/>
                <a:cs typeface="Times New Roman"/>
              </a:rPr>
              <a:t>AI algorithms helps to assess project specifications and autonomously create optimized 3D designs. </a:t>
            </a:r>
          </a:p>
          <a:p>
            <a:pPr marL="360000" marR="5080" indent="-3429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355600" algn="l"/>
                <a:tab pos="917575" algn="l"/>
                <a:tab pos="1880235" algn="l"/>
                <a:tab pos="2233295" algn="l"/>
                <a:tab pos="2709545" algn="l"/>
                <a:tab pos="3424554" algn="l"/>
                <a:tab pos="4425315" algn="l"/>
                <a:tab pos="5436235" algn="l"/>
                <a:tab pos="6999605" algn="l"/>
              </a:tabLst>
            </a:pPr>
            <a:r>
              <a:rPr lang="en-US" sz="2000" spc="-25" dirty="0">
                <a:latin typeface="Times New Roman"/>
                <a:cs typeface="Times New Roman"/>
              </a:rPr>
              <a:t>Integrating computer vision functionality into the 3D printing process enables live monitoring.</a:t>
            </a:r>
          </a:p>
          <a:p>
            <a:pPr marL="360000" marR="5080" indent="-3429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355600" algn="l"/>
                <a:tab pos="917575" algn="l"/>
                <a:tab pos="1880235" algn="l"/>
                <a:tab pos="2233295" algn="l"/>
                <a:tab pos="2709545" algn="l"/>
                <a:tab pos="3424554" algn="l"/>
                <a:tab pos="4425315" algn="l"/>
                <a:tab pos="5436235" algn="l"/>
                <a:tab pos="6999605" algn="l"/>
              </a:tabLst>
            </a:pPr>
            <a:r>
              <a:rPr lang="en-US" sz="2000" spc="-25" dirty="0">
                <a:latin typeface="Times New Roman"/>
                <a:cs typeface="Times New Roman"/>
              </a:rPr>
              <a:t>With the usage of AI algorithms we can evaluate project timelines and resource availability to reduce delays in optimized construction schedules.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65861"/>
            <a:ext cx="44583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dirty="0"/>
              <a:t>Domain</a:t>
            </a:r>
            <a:r>
              <a:rPr sz="4000" spc="-155" dirty="0"/>
              <a:t> </a:t>
            </a:r>
            <a:r>
              <a:rPr sz="4000" spc="-10" dirty="0"/>
              <a:t>chosen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917575" y="1828800"/>
            <a:ext cx="7378065" cy="2786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1155" marR="5080" indent="-339090" algn="just">
              <a:spcBef>
                <a:spcPts val="83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AI/ML enhancements not only minimize errors but also lead to increased efficiency in project execution.</a:t>
            </a:r>
          </a:p>
          <a:p>
            <a:pPr marL="351155" marR="5080" indent="-339090" algn="just">
              <a:spcBef>
                <a:spcPts val="83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3D printing with AI improves building efficiency, minimizes errors, reduces cost and improves overall performance of the projects.</a:t>
            </a:r>
          </a:p>
          <a:p>
            <a:pPr marL="351155" marR="5080" indent="-339090" algn="just">
              <a:spcBef>
                <a:spcPts val="83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 sequential manufacturing process enables swift and efficient construction, resulting in reduced project timelines.</a:t>
            </a:r>
          </a:p>
          <a:p>
            <a:pPr marL="351155" marR="5080" indent="-339090" algn="just">
              <a:spcBef>
                <a:spcPts val="83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3D printing reduces delays, speeds up fabrication and enhances overall  efficiency of construction.</a:t>
            </a:r>
            <a:endParaRPr lang="en-IN" sz="2000" dirty="0">
              <a:latin typeface="Times New Roman"/>
              <a:cs typeface="Times New Roman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F13275ED-00C0-1139-405C-367EF5AAC3C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2224" y="1790967"/>
            <a:ext cx="3938651" cy="28623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65861"/>
            <a:ext cx="589850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dirty="0"/>
              <a:t>Feasibility</a:t>
            </a:r>
            <a:r>
              <a:rPr sz="4000" spc="-90" dirty="0"/>
              <a:t> </a:t>
            </a:r>
            <a:r>
              <a:rPr sz="4000" dirty="0"/>
              <a:t>of</a:t>
            </a:r>
            <a:r>
              <a:rPr sz="4000" spc="145" dirty="0"/>
              <a:t> </a:t>
            </a:r>
            <a:r>
              <a:rPr sz="4000"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800225"/>
            <a:ext cx="7312025" cy="30937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96000" indent="-339090" algn="just">
              <a:spcBef>
                <a:spcPts val="760"/>
              </a:spcBef>
              <a:buFont typeface="Arial"/>
              <a:buChar char="•"/>
              <a:tabLst>
                <a:tab pos="35179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3D printing and AI/ML algorithms eliminate material waste to ensure accurate conclusions.</a:t>
            </a:r>
            <a:endParaRPr lang="en-IN" sz="2000" dirty="0">
              <a:latin typeface="Times New Roman"/>
              <a:cs typeface="Times New Roman"/>
            </a:endParaRPr>
          </a:p>
          <a:p>
            <a:pPr marL="396000" marR="14604" indent="-339090" algn="just">
              <a:spcBef>
                <a:spcPts val="83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 process operates continuously without breaks for drying, with testing conducted at predetermined intervals.</a:t>
            </a:r>
          </a:p>
          <a:p>
            <a:pPr marL="396000" marR="14604" indent="-339090" algn="just">
              <a:spcBef>
                <a:spcPts val="83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This approach enables the development of intricate and distinctive architectural ideas that might be challenging to achieve through traditional methods.</a:t>
            </a:r>
          </a:p>
          <a:p>
            <a:pPr marL="396000" marR="14604" indent="-339090" algn="just">
              <a:spcBef>
                <a:spcPts val="83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Automating the design phase decreases the planning time and guarantees precision in structural layouts.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199" y="1800225"/>
            <a:ext cx="3124201" cy="3093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65861"/>
            <a:ext cx="94989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000" dirty="0"/>
              <a:t>Comparing</a:t>
            </a:r>
            <a:r>
              <a:rPr sz="4000" spc="215" dirty="0"/>
              <a:t> </a:t>
            </a:r>
            <a:r>
              <a:rPr sz="4000" dirty="0"/>
              <a:t>with</a:t>
            </a:r>
            <a:r>
              <a:rPr sz="4000" spc="-100" dirty="0"/>
              <a:t> </a:t>
            </a:r>
            <a:r>
              <a:rPr sz="4000" dirty="0"/>
              <a:t>Existing</a:t>
            </a:r>
            <a:r>
              <a:rPr sz="4000" spc="30" dirty="0"/>
              <a:t> </a:t>
            </a:r>
            <a:r>
              <a:rPr sz="4000" spc="-10" dirty="0"/>
              <a:t>Solutions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610CDB6-EB88-8D16-EF3D-3DA040915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77519"/>
              </p:ext>
            </p:extLst>
          </p:nvPr>
        </p:nvGraphicFramePr>
        <p:xfrm>
          <a:off x="917575" y="1916832"/>
          <a:ext cx="10290993" cy="43924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2035">
                  <a:extLst>
                    <a:ext uri="{9D8B030D-6E8A-4147-A177-3AD203B41FA5}">
                      <a16:colId xmlns:a16="http://schemas.microsoft.com/office/drawing/2014/main" val="1030379438"/>
                    </a:ext>
                  </a:extLst>
                </a:gridCol>
                <a:gridCol w="5108958">
                  <a:extLst>
                    <a:ext uri="{9D8B030D-6E8A-4147-A177-3AD203B41FA5}">
                      <a16:colId xmlns:a16="http://schemas.microsoft.com/office/drawing/2014/main" val="1556860369"/>
                    </a:ext>
                  </a:extLst>
                </a:gridCol>
              </a:tblGrid>
              <a:tr h="40884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625406"/>
                  </a:ext>
                </a:extLst>
              </a:tr>
              <a:tr h="3983641"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Manual processes and potential delays impact overall efficiency.</a:t>
                      </a:r>
                    </a:p>
                    <a:p>
                      <a:pPr marL="285750" indent="-285750" algn="l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Higher labor costs, extended project durations and material wastage contribute to increased overall expenses.</a:t>
                      </a:r>
                    </a:p>
                    <a:p>
                      <a:pPr marL="285750" indent="-285750" algn="l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material wastage and prolonged</a:t>
                      </a:r>
                      <a:r>
                        <a:rPr lang="en-US" sz="2000" b="1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construction times</a:t>
                      </a:r>
                      <a:r>
                        <a:rPr lang="en-US" sz="2000" b="0" i="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contribute to an increased environmental impact.</a:t>
                      </a:r>
                      <a:endParaRPr lang="en-US" sz="2000" b="1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Limited scope for significant advancements, incremental improvements in processes may occur.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Automation and rapid construction contribute to enhanced efficiency.</a:t>
                      </a:r>
                    </a:p>
                    <a:p>
                      <a:pPr marL="285750" indent="-285750" algn="l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 initial setup costs may be higher, the efficient nature of 3D printing reduces expenses, making it a cost-effective solution.</a:t>
                      </a:r>
                    </a:p>
                    <a:p>
                      <a:pPr marL="285750" indent="-285750" algn="l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Precise material usage makes 3D printing a more sustainable choice, minimizing environmental impact.</a:t>
                      </a:r>
                    </a:p>
                    <a:p>
                      <a:pPr marL="285750" indent="-285750" algn="l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can be innovative shift in building, with ongoing research established to extend the scope of applications.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1595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65861"/>
            <a:ext cx="44583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-1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52600"/>
            <a:ext cx="7338665" cy="3647793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4965" marR="9525" indent="-342900" algn="just">
              <a:spcBef>
                <a:spcPts val="994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3D printing enables the creation of intricate and customized architectural designs.</a:t>
            </a:r>
            <a:endParaRPr lang="en-IN" sz="2000" dirty="0">
              <a:latin typeface="Times New Roman"/>
              <a:cs typeface="Times New Roman"/>
            </a:endParaRPr>
          </a:p>
          <a:p>
            <a:pPr marL="354965" marR="10795" indent="-342900" algn="just">
              <a:spcBef>
                <a:spcPts val="969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AI/ML algorithms help to reduce material waste while using resources more efficiently.</a:t>
            </a:r>
            <a:endParaRPr lang="en-IN" sz="2000" dirty="0">
              <a:latin typeface="Times New Roman"/>
              <a:cs typeface="Times New Roman"/>
            </a:endParaRPr>
          </a:p>
          <a:p>
            <a:pPr marL="354965" marR="10795" indent="-342900" algn="just">
              <a:spcBef>
                <a:spcPts val="969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AI predicts project timelines, identifies risks and optimizes construction schedules.</a:t>
            </a:r>
          </a:p>
          <a:p>
            <a:pPr marL="354965" marR="10795" indent="-342900" algn="just">
              <a:spcBef>
                <a:spcPts val="969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These algorithms, which constantly monitor environmental variables  may alter system settings in real time to enhance comfort, energy efficiency and cost savings.</a:t>
            </a:r>
          </a:p>
          <a:p>
            <a:pPr marL="12065" marR="10795">
              <a:spcBef>
                <a:spcPts val="969"/>
              </a:spcBef>
              <a:tabLst>
                <a:tab pos="354965" algn="l"/>
              </a:tabLst>
            </a:pPr>
            <a:endParaRPr lang="en-IN" sz="2000" spc="-1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4272" y="1556792"/>
            <a:ext cx="287655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553" y="3013455"/>
            <a:ext cx="3264639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QUERIES?</a:t>
            </a:r>
            <a:endParaRPr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4A9597CD0E6E4AA1E399229C59BF3E" ma:contentTypeVersion="4" ma:contentTypeDescription="Create a new document." ma:contentTypeScope="" ma:versionID="bec1a492f9731b7900f530ac9e83b960">
  <xsd:schema xmlns:xsd="http://www.w3.org/2001/XMLSchema" xmlns:xs="http://www.w3.org/2001/XMLSchema" xmlns:p="http://schemas.microsoft.com/office/2006/metadata/properties" xmlns:ns3="e71be2c2-8247-4a61-8433-52d267f1c3eb" targetNamespace="http://schemas.microsoft.com/office/2006/metadata/properties" ma:root="true" ma:fieldsID="80fbbf554cdd9ca0bdd2d744d5a910eb" ns3:_="">
    <xsd:import namespace="e71be2c2-8247-4a61-8433-52d267f1c3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be2c2-8247-4a61-8433-52d267f1c3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15FED7-BD64-4C11-97E6-3410EC086281}">
  <ds:schemaRefs>
    <ds:schemaRef ds:uri="http://purl.org/dc/dcmitype/"/>
    <ds:schemaRef ds:uri="http://purl.org/dc/elements/1.1/"/>
    <ds:schemaRef ds:uri="http://schemas.microsoft.com/office/infopath/2007/PartnerControls"/>
    <ds:schemaRef ds:uri="e71be2c2-8247-4a61-8433-52d267f1c3eb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3F19C03-95DD-4069-8C2B-0D3D442354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C5BCB-DD5C-4C4F-BAA6-24FDED6D15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1be2c2-8247-4a61-8433-52d267f1c3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</TotalTime>
  <Words>539</Words>
  <Application>Microsoft Office PowerPoint</Application>
  <PresentationFormat>Widescreen</PresentationFormat>
  <Paragraphs>46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AVISHKAR</vt:lpstr>
      <vt:lpstr>Build a Technology Driven Approach to Lower Construction Costs and Shorten Project Timelines</vt:lpstr>
      <vt:lpstr>Problem Explanation</vt:lpstr>
      <vt:lpstr>Solution</vt:lpstr>
      <vt:lpstr>Domain chosen</vt:lpstr>
      <vt:lpstr>Feasibility of Solution</vt:lpstr>
      <vt:lpstr>Comparing with Existing Solutions</vt:lpstr>
      <vt:lpstr>Applications</vt:lpstr>
      <vt:lpstr>QUERIES?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AVISHKAR</dc:title>
  <dc:creator>sai kumar</dc:creator>
  <cp:lastModifiedBy>SAI KUMAR KOPUROTU</cp:lastModifiedBy>
  <cp:revision>16</cp:revision>
  <dcterms:created xsi:type="dcterms:W3CDTF">2024-03-04T05:24:05Z</dcterms:created>
  <dcterms:modified xsi:type="dcterms:W3CDTF">2024-03-05T10:09:32Z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2024-03-03T00:00:00Z</vt:filetime>
  </property>
  <property fmtid="{D5CDD505-2E9C-101B-9397-08002B2CF9AE}" pid="3" name="LastSaved">
    <vt:filetime>2024-03-04T00:00:00Z</vt:filetime>
  </property>
  <property fmtid="{D5CDD505-2E9C-101B-9397-08002B2CF9AE}" pid="4" name="Producer">
    <vt:lpwstr>3-Heights(TM) PDF Security Shell 4.8.25.2 (http://www.pdf-tools.com)</vt:lpwstr>
  </property>
  <property fmtid="{D5CDD505-2E9C-101B-9397-08002B2CF9AE}" pid="5" name="ContentTypeId">
    <vt:lpwstr>0x010100614A9597CD0E6E4AA1E399229C59BF3E</vt:lpwstr>
  </property>
</Properties>
</file>