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63" r:id="rId3"/>
    <p:sldMasterId id="2147483665" r:id="rId4"/>
  </p:sldMasterIdLst>
  <p:notesMasterIdLst>
    <p:notesMasterId r:id="rId16"/>
  </p:notesMasterIdLst>
  <p:sldIdLst>
    <p:sldId id="259" r:id="rId5"/>
    <p:sldId id="316" r:id="rId6"/>
    <p:sldId id="262" r:id="rId7"/>
    <p:sldId id="274" r:id="rId8"/>
    <p:sldId id="298" r:id="rId9"/>
    <p:sldId id="268" r:id="rId10"/>
    <p:sldId id="277" r:id="rId11"/>
    <p:sldId id="325" r:id="rId12"/>
    <p:sldId id="328" r:id="rId13"/>
    <p:sldId id="331" r:id="rId14"/>
    <p:sldId id="334" r:id="rId15"/>
  </p:sldIdLst>
  <p:sldSz cx="14630400" cy="82296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71" d="100"/>
          <a:sy n="71" d="100"/>
        </p:scale>
        <p:origin x="547" y="6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8ECC8C8-5E04-4FF1-942C-9B5B72CF71A8}" type="datetimeFigureOut">
              <a:rPr lang="en-US" smtClean="0"/>
              <a:t>5/20/2024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2F83E362-FE59-4731-9F44-D54F7C0781E2}" type="datetimeFigureOut">
              <a:rPr lang="en-US" smtClean="0"/>
              <a:t>5/20/2024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F09C18A7-7944-49B5-95B7-845943FE37EA}" type="datetimeFigureOut">
              <a:rPr lang="en-US" smtClean="0"/>
              <a:t>5/20/2024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1C694AC-306C-49FA-AE90-3F603F99F8A5}" type="datetimeFigureOut">
              <a:rPr lang="en-US" smtClean="0"/>
              <a:t>5/20/2024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3DCA93B2-E3FF-47C7-9A8C-AE0B412A2FC5}" type="datetimeFigureOut">
              <a:rPr lang="en-US" smtClean="0"/>
              <a:t>5/20/2024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0853998D-F221-4CC3-B688-84FE5A74E8AE}" type="datetimeFigureOut">
              <a:rPr lang="en-US" smtClean="0"/>
              <a:t>5/20/2024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3B170772-AF5B-48CB-B813-FC3240A10289}" type="datetimeFigureOut">
              <a:rPr lang="en-US" smtClean="0"/>
              <a:t>5/20/2024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A9E1E3E2-E6E1-4CDB-A72A-D1AAB048985B}" type="datetimeFigureOut">
              <a:rPr lang="en-US" smtClean="0"/>
              <a:t>5/20/2024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D7DC7672-CD82-420C-94A6-098E8A98E3F4}" type="datetimeFigureOut">
              <a:rPr lang="en-US" smtClean="0"/>
              <a:t>5/20/2024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9E1D1D7-29A5-4381-A686-A90E94443AB3}" type="datetimeFigureOut">
              <a:rPr lang="en-US" smtClean="0"/>
              <a:t>5/20/2024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79DD34D2-C529-4FEA-B97B-F3B5358F7926}" type="datetimeFigureOut">
              <a:rPr lang="en-US" smtClean="0"/>
              <a:t>5/20/2024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5/20/2024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 name="Shape 1"/>
          <p:cNvSpPr/>
          <p:nvPr/>
        </p:nvSpPr>
        <p:spPr>
          <a:xfrm>
            <a:off x="0" y="0"/>
            <a:ext cx="14630400" cy="8229600"/>
          </a:xfrm>
          <a:prstGeom prst="rect">
            <a:avLst/>
          </a:prstGeom>
          <a:solidFill>
            <a:srgbClr val="FFFFFF">
              <a:alpha val="75000"/>
            </a:srgbClr>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559907"/>
            <a:ext cx="7477601" cy="2874645"/>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7545"/>
              </a:lnSpc>
              <a:buNone/>
            </a:pPr>
            <a:r>
              <a:rPr lang="en-US" sz="6036" dirty="0">
                <a:solidFill>
                  <a:srgbClr val="1B1B27"/>
                </a:solidFill>
                <a:latin typeface="Raleway" pitchFamily="34" charset="0"/>
                <a:ea typeface="Raleway" pitchFamily="34" charset="-122"/>
                <a:cs typeface="Raleway" pitchFamily="34" charset="-120"/>
              </a:rPr>
              <a:t>Gesture Recognition System: Empowering Communication</a:t>
            </a:r>
          </a:p>
          <a:p>
            <a:pPr marL="0" indent="0">
              <a:lnSpc>
                <a:spcPts val="7545"/>
              </a:lnSpc>
              <a:buNone/>
            </a:pPr>
            <a:endParaRPr lang="en-US" sz="6036" dirty="0">
              <a:solidFill>
                <a:srgbClr val="1B1B27"/>
              </a:solidFill>
              <a:latin typeface="Raleway" pitchFamily="34" charset="0"/>
            </a:endParaRPr>
          </a:p>
          <a:p>
            <a:r>
              <a:rPr lang="en-IN" sz="3200" dirty="0">
                <a:latin typeface="Bahnschrift Light SemiCondensed" panose="020B0502040204020203" pitchFamily="34" charset="0"/>
              </a:rPr>
              <a:t> Group Members-</a:t>
            </a:r>
          </a:p>
          <a:p>
            <a:r>
              <a:rPr lang="en-IN" sz="3200" dirty="0">
                <a:latin typeface="Bahnschrift Light SemiCondensed" panose="020B0502040204020203" pitchFamily="34" charset="0"/>
              </a:rPr>
              <a:t> Vipul Joseph Pinto (20201CSE0596)</a:t>
            </a:r>
          </a:p>
          <a:p>
            <a:r>
              <a:rPr lang="en-IN" sz="3200" dirty="0">
                <a:latin typeface="Bahnschrift Light SemiCondensed" panose="020B0502040204020203" pitchFamily="34" charset="0"/>
              </a:rPr>
              <a:t> Hemanth Kumar Shetty M(20201CSE0655)</a:t>
            </a:r>
          </a:p>
          <a:p>
            <a:r>
              <a:rPr lang="en-IN" sz="3200" dirty="0">
                <a:latin typeface="Bahnschrift Light SemiCondensed" panose="020B0502040204020203" pitchFamily="34" charset="0"/>
              </a:rPr>
              <a:t> Deepak V (20201CSE0673)</a:t>
            </a:r>
          </a:p>
          <a:p>
            <a:pPr marL="0" indent="0">
              <a:lnSpc>
                <a:spcPts val="7545"/>
              </a:lnSpc>
              <a:buNone/>
            </a:pPr>
            <a:endParaRPr lang="en-US" sz="6036" dirty="0"/>
          </a:p>
        </p:txBody>
      </p:sp>
      <p:sp>
        <p:nvSpPr>
          <p:cNvPr id="6" name="Text 3"/>
          <p:cNvSpPr/>
          <p:nvPr/>
        </p:nvSpPr>
        <p:spPr>
          <a:xfrm>
            <a:off x="833199" y="4317815"/>
            <a:ext cx="7477601" cy="284321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99"/>
              </a:lnSpc>
              <a:buNone/>
            </a:pPr>
            <a:endParaRPr lang="en-US" sz="1750" dirty="0"/>
          </a:p>
        </p:txBody>
      </p:sp>
      <p:sp>
        <p:nvSpPr>
          <p:cNvPr id="8" name="Text 5"/>
          <p:cNvSpPr/>
          <p:nvPr/>
        </p:nvSpPr>
        <p:spPr>
          <a:xfrm>
            <a:off x="915233" y="7192089"/>
            <a:ext cx="191333" cy="14632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1152"/>
              </a:lnSpc>
              <a:buNone/>
            </a:pPr>
            <a:r>
              <a:rPr lang="en-US" sz="1152">
                <a:solidFill>
                  <a:srgbClr val="FFFFFF"/>
                </a:solidFill>
                <a:latin typeface="Roboto" pitchFamily="34" charset="0"/>
                <a:ea typeface="Roboto" pitchFamily="34" charset="-122"/>
                <a:cs typeface="Roboto" pitchFamily="34" charset="-120"/>
              </a:rPr>
              <a:t>Da</a:t>
            </a:r>
            <a:endParaRPr lang="en-US" sz="1152"/>
          </a:p>
        </p:txBody>
      </p:sp>
      <p:sp>
        <p:nvSpPr>
          <p:cNvPr id="9" name="Text 6"/>
          <p:cNvSpPr/>
          <p:nvPr/>
        </p:nvSpPr>
        <p:spPr>
          <a:xfrm>
            <a:off x="1299686" y="7070884"/>
            <a:ext cx="1548170" cy="38885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062"/>
              </a:lnSpc>
              <a:buNone/>
            </a:pPr>
            <a:endParaRPr lang="en-US" sz="2187"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 name="Shape 1"/>
          <p:cNvSpPr/>
          <p:nvPr/>
        </p:nvSpPr>
        <p:spPr>
          <a:xfrm>
            <a:off x="0" y="0"/>
            <a:ext cx="14630400" cy="8229600"/>
          </a:xfrm>
          <a:prstGeom prst="rect">
            <a:avLst/>
          </a:prstGeom>
          <a:solidFill>
            <a:srgbClr val="FFFFFF">
              <a:alpha val="75000"/>
            </a:srgbClr>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Text 2"/>
          <p:cNvSpPr/>
          <p:nvPr/>
        </p:nvSpPr>
        <p:spPr>
          <a:xfrm>
            <a:off x="2947868" y="506373"/>
            <a:ext cx="4800719" cy="57459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525"/>
              </a:lnSpc>
              <a:buNone/>
            </a:pPr>
            <a:r>
              <a:rPr lang="en-US" sz="3620">
                <a:solidFill>
                  <a:srgbClr val="1B1B27"/>
                </a:solidFill>
                <a:latin typeface="Raleway" pitchFamily="34" charset="0"/>
                <a:ea typeface="Raleway" pitchFamily="34" charset="-122"/>
                <a:cs typeface="Raleway" pitchFamily="34" charset="-120"/>
              </a:rPr>
              <a:t>Evaluation and Results</a:t>
            </a:r>
            <a:endParaRPr lang="en-US" sz="3620"/>
          </a:p>
        </p:txBody>
      </p:sp>
      <p:pic>
        <p:nvPicPr>
          <p:cNvPr id="5" name="Image 0" descr="preencoded.png"/>
          <p:cNvPicPr>
            <a:picLocks noChangeAspect="1"/>
          </p:cNvPicPr>
          <p:nvPr/>
        </p:nvPicPr>
        <p:blipFill>
          <a:blip r:embed="rId3"/>
          <a:stretch>
            <a:fillRect/>
          </a:stretch>
        </p:blipFill>
        <p:spPr>
          <a:xfrm>
            <a:off x="2947868" y="1448633"/>
            <a:ext cx="8734663" cy="4339590"/>
          </a:xfrm>
          <a:prstGeom prst="rect">
            <a:avLst/>
          </a:prstGeom>
        </p:spPr>
      </p:pic>
      <p:sp>
        <p:nvSpPr>
          <p:cNvPr id="6" name="Shape 3"/>
          <p:cNvSpPr/>
          <p:nvPr/>
        </p:nvSpPr>
        <p:spPr>
          <a:xfrm>
            <a:off x="5527834" y="5972175"/>
            <a:ext cx="183833" cy="183833"/>
          </a:xfrm>
          <a:prstGeom prst="roundRect">
            <a:avLst>
              <a:gd name="adj" fmla="val 9948"/>
            </a:avLst>
          </a:prstGeom>
          <a:solidFill>
            <a:srgbClr val="1F1F2D"/>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Text 4"/>
          <p:cNvSpPr/>
          <p:nvPr/>
        </p:nvSpPr>
        <p:spPr>
          <a:xfrm>
            <a:off x="5803583" y="5972175"/>
            <a:ext cx="755571" cy="18383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448"/>
              </a:lnSpc>
              <a:buNone/>
            </a:pPr>
            <a:r>
              <a:rPr lang="en-US" sz="1448">
                <a:solidFill>
                  <a:srgbClr val="3C3939"/>
                </a:solidFill>
                <a:latin typeface="Roboto" pitchFamily="34" charset="0"/>
                <a:ea typeface="Roboto" pitchFamily="34" charset="-122"/>
                <a:cs typeface="Roboto" pitchFamily="34" charset="-120"/>
              </a:rPr>
              <a:t>Accuracy</a:t>
            </a:r>
            <a:endParaRPr lang="en-US" sz="1448"/>
          </a:p>
        </p:txBody>
      </p:sp>
      <p:sp>
        <p:nvSpPr>
          <p:cNvPr id="8" name="Shape 5"/>
          <p:cNvSpPr/>
          <p:nvPr/>
        </p:nvSpPr>
        <p:spPr>
          <a:xfrm>
            <a:off x="6834902" y="5972175"/>
            <a:ext cx="183833" cy="183833"/>
          </a:xfrm>
          <a:prstGeom prst="roundRect">
            <a:avLst>
              <a:gd name="adj" fmla="val 9948"/>
            </a:avLst>
          </a:prstGeom>
          <a:solidFill>
            <a:srgbClr val="40405C"/>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9" name="Text 6"/>
          <p:cNvSpPr/>
          <p:nvPr/>
        </p:nvSpPr>
        <p:spPr>
          <a:xfrm>
            <a:off x="7110651" y="5972175"/>
            <a:ext cx="760452" cy="18383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448"/>
              </a:lnSpc>
              <a:buNone/>
            </a:pPr>
            <a:r>
              <a:rPr lang="en-US" sz="1448">
                <a:solidFill>
                  <a:srgbClr val="3C3939"/>
                </a:solidFill>
                <a:latin typeface="Roboto" pitchFamily="34" charset="0"/>
                <a:ea typeface="Roboto" pitchFamily="34" charset="-122"/>
                <a:cs typeface="Roboto" pitchFamily="34" charset="-120"/>
              </a:rPr>
              <a:t>Precision</a:t>
            </a:r>
            <a:endParaRPr lang="en-US" sz="1448"/>
          </a:p>
        </p:txBody>
      </p:sp>
      <p:sp>
        <p:nvSpPr>
          <p:cNvPr id="10" name="Shape 7"/>
          <p:cNvSpPr/>
          <p:nvPr/>
        </p:nvSpPr>
        <p:spPr>
          <a:xfrm>
            <a:off x="8146852" y="5972175"/>
            <a:ext cx="183833" cy="183833"/>
          </a:xfrm>
          <a:prstGeom prst="roundRect">
            <a:avLst>
              <a:gd name="adj" fmla="val 9948"/>
            </a:avLst>
          </a:prstGeom>
          <a:solidFill>
            <a:srgbClr val="61618C"/>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Text 8"/>
          <p:cNvSpPr/>
          <p:nvPr/>
        </p:nvSpPr>
        <p:spPr>
          <a:xfrm>
            <a:off x="8422600" y="5972175"/>
            <a:ext cx="496133" cy="18383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448"/>
              </a:lnSpc>
              <a:buNone/>
            </a:pPr>
            <a:r>
              <a:rPr lang="en-US" sz="1448">
                <a:solidFill>
                  <a:srgbClr val="3C3939"/>
                </a:solidFill>
                <a:latin typeface="Roboto" pitchFamily="34" charset="0"/>
                <a:ea typeface="Roboto" pitchFamily="34" charset="-122"/>
                <a:cs typeface="Roboto" pitchFamily="34" charset="-120"/>
              </a:rPr>
              <a:t>Recall</a:t>
            </a:r>
            <a:endParaRPr lang="en-US" sz="1448"/>
          </a:p>
        </p:txBody>
      </p:sp>
      <p:sp>
        <p:nvSpPr>
          <p:cNvPr id="12" name="Text 9"/>
          <p:cNvSpPr/>
          <p:nvPr/>
        </p:nvSpPr>
        <p:spPr>
          <a:xfrm>
            <a:off x="2947868" y="6546771"/>
            <a:ext cx="8734663" cy="1176337"/>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317"/>
              </a:lnSpc>
              <a:buNone/>
            </a:pPr>
            <a:r>
              <a:rPr lang="en-US" sz="1448">
                <a:solidFill>
                  <a:srgbClr val="3C3939"/>
                </a:solidFill>
                <a:latin typeface="Roboto" pitchFamily="34" charset="0"/>
                <a:ea typeface="Roboto" pitchFamily="34" charset="-122"/>
                <a:cs typeface="Roboto" pitchFamily="34" charset="-120"/>
              </a:rPr>
              <a:t>The evaluation results demonstrate that the GestureSense system effectively processes and classifies hand gestures with high accuracy, precision, and recall. The line chart presents the performance metrics for the key gestures of swipe, pinch, and rotate, showcasing the system's reliability in enabling communication for users with speech impairments.</a:t>
            </a:r>
            <a:endParaRPr lang="en-US" sz="1448"/>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 name="Shape 1"/>
          <p:cNvSpPr/>
          <p:nvPr/>
        </p:nvSpPr>
        <p:spPr>
          <a:xfrm>
            <a:off x="0" y="1"/>
            <a:ext cx="14630400" cy="8229600"/>
          </a:xfrm>
          <a:prstGeom prst="rect">
            <a:avLst/>
          </a:prstGeom>
          <a:solidFill>
            <a:srgbClr val="FFFFFF">
              <a:alpha val="75000"/>
            </a:srgbClr>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dirty="0"/>
          </a:p>
        </p:txBody>
      </p:sp>
      <p:sp>
        <p:nvSpPr>
          <p:cNvPr id="4" name="Text 2"/>
          <p:cNvSpPr/>
          <p:nvPr/>
        </p:nvSpPr>
        <p:spPr>
          <a:xfrm>
            <a:off x="1332295" y="940311"/>
            <a:ext cx="3888462" cy="48601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827"/>
              </a:lnSpc>
              <a:buNone/>
            </a:pPr>
            <a:r>
              <a:rPr lang="en-US" sz="4400" dirty="0">
                <a:solidFill>
                  <a:srgbClr val="1B1B27"/>
                </a:solidFill>
                <a:latin typeface="Raleway" pitchFamily="34" charset="0"/>
                <a:ea typeface="Raleway" pitchFamily="34" charset="-122"/>
                <a:cs typeface="Raleway" pitchFamily="34" charset="-120"/>
              </a:rPr>
              <a:t>Conclusion</a:t>
            </a:r>
            <a:endParaRPr lang="en-US" sz="4400" dirty="0"/>
          </a:p>
        </p:txBody>
      </p:sp>
      <p:sp>
        <p:nvSpPr>
          <p:cNvPr id="5" name="Text 3"/>
          <p:cNvSpPr/>
          <p:nvPr/>
        </p:nvSpPr>
        <p:spPr>
          <a:xfrm>
            <a:off x="1388948" y="2048129"/>
            <a:ext cx="10030707" cy="1243608"/>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60"/>
              </a:lnSpc>
              <a:buNone/>
            </a:pPr>
            <a:r>
              <a:rPr lang="en-US" dirty="0">
                <a:solidFill>
                  <a:srgbClr val="3C3939"/>
                </a:solidFill>
                <a:latin typeface="Roboto" pitchFamily="34" charset="0"/>
                <a:ea typeface="Roboto" pitchFamily="34" charset="-122"/>
                <a:cs typeface="Roboto" pitchFamily="34" charset="-120"/>
              </a:rPr>
              <a:t>As </a:t>
            </a:r>
            <a:r>
              <a:rPr lang="en-US" dirty="0" err="1">
                <a:solidFill>
                  <a:srgbClr val="3C3939"/>
                </a:solidFill>
                <a:latin typeface="Roboto" pitchFamily="34" charset="0"/>
                <a:ea typeface="Roboto" pitchFamily="34" charset="-122"/>
                <a:cs typeface="Roboto" pitchFamily="34" charset="-120"/>
              </a:rPr>
              <a:t>GestureSense</a:t>
            </a:r>
            <a:r>
              <a:rPr lang="en-US" dirty="0">
                <a:solidFill>
                  <a:srgbClr val="3C3939"/>
                </a:solidFill>
                <a:latin typeface="Roboto" pitchFamily="34" charset="0"/>
                <a:ea typeface="Roboto" pitchFamily="34" charset="-122"/>
                <a:cs typeface="Roboto" pitchFamily="34" charset="-120"/>
              </a:rPr>
              <a:t> embarks on the final leg of its journey, it stands tall as a beacon of human compassion and technological prowess in the landscape of assistive technology. Each line of code, each meticulously crafted algorithm, is a testament to the unwavering dedication and empathy of the team behind it. With every gesture it recognizes, </a:t>
            </a:r>
            <a:r>
              <a:rPr lang="en-US" dirty="0" err="1">
                <a:solidFill>
                  <a:srgbClr val="3C3939"/>
                </a:solidFill>
                <a:latin typeface="Roboto" pitchFamily="34" charset="0"/>
                <a:ea typeface="Roboto" pitchFamily="34" charset="-122"/>
                <a:cs typeface="Roboto" pitchFamily="34" charset="-120"/>
              </a:rPr>
              <a:t>GestureSense</a:t>
            </a:r>
            <a:r>
              <a:rPr lang="en-US" dirty="0">
                <a:solidFill>
                  <a:srgbClr val="3C3939"/>
                </a:solidFill>
                <a:latin typeface="Roboto" pitchFamily="34" charset="0"/>
                <a:ea typeface="Roboto" pitchFamily="34" charset="-122"/>
                <a:cs typeface="Roboto" pitchFamily="34" charset="-120"/>
              </a:rPr>
              <a:t> extends a lifeline to those whose voices are often lost in the cacophony of the world.</a:t>
            </a:r>
            <a:endParaRPr lang="en-US" dirty="0"/>
          </a:p>
        </p:txBody>
      </p:sp>
      <p:sp>
        <p:nvSpPr>
          <p:cNvPr id="6" name="Text 4"/>
          <p:cNvSpPr/>
          <p:nvPr/>
        </p:nvSpPr>
        <p:spPr>
          <a:xfrm>
            <a:off x="1482552" y="3517820"/>
            <a:ext cx="9649072" cy="1420044"/>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60"/>
              </a:lnSpc>
              <a:buNone/>
            </a:pPr>
            <a:r>
              <a:rPr lang="en-US" dirty="0">
                <a:solidFill>
                  <a:srgbClr val="3C3939"/>
                </a:solidFill>
                <a:latin typeface="Roboto" pitchFamily="34" charset="0"/>
                <a:ea typeface="Roboto" pitchFamily="34" charset="-122"/>
                <a:cs typeface="Roboto" pitchFamily="34" charset="-120"/>
              </a:rPr>
              <a:t>In the symphony of human connection, </a:t>
            </a:r>
            <a:r>
              <a:rPr lang="en-US" dirty="0" err="1">
                <a:solidFill>
                  <a:srgbClr val="3C3939"/>
                </a:solidFill>
                <a:latin typeface="Roboto" pitchFamily="34" charset="0"/>
                <a:ea typeface="Roboto" pitchFamily="34" charset="-122"/>
                <a:cs typeface="Roboto" pitchFamily="34" charset="-120"/>
              </a:rPr>
              <a:t>GestureSense</a:t>
            </a:r>
            <a:r>
              <a:rPr lang="en-US" dirty="0">
                <a:solidFill>
                  <a:srgbClr val="3C3939"/>
                </a:solidFill>
                <a:latin typeface="Roboto" pitchFamily="34" charset="0"/>
                <a:ea typeface="Roboto" pitchFamily="34" charset="-122"/>
                <a:cs typeface="Roboto" pitchFamily="34" charset="-120"/>
              </a:rPr>
              <a:t> orchestrates a melody of understanding and belonging for individuals with speech impairments. It transforms mere movements into profound messages, bridging the gap between silence and expression with grace and precision. As we bid adieu to this chapter of our journey, we do so with hearts brimming with gratitude and eyes shimmering with the hope of a brighter future</a:t>
            </a:r>
            <a:r>
              <a:rPr lang="en-US" sz="1225" dirty="0">
                <a:solidFill>
                  <a:srgbClr val="3C3939"/>
                </a:solidFill>
                <a:latin typeface="Roboto" pitchFamily="34" charset="0"/>
                <a:ea typeface="Roboto" pitchFamily="34" charset="-122"/>
                <a:cs typeface="Roboto" pitchFamily="34" charset="-120"/>
              </a:rPr>
              <a:t>.</a:t>
            </a:r>
            <a:endParaRPr lang="en-US" sz="1225" dirty="0"/>
          </a:p>
        </p:txBody>
      </p:sp>
      <p:sp>
        <p:nvSpPr>
          <p:cNvPr id="7" name="Text 5"/>
          <p:cNvSpPr/>
          <p:nvPr/>
        </p:nvSpPr>
        <p:spPr>
          <a:xfrm>
            <a:off x="1482552" y="5227913"/>
            <a:ext cx="9649072" cy="1492331"/>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60"/>
              </a:lnSpc>
              <a:buNone/>
            </a:pPr>
            <a:r>
              <a:rPr lang="en-US" dirty="0">
                <a:solidFill>
                  <a:srgbClr val="3C3939"/>
                </a:solidFill>
                <a:latin typeface="Roboto" pitchFamily="34" charset="0"/>
                <a:ea typeface="Roboto" pitchFamily="34" charset="-122"/>
                <a:cs typeface="Roboto" pitchFamily="34" charset="-120"/>
              </a:rPr>
              <a:t>For in the tapestry of human experience, </a:t>
            </a:r>
            <a:r>
              <a:rPr lang="en-US" dirty="0" err="1">
                <a:solidFill>
                  <a:srgbClr val="3C3939"/>
                </a:solidFill>
                <a:latin typeface="Roboto" pitchFamily="34" charset="0"/>
                <a:ea typeface="Roboto" pitchFamily="34" charset="-122"/>
                <a:cs typeface="Roboto" pitchFamily="34" charset="-120"/>
              </a:rPr>
              <a:t>GestureSense</a:t>
            </a:r>
            <a:r>
              <a:rPr lang="en-US" dirty="0">
                <a:solidFill>
                  <a:srgbClr val="3C3939"/>
                </a:solidFill>
                <a:latin typeface="Roboto" pitchFamily="34" charset="0"/>
                <a:ea typeface="Roboto" pitchFamily="34" charset="-122"/>
                <a:cs typeface="Roboto" pitchFamily="34" charset="-120"/>
              </a:rPr>
              <a:t> is more than just a technological marvel—it is a testament to the boundless capacity of the human spirit to innovate, to empathize, and to uplift. And as it continues to illuminate the path forward, we stand in awe of its legacy, knowing that it will forever shape the landscape of assistive technology and redefine the way we connect, communicate, and understand each other</a:t>
            </a:r>
            <a:r>
              <a:rPr lang="en-US" sz="1225" dirty="0">
                <a:solidFill>
                  <a:srgbClr val="3C3939"/>
                </a:solidFill>
                <a:latin typeface="Roboto" pitchFamily="34" charset="0"/>
                <a:ea typeface="Roboto" pitchFamily="34" charset="-122"/>
                <a:cs typeface="Roboto" pitchFamily="34" charset="-120"/>
              </a:rPr>
              <a:t>.</a:t>
            </a:r>
            <a:endParaRPr lang="en-US" sz="1225" dirty="0"/>
          </a:p>
        </p:txBody>
      </p:sp>
      <p:sp>
        <p:nvSpPr>
          <p:cNvPr id="8" name="Text 6"/>
          <p:cNvSpPr/>
          <p:nvPr/>
        </p:nvSpPr>
        <p:spPr>
          <a:xfrm>
            <a:off x="3621167" y="5538549"/>
            <a:ext cx="3110746" cy="38885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062"/>
              </a:lnSpc>
              <a:buNone/>
            </a:pPr>
            <a:endParaRPr lang="en-US" sz="2449" dirty="0"/>
          </a:p>
        </p:txBody>
      </p:sp>
      <p:sp>
        <p:nvSpPr>
          <p:cNvPr id="10" name="Text 8"/>
          <p:cNvSpPr/>
          <p:nvPr/>
        </p:nvSpPr>
        <p:spPr>
          <a:xfrm>
            <a:off x="3869888" y="6471523"/>
            <a:ext cx="7139345" cy="248722"/>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1960"/>
              </a:lnSpc>
              <a:buSzTx/>
            </a:pPr>
            <a:endParaRPr lang="en-US" sz="1225" dirty="0"/>
          </a:p>
        </p:txBody>
      </p:sp>
      <p:sp>
        <p:nvSpPr>
          <p:cNvPr id="11" name="Text 9"/>
          <p:cNvSpPr/>
          <p:nvPr/>
        </p:nvSpPr>
        <p:spPr>
          <a:xfrm>
            <a:off x="3869888" y="6782395"/>
            <a:ext cx="7139345" cy="248722"/>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1960"/>
              </a:lnSpc>
              <a:buSzTx/>
            </a:pPr>
            <a:endParaRPr lang="en-US" sz="1225" dirty="0"/>
          </a:p>
        </p:txBody>
      </p:sp>
      <p:sp>
        <p:nvSpPr>
          <p:cNvPr id="13" name="Text 11"/>
          <p:cNvSpPr/>
          <p:nvPr/>
        </p:nvSpPr>
        <p:spPr>
          <a:xfrm>
            <a:off x="3621167" y="7575233"/>
            <a:ext cx="3110746" cy="38885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3062"/>
              </a:lnSpc>
              <a:buNone/>
            </a:pPr>
            <a:endParaRPr lang="en-US" sz="2449" dirty="0"/>
          </a:p>
        </p:txBody>
      </p:sp>
      <p:sp>
        <p:nvSpPr>
          <p:cNvPr id="14" name="Text 12"/>
          <p:cNvSpPr/>
          <p:nvPr/>
        </p:nvSpPr>
        <p:spPr>
          <a:xfrm>
            <a:off x="3621167" y="8197334"/>
            <a:ext cx="7388066" cy="994886"/>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1960"/>
              </a:lnSpc>
              <a:buNone/>
            </a:pPr>
            <a:endParaRPr lang="en-US" sz="1225"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 name="Shape 1"/>
          <p:cNvSpPr/>
          <p:nvPr/>
        </p:nvSpPr>
        <p:spPr>
          <a:xfrm>
            <a:off x="0" y="0"/>
            <a:ext cx="14630400" cy="8229600"/>
          </a:xfrm>
          <a:prstGeom prst="rect">
            <a:avLst/>
          </a:prstGeom>
          <a:solidFill>
            <a:srgbClr val="FFFFFF">
              <a:alpha val="75000"/>
            </a:srgbClr>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Text 2"/>
          <p:cNvSpPr/>
          <p:nvPr/>
        </p:nvSpPr>
        <p:spPr>
          <a:xfrm>
            <a:off x="1482552" y="1378496"/>
            <a:ext cx="5554980" cy="69437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Introduction</a:t>
            </a:r>
            <a:endParaRPr lang="en-US" sz="4374" dirty="0"/>
          </a:p>
        </p:txBody>
      </p:sp>
      <p:sp>
        <p:nvSpPr>
          <p:cNvPr id="5" name="Text 3"/>
          <p:cNvSpPr/>
          <p:nvPr/>
        </p:nvSpPr>
        <p:spPr>
          <a:xfrm>
            <a:off x="1458424" y="2562861"/>
            <a:ext cx="10554414" cy="1777008"/>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Communication lies at the heart of human experience, shaping our interactions, relationships, and sense of belonging. For individuals with speech impairments, however, the ability to communicate effectively can be elusive, leading to feelings of frustration, isolation, and disconnection. </a:t>
            </a:r>
            <a:r>
              <a:rPr lang="en-US" sz="1750" dirty="0" err="1">
                <a:solidFill>
                  <a:srgbClr val="3C3939"/>
                </a:solidFill>
                <a:latin typeface="Roboto" pitchFamily="34" charset="0"/>
                <a:ea typeface="Roboto" pitchFamily="34" charset="-122"/>
                <a:cs typeface="Roboto" pitchFamily="34" charset="-120"/>
              </a:rPr>
              <a:t>GestureSense</a:t>
            </a:r>
            <a:r>
              <a:rPr lang="en-US" sz="1750" dirty="0">
                <a:solidFill>
                  <a:srgbClr val="3C3939"/>
                </a:solidFill>
                <a:latin typeface="Roboto" pitchFamily="34" charset="0"/>
                <a:ea typeface="Roboto" pitchFamily="34" charset="-122"/>
                <a:cs typeface="Roboto" pitchFamily="34" charset="-120"/>
              </a:rPr>
              <a:t> seeks to address this fundamental need by providing a revolutionary platform that enables users to communicate through hand gestures.</a:t>
            </a:r>
            <a:endParaRPr lang="en-US" sz="1750" dirty="0"/>
          </a:p>
        </p:txBody>
      </p:sp>
      <p:sp>
        <p:nvSpPr>
          <p:cNvPr id="6" name="Text 4"/>
          <p:cNvSpPr/>
          <p:nvPr/>
        </p:nvSpPr>
        <p:spPr>
          <a:xfrm>
            <a:off x="1554560" y="4795693"/>
            <a:ext cx="10554414" cy="1421606"/>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By leveraging the latest advancements in gesture recognition technology, </a:t>
            </a:r>
            <a:r>
              <a:rPr lang="en-US" sz="1750" dirty="0" err="1">
                <a:solidFill>
                  <a:srgbClr val="3C3939"/>
                </a:solidFill>
                <a:latin typeface="Roboto" pitchFamily="34" charset="0"/>
                <a:ea typeface="Roboto" pitchFamily="34" charset="-122"/>
                <a:cs typeface="Roboto" pitchFamily="34" charset="-120"/>
              </a:rPr>
              <a:t>GestureSense</a:t>
            </a:r>
            <a:r>
              <a:rPr lang="en-US" sz="1750" dirty="0">
                <a:solidFill>
                  <a:srgbClr val="3C3939"/>
                </a:solidFill>
                <a:latin typeface="Roboto" pitchFamily="34" charset="0"/>
                <a:ea typeface="Roboto" pitchFamily="34" charset="-122"/>
                <a:cs typeface="Roboto" pitchFamily="34" charset="-120"/>
              </a:rPr>
              <a:t> opens doors to a world where every gesture is understood, every movement meaningful. This introduction sets the stage for a comprehensive exploration of </a:t>
            </a:r>
            <a:r>
              <a:rPr lang="en-US" sz="1750" dirty="0" err="1">
                <a:solidFill>
                  <a:srgbClr val="3C3939"/>
                </a:solidFill>
                <a:latin typeface="Roboto" pitchFamily="34" charset="0"/>
                <a:ea typeface="Roboto" pitchFamily="34" charset="-122"/>
                <a:cs typeface="Roboto" pitchFamily="34" charset="-120"/>
              </a:rPr>
              <a:t>GestureSense</a:t>
            </a:r>
            <a:r>
              <a:rPr lang="en-US" sz="1750" dirty="0">
                <a:solidFill>
                  <a:srgbClr val="3C3939"/>
                </a:solidFill>
                <a:latin typeface="Roboto" pitchFamily="34" charset="0"/>
                <a:ea typeface="Roboto" pitchFamily="34" charset="-122"/>
                <a:cs typeface="Roboto" pitchFamily="34" charset="-120"/>
              </a:rPr>
              <a:t>, from its inception to its potential to transform the lives of its users.</a:t>
            </a:r>
            <a:endParaRPr lang="en-US" sz="175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1626569" y="0"/>
            <a:ext cx="12961440" cy="8229600"/>
          </a:xfrm>
          <a:prstGeom prst="rect">
            <a:avLst/>
          </a:prstGeom>
          <a:solidFill>
            <a:srgbClr val="ECECF3"/>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 name="Shape 1"/>
          <p:cNvSpPr/>
          <p:nvPr/>
        </p:nvSpPr>
        <p:spPr>
          <a:xfrm>
            <a:off x="1626569" y="0"/>
            <a:ext cx="12961440" cy="8229600"/>
          </a:xfrm>
          <a:prstGeom prst="rect">
            <a:avLst/>
          </a:prstGeom>
          <a:solidFill>
            <a:srgbClr val="FFFFFF">
              <a:alpha val="75000"/>
            </a:srgbClr>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Text 2"/>
          <p:cNvSpPr/>
          <p:nvPr/>
        </p:nvSpPr>
        <p:spPr>
          <a:xfrm>
            <a:off x="3920308" y="581501"/>
            <a:ext cx="8897278" cy="1321594"/>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203"/>
              </a:lnSpc>
              <a:buNone/>
            </a:pPr>
            <a:r>
              <a:rPr lang="en-US" sz="4162" dirty="0">
                <a:solidFill>
                  <a:srgbClr val="1B1B27"/>
                </a:solidFill>
                <a:latin typeface="Raleway" pitchFamily="34" charset="0"/>
                <a:ea typeface="Raleway" pitchFamily="34" charset="-122"/>
                <a:cs typeface="Raleway" pitchFamily="34" charset="-120"/>
              </a:rPr>
              <a:t>Objectives: Empowering Communication through Gesture</a:t>
            </a:r>
            <a:endParaRPr lang="en-US" sz="4162" dirty="0"/>
          </a:p>
        </p:txBody>
      </p:sp>
      <p:sp>
        <p:nvSpPr>
          <p:cNvPr id="5" name="Shape 3"/>
          <p:cNvSpPr/>
          <p:nvPr/>
        </p:nvSpPr>
        <p:spPr>
          <a:xfrm>
            <a:off x="3920307" y="2491026"/>
            <a:ext cx="421395" cy="475655"/>
          </a:xfrm>
          <a:prstGeom prst="roundRect">
            <a:avLst>
              <a:gd name="adj" fmla="val 20003"/>
            </a:avLst>
          </a:prstGeom>
          <a:solidFill>
            <a:srgbClr val="E1E1EA"/>
          </a:solidFill>
          <a:ln w="7620">
            <a:solidFill>
              <a:srgbClr val="C7C7D0"/>
            </a:solidFill>
            <a:prstDash val="solid"/>
          </a:ln>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Text 4"/>
          <p:cNvSpPr/>
          <p:nvPr/>
        </p:nvSpPr>
        <p:spPr>
          <a:xfrm>
            <a:off x="4090210" y="2530554"/>
            <a:ext cx="120248" cy="39647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22"/>
              </a:lnSpc>
              <a:buNone/>
            </a:pPr>
            <a:r>
              <a:rPr lang="en-US" sz="2497">
                <a:solidFill>
                  <a:srgbClr val="3C3939"/>
                </a:solidFill>
                <a:latin typeface="Raleway" pitchFamily="34" charset="0"/>
                <a:ea typeface="Raleway" pitchFamily="34" charset="-122"/>
                <a:cs typeface="Raleway" pitchFamily="34" charset="-120"/>
              </a:rPr>
              <a:t>1</a:t>
            </a:r>
            <a:endParaRPr lang="en-US" sz="2497"/>
          </a:p>
        </p:txBody>
      </p:sp>
      <p:sp>
        <p:nvSpPr>
          <p:cNvPr id="7" name="Text 5"/>
          <p:cNvSpPr/>
          <p:nvPr/>
        </p:nvSpPr>
        <p:spPr>
          <a:xfrm>
            <a:off x="4607298" y="2563654"/>
            <a:ext cx="3024336" cy="33039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601"/>
              </a:lnSpc>
              <a:buNone/>
            </a:pPr>
            <a:r>
              <a:rPr lang="en-US" sz="2081" dirty="0">
                <a:solidFill>
                  <a:srgbClr val="3C3939"/>
                </a:solidFill>
                <a:latin typeface="Raleway" pitchFamily="34" charset="0"/>
                <a:ea typeface="Raleway" pitchFamily="34" charset="-122"/>
                <a:cs typeface="Raleway" pitchFamily="34" charset="-120"/>
              </a:rPr>
              <a:t>Robust Gesture Recognition</a:t>
            </a:r>
            <a:endParaRPr lang="en-US" sz="2081" dirty="0"/>
          </a:p>
        </p:txBody>
      </p:sp>
      <p:sp>
        <p:nvSpPr>
          <p:cNvPr id="8" name="Text 6"/>
          <p:cNvSpPr/>
          <p:nvPr/>
        </p:nvSpPr>
        <p:spPr>
          <a:xfrm>
            <a:off x="4607299" y="3020854"/>
            <a:ext cx="3746456" cy="169128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664"/>
              </a:lnSpc>
              <a:buNone/>
            </a:pPr>
            <a:r>
              <a:rPr lang="en-US" sz="1665" dirty="0">
                <a:solidFill>
                  <a:srgbClr val="3C3939"/>
                </a:solidFill>
                <a:latin typeface="Roboto" pitchFamily="34" charset="0"/>
                <a:ea typeface="Roboto" pitchFamily="34" charset="-122"/>
                <a:cs typeface="Roboto" pitchFamily="34" charset="-120"/>
              </a:rPr>
              <a:t>Develop a hand gesture recognition system capable of accurately interpreting a diverse range of gestures in real-time, ensuring inclusivity and accessibility for users across varying contexts and environments.</a:t>
            </a:r>
            <a:endParaRPr lang="en-US" sz="1665" dirty="0"/>
          </a:p>
        </p:txBody>
      </p:sp>
      <p:sp>
        <p:nvSpPr>
          <p:cNvPr id="9" name="Shape 7"/>
          <p:cNvSpPr/>
          <p:nvPr/>
        </p:nvSpPr>
        <p:spPr>
          <a:xfrm>
            <a:off x="9047496" y="2491026"/>
            <a:ext cx="421395" cy="475655"/>
          </a:xfrm>
          <a:prstGeom prst="roundRect">
            <a:avLst>
              <a:gd name="adj" fmla="val 20003"/>
            </a:avLst>
          </a:prstGeom>
          <a:solidFill>
            <a:srgbClr val="E1E1EA"/>
          </a:solidFill>
          <a:ln w="7620">
            <a:solidFill>
              <a:srgbClr val="C7C7D0"/>
            </a:solidFill>
            <a:prstDash val="solid"/>
          </a:ln>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0" name="Text 8"/>
          <p:cNvSpPr/>
          <p:nvPr/>
        </p:nvSpPr>
        <p:spPr>
          <a:xfrm>
            <a:off x="9202635" y="2530554"/>
            <a:ext cx="146407" cy="39647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22"/>
              </a:lnSpc>
              <a:buNone/>
            </a:pPr>
            <a:r>
              <a:rPr lang="en-US" sz="2497" dirty="0">
                <a:solidFill>
                  <a:srgbClr val="3C3939"/>
                </a:solidFill>
                <a:latin typeface="Raleway" pitchFamily="34" charset="0"/>
                <a:ea typeface="Raleway" pitchFamily="34" charset="-122"/>
                <a:cs typeface="Raleway" pitchFamily="34" charset="-120"/>
              </a:rPr>
              <a:t>2</a:t>
            </a:r>
            <a:endParaRPr lang="en-US" sz="2497" dirty="0"/>
          </a:p>
        </p:txBody>
      </p:sp>
      <p:sp>
        <p:nvSpPr>
          <p:cNvPr id="11" name="Text 9"/>
          <p:cNvSpPr/>
          <p:nvPr/>
        </p:nvSpPr>
        <p:spPr>
          <a:xfrm>
            <a:off x="9734487" y="2563654"/>
            <a:ext cx="2683528" cy="33039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601"/>
              </a:lnSpc>
              <a:buNone/>
            </a:pPr>
            <a:r>
              <a:rPr lang="en-US" sz="2081" dirty="0">
                <a:solidFill>
                  <a:srgbClr val="3C3939"/>
                </a:solidFill>
                <a:latin typeface="Raleway" pitchFamily="34" charset="0"/>
                <a:ea typeface="Raleway" pitchFamily="34" charset="-122"/>
                <a:cs typeface="Raleway" pitchFamily="34" charset="-120"/>
              </a:rPr>
              <a:t>Intuitive User Experience</a:t>
            </a:r>
            <a:endParaRPr lang="en-US" sz="2081" dirty="0"/>
          </a:p>
        </p:txBody>
      </p:sp>
      <p:sp>
        <p:nvSpPr>
          <p:cNvPr id="12" name="Text 10"/>
          <p:cNvSpPr/>
          <p:nvPr/>
        </p:nvSpPr>
        <p:spPr>
          <a:xfrm>
            <a:off x="9734487" y="3020854"/>
            <a:ext cx="3746456" cy="169128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664"/>
              </a:lnSpc>
              <a:buNone/>
            </a:pPr>
            <a:r>
              <a:rPr lang="en-US" sz="1665" dirty="0">
                <a:solidFill>
                  <a:srgbClr val="3C3939"/>
                </a:solidFill>
                <a:latin typeface="Roboto" pitchFamily="34" charset="0"/>
                <a:ea typeface="Roboto" pitchFamily="34" charset="-122"/>
                <a:cs typeface="Roboto" pitchFamily="34" charset="-120"/>
              </a:rPr>
              <a:t>Design an intuitive and user-friendly interface that invites users to engage with </a:t>
            </a:r>
            <a:r>
              <a:rPr lang="en-US" sz="1665" dirty="0" err="1">
                <a:solidFill>
                  <a:srgbClr val="3C3939"/>
                </a:solidFill>
                <a:latin typeface="Roboto" pitchFamily="34" charset="0"/>
                <a:ea typeface="Roboto" pitchFamily="34" charset="-122"/>
                <a:cs typeface="Roboto" pitchFamily="34" charset="-120"/>
              </a:rPr>
              <a:t>GestureSense</a:t>
            </a:r>
            <a:r>
              <a:rPr lang="en-US" sz="1665" dirty="0">
                <a:solidFill>
                  <a:srgbClr val="3C3939"/>
                </a:solidFill>
                <a:latin typeface="Roboto" pitchFamily="34" charset="0"/>
                <a:ea typeface="Roboto" pitchFamily="34" charset="-122"/>
                <a:cs typeface="Roboto" pitchFamily="34" charset="-120"/>
              </a:rPr>
              <a:t> with ease and confidence, fostering a sense of empowerment and agency.</a:t>
            </a:r>
            <a:endParaRPr lang="en-US" sz="1665" dirty="0"/>
          </a:p>
        </p:txBody>
      </p:sp>
      <p:sp>
        <p:nvSpPr>
          <p:cNvPr id="13" name="Shape 11"/>
          <p:cNvSpPr/>
          <p:nvPr/>
        </p:nvSpPr>
        <p:spPr>
          <a:xfrm>
            <a:off x="4210458" y="5543199"/>
            <a:ext cx="421395" cy="475655"/>
          </a:xfrm>
          <a:prstGeom prst="roundRect">
            <a:avLst>
              <a:gd name="adj" fmla="val 20003"/>
            </a:avLst>
          </a:prstGeom>
          <a:solidFill>
            <a:srgbClr val="E1E1EA"/>
          </a:solidFill>
          <a:ln w="7620">
            <a:solidFill>
              <a:srgbClr val="C7C7D0"/>
            </a:solidFill>
            <a:prstDash val="solid"/>
          </a:ln>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Text 12"/>
          <p:cNvSpPr/>
          <p:nvPr/>
        </p:nvSpPr>
        <p:spPr>
          <a:xfrm>
            <a:off x="4341702" y="5543199"/>
            <a:ext cx="150099" cy="39647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22"/>
              </a:lnSpc>
              <a:buNone/>
            </a:pPr>
            <a:r>
              <a:rPr lang="en-US" sz="2497" dirty="0">
                <a:solidFill>
                  <a:srgbClr val="3C3939"/>
                </a:solidFill>
                <a:latin typeface="Raleway" pitchFamily="34" charset="0"/>
                <a:ea typeface="Raleway" pitchFamily="34" charset="-122"/>
                <a:cs typeface="Raleway" pitchFamily="34" charset="-120"/>
              </a:rPr>
              <a:t>3</a:t>
            </a:r>
            <a:endParaRPr lang="en-US" sz="2497" dirty="0"/>
          </a:p>
        </p:txBody>
      </p:sp>
      <p:sp>
        <p:nvSpPr>
          <p:cNvPr id="15" name="Text 13"/>
          <p:cNvSpPr/>
          <p:nvPr/>
        </p:nvSpPr>
        <p:spPr>
          <a:xfrm>
            <a:off x="4638371" y="5603120"/>
            <a:ext cx="2746289" cy="33039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601"/>
              </a:lnSpc>
              <a:buNone/>
            </a:pPr>
            <a:r>
              <a:rPr lang="en-US" sz="2081" dirty="0">
                <a:solidFill>
                  <a:srgbClr val="3C3939"/>
                </a:solidFill>
                <a:latin typeface="Raleway" pitchFamily="34" charset="0"/>
                <a:ea typeface="Raleway" pitchFamily="34" charset="-122"/>
                <a:cs typeface="Raleway" pitchFamily="34" charset="-120"/>
              </a:rPr>
              <a:t>Continuous Improvement</a:t>
            </a:r>
            <a:endParaRPr lang="en-US" sz="2081" dirty="0"/>
          </a:p>
        </p:txBody>
      </p:sp>
      <p:sp>
        <p:nvSpPr>
          <p:cNvPr id="16" name="Text 14"/>
          <p:cNvSpPr/>
          <p:nvPr/>
        </p:nvSpPr>
        <p:spPr>
          <a:xfrm>
            <a:off x="4644493" y="5975836"/>
            <a:ext cx="3746456" cy="169128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664"/>
              </a:lnSpc>
              <a:buNone/>
            </a:pPr>
            <a:r>
              <a:rPr lang="en-US" sz="1665" dirty="0">
                <a:solidFill>
                  <a:srgbClr val="3C3939"/>
                </a:solidFill>
                <a:latin typeface="Roboto" pitchFamily="34" charset="0"/>
                <a:ea typeface="Roboto" pitchFamily="34" charset="-122"/>
                <a:cs typeface="Roboto" pitchFamily="34" charset="-120"/>
              </a:rPr>
              <a:t>Conduct thorough testing and evaluation to ensure that </a:t>
            </a:r>
            <a:r>
              <a:rPr lang="en-US" sz="1665" dirty="0" err="1">
                <a:solidFill>
                  <a:srgbClr val="3C3939"/>
                </a:solidFill>
                <a:latin typeface="Roboto" pitchFamily="34" charset="0"/>
                <a:ea typeface="Roboto" pitchFamily="34" charset="-122"/>
                <a:cs typeface="Roboto" pitchFamily="34" charset="-120"/>
              </a:rPr>
              <a:t>GestureSense</a:t>
            </a:r>
            <a:r>
              <a:rPr lang="en-US" sz="1665" dirty="0">
                <a:solidFill>
                  <a:srgbClr val="3C3939"/>
                </a:solidFill>
                <a:latin typeface="Roboto" pitchFamily="34" charset="0"/>
                <a:ea typeface="Roboto" pitchFamily="34" charset="-122"/>
                <a:cs typeface="Roboto" pitchFamily="34" charset="-120"/>
              </a:rPr>
              <a:t> meets the diverse needs and preferences of its users, fostering a culture of continuous improvement and innovation.</a:t>
            </a:r>
            <a:endParaRPr lang="en-US" sz="1665" dirty="0"/>
          </a:p>
        </p:txBody>
      </p:sp>
      <p:sp>
        <p:nvSpPr>
          <p:cNvPr id="17" name="Shape 15"/>
          <p:cNvSpPr/>
          <p:nvPr/>
        </p:nvSpPr>
        <p:spPr>
          <a:xfrm>
            <a:off x="9047496" y="5088612"/>
            <a:ext cx="421395" cy="475655"/>
          </a:xfrm>
          <a:prstGeom prst="roundRect">
            <a:avLst>
              <a:gd name="adj" fmla="val 20003"/>
            </a:avLst>
          </a:prstGeom>
          <a:solidFill>
            <a:srgbClr val="E1E1EA"/>
          </a:solidFill>
          <a:ln w="7620">
            <a:solidFill>
              <a:srgbClr val="C7C7D0"/>
            </a:solidFill>
            <a:prstDash val="solid"/>
          </a:ln>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Text 16"/>
          <p:cNvSpPr/>
          <p:nvPr/>
        </p:nvSpPr>
        <p:spPr>
          <a:xfrm>
            <a:off x="9198706" y="5128141"/>
            <a:ext cx="153368" cy="39647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22"/>
              </a:lnSpc>
              <a:buNone/>
            </a:pPr>
            <a:r>
              <a:rPr lang="en-US" sz="2497">
                <a:solidFill>
                  <a:srgbClr val="3C3939"/>
                </a:solidFill>
                <a:latin typeface="Raleway" pitchFamily="34" charset="0"/>
                <a:ea typeface="Raleway" pitchFamily="34" charset="-122"/>
                <a:cs typeface="Raleway" pitchFamily="34" charset="-120"/>
              </a:rPr>
              <a:t>4</a:t>
            </a:r>
            <a:endParaRPr lang="en-US" sz="2497"/>
          </a:p>
        </p:txBody>
      </p:sp>
      <p:sp>
        <p:nvSpPr>
          <p:cNvPr id="19" name="Text 17"/>
          <p:cNvSpPr/>
          <p:nvPr/>
        </p:nvSpPr>
        <p:spPr>
          <a:xfrm>
            <a:off x="9734487" y="5161240"/>
            <a:ext cx="3278544" cy="330398"/>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601"/>
              </a:lnSpc>
              <a:buNone/>
            </a:pPr>
            <a:r>
              <a:rPr lang="en-US" sz="2081">
                <a:solidFill>
                  <a:srgbClr val="3C3939"/>
                </a:solidFill>
                <a:latin typeface="Raleway" pitchFamily="34" charset="0"/>
                <a:ea typeface="Raleway" pitchFamily="34" charset="-122"/>
                <a:cs typeface="Raleway" pitchFamily="34" charset="-120"/>
              </a:rPr>
              <a:t>Personalization and Expansion</a:t>
            </a:r>
            <a:endParaRPr lang="en-US" sz="2081"/>
          </a:p>
        </p:txBody>
      </p:sp>
      <p:sp>
        <p:nvSpPr>
          <p:cNvPr id="20" name="Text 18"/>
          <p:cNvSpPr/>
          <p:nvPr/>
        </p:nvSpPr>
        <p:spPr>
          <a:xfrm>
            <a:off x="9734487" y="5618440"/>
            <a:ext cx="3746456" cy="2029539"/>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664"/>
              </a:lnSpc>
              <a:buNone/>
            </a:pPr>
            <a:r>
              <a:rPr lang="en-US" sz="1665" dirty="0">
                <a:solidFill>
                  <a:srgbClr val="3C3939"/>
                </a:solidFill>
                <a:latin typeface="Roboto" pitchFamily="34" charset="0"/>
                <a:ea typeface="Roboto" pitchFamily="34" charset="-122"/>
                <a:cs typeface="Roboto" pitchFamily="34" charset="-120"/>
              </a:rPr>
              <a:t>Explore opportunities for customization and personalization within </a:t>
            </a:r>
            <a:r>
              <a:rPr lang="en-US" sz="1665" dirty="0" err="1">
                <a:solidFill>
                  <a:srgbClr val="3C3939"/>
                </a:solidFill>
                <a:latin typeface="Roboto" pitchFamily="34" charset="0"/>
                <a:ea typeface="Roboto" pitchFamily="34" charset="-122"/>
                <a:cs typeface="Roboto" pitchFamily="34" charset="-120"/>
              </a:rPr>
              <a:t>GestureSense</a:t>
            </a:r>
            <a:r>
              <a:rPr lang="en-US" sz="1665" dirty="0">
                <a:solidFill>
                  <a:srgbClr val="3C3939"/>
                </a:solidFill>
                <a:latin typeface="Roboto" pitchFamily="34" charset="0"/>
                <a:ea typeface="Roboto" pitchFamily="34" charset="-122"/>
                <a:cs typeface="Roboto" pitchFamily="34" charset="-120"/>
              </a:rPr>
              <a:t>, allowing users to tailor the system to their unique communication styles and preferences.</a:t>
            </a:r>
            <a:endParaRPr lang="en-US" sz="1665" dirty="0"/>
          </a:p>
        </p:txBody>
      </p:sp>
      <p:pic>
        <p:nvPicPr>
          <p:cNvPr id="23" name="Image 0" descr="preencoded.png">
            <a:extLst>
              <a:ext uri="{FF2B5EF4-FFF2-40B4-BE49-F238E27FC236}">
                <a16:creationId xmlns:a16="http://schemas.microsoft.com/office/drawing/2014/main" id="{59D6CD82-1673-D5F8-3070-6E5EAE3B41DC}"/>
              </a:ext>
            </a:extLst>
          </p:cNvPr>
          <p:cNvPicPr>
            <a:picLocks noChangeAspect="1"/>
          </p:cNvPicPr>
          <p:nvPr/>
        </p:nvPicPr>
        <p:blipFill>
          <a:blip r:embed="rId3"/>
          <a:stretch>
            <a:fillRect/>
          </a:stretch>
        </p:blipFill>
        <p:spPr>
          <a:xfrm>
            <a:off x="-7620" y="0"/>
            <a:ext cx="3808078" cy="8229600"/>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 name="Shape 1"/>
          <p:cNvSpPr/>
          <p:nvPr/>
        </p:nvSpPr>
        <p:spPr>
          <a:xfrm>
            <a:off x="0" y="0"/>
            <a:ext cx="14630400" cy="8229600"/>
          </a:xfrm>
          <a:prstGeom prst="rect">
            <a:avLst/>
          </a:prstGeom>
          <a:solidFill>
            <a:srgbClr val="FFFFFF">
              <a:alpha val="75000"/>
            </a:srgbClr>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Text 2"/>
          <p:cNvSpPr/>
          <p:nvPr/>
        </p:nvSpPr>
        <p:spPr>
          <a:xfrm>
            <a:off x="2320052" y="579001"/>
            <a:ext cx="9990177" cy="1314450"/>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175"/>
              </a:lnSpc>
              <a:buNone/>
            </a:pPr>
            <a:r>
              <a:rPr lang="en-US" sz="4140">
                <a:solidFill>
                  <a:srgbClr val="1B1B27"/>
                </a:solidFill>
                <a:latin typeface="Raleway" pitchFamily="34" charset="0"/>
                <a:ea typeface="Raleway" pitchFamily="34" charset="-122"/>
                <a:cs typeface="Raleway" pitchFamily="34" charset="-120"/>
              </a:rPr>
              <a:t>GestureSense: Bridging the Communication Gap</a:t>
            </a:r>
            <a:endParaRPr lang="en-US" sz="4140"/>
          </a:p>
        </p:txBody>
      </p:sp>
      <p:pic>
        <p:nvPicPr>
          <p:cNvPr id="5" name="Image 0" descr="preencoded.png"/>
          <p:cNvPicPr>
            <a:picLocks noChangeAspect="1"/>
          </p:cNvPicPr>
          <p:nvPr/>
        </p:nvPicPr>
        <p:blipFill>
          <a:blip r:embed="rId3"/>
          <a:stretch>
            <a:fillRect/>
          </a:stretch>
        </p:blipFill>
        <p:spPr>
          <a:xfrm>
            <a:off x="2320052" y="2313980"/>
            <a:ext cx="3119795" cy="1928098"/>
          </a:xfrm>
          <a:prstGeom prst="rect">
            <a:avLst/>
          </a:prstGeom>
        </p:spPr>
      </p:pic>
      <p:sp>
        <p:nvSpPr>
          <p:cNvPr id="6" name="Text 3"/>
          <p:cNvSpPr/>
          <p:nvPr/>
        </p:nvSpPr>
        <p:spPr>
          <a:xfrm>
            <a:off x="2320052" y="4504968"/>
            <a:ext cx="2628900" cy="32861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588"/>
              </a:lnSpc>
              <a:buNone/>
            </a:pPr>
            <a:r>
              <a:rPr lang="en-US" sz="2070">
                <a:solidFill>
                  <a:srgbClr val="3C3939"/>
                </a:solidFill>
                <a:latin typeface="Raleway" pitchFamily="34" charset="0"/>
                <a:ea typeface="Raleway" pitchFamily="34" charset="-122"/>
                <a:cs typeface="Raleway" pitchFamily="34" charset="-120"/>
              </a:rPr>
              <a:t>Seamless Integration</a:t>
            </a:r>
            <a:endParaRPr lang="en-US" sz="2070"/>
          </a:p>
        </p:txBody>
      </p:sp>
      <p:sp>
        <p:nvSpPr>
          <p:cNvPr id="7" name="Text 4"/>
          <p:cNvSpPr/>
          <p:nvPr/>
        </p:nvSpPr>
        <p:spPr>
          <a:xfrm>
            <a:off x="2320052" y="4959668"/>
            <a:ext cx="3119795" cy="269081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650"/>
              </a:lnSpc>
              <a:buNone/>
            </a:pPr>
            <a:r>
              <a:rPr lang="en-US" sz="1656">
                <a:solidFill>
                  <a:srgbClr val="3C3939"/>
                </a:solidFill>
                <a:latin typeface="Roboto" pitchFamily="34" charset="0"/>
                <a:ea typeface="Roboto" pitchFamily="34" charset="-122"/>
                <a:cs typeface="Roboto" pitchFamily="34" charset="-120"/>
              </a:rPr>
              <a:t>GestureSense's design embodies a synthesis of technological innovation, user-centered principles, and human-computer interaction considerations, ensuring seamless integration of hardware and software components.</a:t>
            </a:r>
            <a:endParaRPr lang="en-US" sz="1656"/>
          </a:p>
        </p:txBody>
      </p:sp>
      <p:pic>
        <p:nvPicPr>
          <p:cNvPr id="8" name="Image 1" descr="preencoded.png"/>
          <p:cNvPicPr>
            <a:picLocks noChangeAspect="1"/>
          </p:cNvPicPr>
          <p:nvPr/>
        </p:nvPicPr>
        <p:blipFill>
          <a:blip r:embed="rId4"/>
          <a:stretch>
            <a:fillRect/>
          </a:stretch>
        </p:blipFill>
        <p:spPr>
          <a:xfrm>
            <a:off x="5755243" y="2313980"/>
            <a:ext cx="3119795" cy="1928098"/>
          </a:xfrm>
          <a:prstGeom prst="rect">
            <a:avLst/>
          </a:prstGeom>
        </p:spPr>
      </p:pic>
      <p:sp>
        <p:nvSpPr>
          <p:cNvPr id="9" name="Text 5"/>
          <p:cNvSpPr/>
          <p:nvPr/>
        </p:nvSpPr>
        <p:spPr>
          <a:xfrm>
            <a:off x="5755243" y="4504968"/>
            <a:ext cx="2628900" cy="32861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588"/>
              </a:lnSpc>
              <a:buNone/>
            </a:pPr>
            <a:r>
              <a:rPr lang="en-US" sz="2070">
                <a:solidFill>
                  <a:srgbClr val="3C3939"/>
                </a:solidFill>
                <a:latin typeface="Raleway" pitchFamily="34" charset="0"/>
                <a:ea typeface="Raleway" pitchFamily="34" charset="-122"/>
                <a:cs typeface="Raleway" pitchFamily="34" charset="-120"/>
              </a:rPr>
              <a:t>Intuitive Interaction</a:t>
            </a:r>
            <a:endParaRPr lang="en-US" sz="2070"/>
          </a:p>
        </p:txBody>
      </p:sp>
      <p:sp>
        <p:nvSpPr>
          <p:cNvPr id="10" name="Text 6"/>
          <p:cNvSpPr/>
          <p:nvPr/>
        </p:nvSpPr>
        <p:spPr>
          <a:xfrm>
            <a:off x="5755243" y="4959668"/>
            <a:ext cx="3119795" cy="2354461"/>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650"/>
              </a:lnSpc>
              <a:buNone/>
            </a:pPr>
            <a:r>
              <a:rPr lang="en-US" sz="1656">
                <a:solidFill>
                  <a:srgbClr val="3C3939"/>
                </a:solidFill>
                <a:latin typeface="Roboto" pitchFamily="34" charset="0"/>
                <a:ea typeface="Roboto" pitchFamily="34" charset="-122"/>
                <a:cs typeface="Roboto" pitchFamily="34" charset="-120"/>
              </a:rPr>
              <a:t>The user interface of GestureSense serves as a window into the system's capabilities, inviting users to explore a world where every gesture is a message and every message is a connection.</a:t>
            </a:r>
            <a:endParaRPr lang="en-US" sz="1656"/>
          </a:p>
        </p:txBody>
      </p:sp>
      <p:pic>
        <p:nvPicPr>
          <p:cNvPr id="11" name="Image 2" descr="preencoded.png"/>
          <p:cNvPicPr>
            <a:picLocks noChangeAspect="1"/>
          </p:cNvPicPr>
          <p:nvPr/>
        </p:nvPicPr>
        <p:blipFill>
          <a:blip r:embed="rId5"/>
          <a:stretch>
            <a:fillRect/>
          </a:stretch>
        </p:blipFill>
        <p:spPr>
          <a:xfrm>
            <a:off x="9190434" y="2313980"/>
            <a:ext cx="3119795" cy="1928098"/>
          </a:xfrm>
          <a:prstGeom prst="rect">
            <a:avLst/>
          </a:prstGeom>
        </p:spPr>
      </p:pic>
      <p:sp>
        <p:nvSpPr>
          <p:cNvPr id="12" name="Text 7"/>
          <p:cNvSpPr/>
          <p:nvPr/>
        </p:nvSpPr>
        <p:spPr>
          <a:xfrm>
            <a:off x="9190434" y="4504968"/>
            <a:ext cx="2628900" cy="328613"/>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588"/>
              </a:lnSpc>
              <a:buNone/>
            </a:pPr>
            <a:r>
              <a:rPr lang="en-US" sz="2070">
                <a:solidFill>
                  <a:srgbClr val="3C3939"/>
                </a:solidFill>
                <a:latin typeface="Raleway" pitchFamily="34" charset="0"/>
                <a:ea typeface="Raleway" pitchFamily="34" charset="-122"/>
                <a:cs typeface="Raleway" pitchFamily="34" charset="-120"/>
              </a:rPr>
              <a:t>Robust Architecture</a:t>
            </a:r>
            <a:endParaRPr lang="en-US" sz="2070"/>
          </a:p>
        </p:txBody>
      </p:sp>
      <p:sp>
        <p:nvSpPr>
          <p:cNvPr id="13" name="Text 8"/>
          <p:cNvSpPr/>
          <p:nvPr/>
        </p:nvSpPr>
        <p:spPr>
          <a:xfrm>
            <a:off x="9190434" y="4959668"/>
            <a:ext cx="3119795" cy="269081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650"/>
              </a:lnSpc>
              <a:buNone/>
            </a:pPr>
            <a:r>
              <a:rPr lang="en-US" sz="1656">
                <a:solidFill>
                  <a:srgbClr val="3C3939"/>
                </a:solidFill>
                <a:latin typeface="Roboto" pitchFamily="34" charset="0"/>
                <a:ea typeface="Roboto" pitchFamily="34" charset="-122"/>
                <a:cs typeface="Roboto" pitchFamily="34" charset="-120"/>
              </a:rPr>
              <a:t>The system architecture of GestureSense is meticulously crafted to facilitate the seamless integration of hand tracking, gesture recognition, and message generation, delivering a comprehensive and reliable solution.</a:t>
            </a:r>
            <a:endParaRPr lang="en-US" sz="1656"/>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 name="Shape 1"/>
          <p:cNvSpPr/>
          <p:nvPr/>
        </p:nvSpPr>
        <p:spPr>
          <a:xfrm>
            <a:off x="0" y="0"/>
            <a:ext cx="14630400" cy="8230076"/>
          </a:xfrm>
          <a:prstGeom prst="rect">
            <a:avLst/>
          </a:prstGeom>
          <a:solidFill>
            <a:srgbClr val="FFFFFF">
              <a:alpha val="75000"/>
            </a:srgbClr>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Text 2"/>
          <p:cNvSpPr/>
          <p:nvPr/>
        </p:nvSpPr>
        <p:spPr>
          <a:xfrm>
            <a:off x="2324457" y="577810"/>
            <a:ext cx="7157799" cy="656630"/>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171"/>
              </a:lnSpc>
              <a:buNone/>
            </a:pPr>
            <a:r>
              <a:rPr lang="en-US" sz="4137">
                <a:solidFill>
                  <a:srgbClr val="1B1B27"/>
                </a:solidFill>
                <a:latin typeface="Raleway" pitchFamily="34" charset="0"/>
                <a:ea typeface="Raleway" pitchFamily="34" charset="-122"/>
                <a:cs typeface="Raleway" pitchFamily="34" charset="-120"/>
              </a:rPr>
              <a:t>Gesture Recognition in Action</a:t>
            </a:r>
            <a:endParaRPr lang="en-US" sz="4137"/>
          </a:p>
        </p:txBody>
      </p:sp>
      <p:pic>
        <p:nvPicPr>
          <p:cNvPr id="5" name="Image 0" descr="preencoded.png"/>
          <p:cNvPicPr>
            <a:picLocks noChangeAspect="1"/>
          </p:cNvPicPr>
          <p:nvPr/>
        </p:nvPicPr>
        <p:blipFill>
          <a:blip r:embed="rId3"/>
          <a:stretch>
            <a:fillRect/>
          </a:stretch>
        </p:blipFill>
        <p:spPr>
          <a:xfrm>
            <a:off x="2324457" y="1654612"/>
            <a:ext cx="3116937" cy="1926312"/>
          </a:xfrm>
          <a:prstGeom prst="rect">
            <a:avLst/>
          </a:prstGeom>
        </p:spPr>
      </p:pic>
      <p:sp>
        <p:nvSpPr>
          <p:cNvPr id="6" name="Text 3"/>
          <p:cNvSpPr/>
          <p:nvPr/>
        </p:nvSpPr>
        <p:spPr>
          <a:xfrm>
            <a:off x="2324457" y="3843576"/>
            <a:ext cx="3116937" cy="656511"/>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585"/>
              </a:lnSpc>
              <a:buNone/>
            </a:pPr>
            <a:r>
              <a:rPr lang="en-US" sz="2068">
                <a:solidFill>
                  <a:srgbClr val="3C3939"/>
                </a:solidFill>
                <a:latin typeface="Raleway" pitchFamily="34" charset="0"/>
                <a:ea typeface="Raleway" pitchFamily="34" charset="-122"/>
                <a:cs typeface="Raleway" pitchFamily="34" charset="-120"/>
              </a:rPr>
              <a:t>Real-Time Gesture Tracking</a:t>
            </a:r>
            <a:endParaRPr lang="en-US" sz="2068"/>
          </a:p>
        </p:txBody>
      </p:sp>
      <p:sp>
        <p:nvSpPr>
          <p:cNvPr id="7" name="Text 4"/>
          <p:cNvSpPr/>
          <p:nvPr/>
        </p:nvSpPr>
        <p:spPr>
          <a:xfrm>
            <a:off x="2324457" y="4626054"/>
            <a:ext cx="3116937" cy="2353628"/>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647"/>
              </a:lnSpc>
              <a:buNone/>
            </a:pPr>
            <a:r>
              <a:rPr lang="en-US" sz="1655">
                <a:solidFill>
                  <a:srgbClr val="3C3939"/>
                </a:solidFill>
                <a:latin typeface="Roboto" pitchFamily="34" charset="0"/>
                <a:ea typeface="Roboto" pitchFamily="34" charset="-122"/>
                <a:cs typeface="Roboto" pitchFamily="34" charset="-120"/>
              </a:rPr>
              <a:t>GestureLink's advanced hand tracking capabilities enable the system to accurately detect and interpret a wide range of hand gestures in real-time, ensuring seamless and responsive communication for users.</a:t>
            </a:r>
            <a:endParaRPr lang="en-US" sz="1655"/>
          </a:p>
        </p:txBody>
      </p:sp>
      <p:pic>
        <p:nvPicPr>
          <p:cNvPr id="8" name="Image 1" descr="preencoded.png"/>
          <p:cNvPicPr>
            <a:picLocks noChangeAspect="1"/>
          </p:cNvPicPr>
          <p:nvPr/>
        </p:nvPicPr>
        <p:blipFill>
          <a:blip r:embed="rId4"/>
          <a:stretch>
            <a:fillRect/>
          </a:stretch>
        </p:blipFill>
        <p:spPr>
          <a:xfrm>
            <a:off x="5756553" y="1654612"/>
            <a:ext cx="3117056" cy="1926431"/>
          </a:xfrm>
          <a:prstGeom prst="rect">
            <a:avLst/>
          </a:prstGeom>
        </p:spPr>
      </p:pic>
      <p:sp>
        <p:nvSpPr>
          <p:cNvPr id="9" name="Text 5"/>
          <p:cNvSpPr/>
          <p:nvPr/>
        </p:nvSpPr>
        <p:spPr>
          <a:xfrm>
            <a:off x="5756553" y="3843695"/>
            <a:ext cx="2724269" cy="328255"/>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585"/>
              </a:lnSpc>
              <a:buNone/>
            </a:pPr>
            <a:r>
              <a:rPr lang="en-US" sz="2068">
                <a:solidFill>
                  <a:srgbClr val="3C3939"/>
                </a:solidFill>
                <a:latin typeface="Raleway" pitchFamily="34" charset="0"/>
                <a:ea typeface="Raleway" pitchFamily="34" charset="-122"/>
                <a:cs typeface="Raleway" pitchFamily="34" charset="-120"/>
              </a:rPr>
              <a:t>Intuitive User Interface</a:t>
            </a:r>
            <a:endParaRPr lang="en-US" sz="2068"/>
          </a:p>
        </p:txBody>
      </p:sp>
      <p:sp>
        <p:nvSpPr>
          <p:cNvPr id="10" name="Text 6"/>
          <p:cNvSpPr/>
          <p:nvPr/>
        </p:nvSpPr>
        <p:spPr>
          <a:xfrm>
            <a:off x="5756553" y="4297918"/>
            <a:ext cx="3117056" cy="2353628"/>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647"/>
              </a:lnSpc>
              <a:buNone/>
            </a:pPr>
            <a:r>
              <a:rPr lang="en-US" sz="1655">
                <a:solidFill>
                  <a:srgbClr val="3C3939"/>
                </a:solidFill>
                <a:latin typeface="Roboto" pitchFamily="34" charset="0"/>
                <a:ea typeface="Roboto" pitchFamily="34" charset="-122"/>
                <a:cs typeface="Roboto" pitchFamily="34" charset="-120"/>
              </a:rPr>
              <a:t>The GestureLink interface is designed with user-friendliness in mind, offering an intuitive and visually appealing experience that encourages users to engage with the system with confidence and ease.</a:t>
            </a:r>
            <a:endParaRPr lang="en-US" sz="1655"/>
          </a:p>
        </p:txBody>
      </p:sp>
      <p:pic>
        <p:nvPicPr>
          <p:cNvPr id="11" name="Image 2" descr="preencoded.png"/>
          <p:cNvPicPr>
            <a:picLocks noChangeAspect="1"/>
          </p:cNvPicPr>
          <p:nvPr/>
        </p:nvPicPr>
        <p:blipFill>
          <a:blip r:embed="rId5"/>
          <a:stretch>
            <a:fillRect/>
          </a:stretch>
        </p:blipFill>
        <p:spPr>
          <a:xfrm>
            <a:off x="9188768" y="1654612"/>
            <a:ext cx="3117056" cy="1926431"/>
          </a:xfrm>
          <a:prstGeom prst="rect">
            <a:avLst/>
          </a:prstGeom>
        </p:spPr>
      </p:pic>
      <p:sp>
        <p:nvSpPr>
          <p:cNvPr id="12" name="Text 7"/>
          <p:cNvSpPr/>
          <p:nvPr/>
        </p:nvSpPr>
        <p:spPr>
          <a:xfrm>
            <a:off x="9188768" y="3843695"/>
            <a:ext cx="3117056" cy="656511"/>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585"/>
              </a:lnSpc>
              <a:buNone/>
            </a:pPr>
            <a:r>
              <a:rPr lang="en-US" sz="2068">
                <a:solidFill>
                  <a:srgbClr val="3C3939"/>
                </a:solidFill>
                <a:latin typeface="Raleway" pitchFamily="34" charset="0"/>
                <a:ea typeface="Raleway" pitchFamily="34" charset="-122"/>
                <a:cs typeface="Raleway" pitchFamily="34" charset="-120"/>
              </a:rPr>
              <a:t>Diverse Application Potential</a:t>
            </a:r>
            <a:endParaRPr lang="en-US" sz="2068"/>
          </a:p>
        </p:txBody>
      </p:sp>
      <p:sp>
        <p:nvSpPr>
          <p:cNvPr id="13" name="Text 8"/>
          <p:cNvSpPr/>
          <p:nvPr/>
        </p:nvSpPr>
        <p:spPr>
          <a:xfrm>
            <a:off x="9188768" y="4626173"/>
            <a:ext cx="3117056" cy="302609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647"/>
              </a:lnSpc>
              <a:buNone/>
            </a:pPr>
            <a:r>
              <a:rPr lang="en-US" sz="1655">
                <a:solidFill>
                  <a:srgbClr val="3C3939"/>
                </a:solidFill>
                <a:latin typeface="Roboto" pitchFamily="34" charset="0"/>
                <a:ea typeface="Roboto" pitchFamily="34" charset="-122"/>
                <a:cs typeface="Roboto" pitchFamily="34" charset="-120"/>
              </a:rPr>
              <a:t>GestureLink's versatility extends beyond the realm of assistive technology, with the potential to be integrated into a wide range of applications, from virtual reality experiences to smart home controls, further expanding the reach and impact of this innovative technology.</a:t>
            </a:r>
            <a:endParaRPr lang="en-US" sz="1655"/>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 name="Shape 1"/>
          <p:cNvSpPr/>
          <p:nvPr/>
        </p:nvSpPr>
        <p:spPr>
          <a:xfrm>
            <a:off x="0" y="0"/>
            <a:ext cx="14630400" cy="8230195"/>
          </a:xfrm>
          <a:prstGeom prst="rect">
            <a:avLst/>
          </a:prstGeom>
          <a:solidFill>
            <a:srgbClr val="FFFFFF">
              <a:alpha val="75000"/>
            </a:srgbClr>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Text 2"/>
          <p:cNvSpPr/>
          <p:nvPr/>
        </p:nvSpPr>
        <p:spPr>
          <a:xfrm>
            <a:off x="2777490" y="525423"/>
            <a:ext cx="9075420" cy="1194197"/>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701"/>
              </a:lnSpc>
              <a:buNone/>
            </a:pPr>
            <a:r>
              <a:rPr lang="en-US" sz="3761">
                <a:solidFill>
                  <a:srgbClr val="1B1B27"/>
                </a:solidFill>
                <a:latin typeface="Raleway" pitchFamily="34" charset="0"/>
                <a:ea typeface="Raleway" pitchFamily="34" charset="-122"/>
                <a:cs typeface="Raleway" pitchFamily="34" charset="-120"/>
              </a:rPr>
              <a:t>Challenges and Innovations in Gesture Recognition</a:t>
            </a:r>
            <a:endParaRPr lang="en-US" sz="3761"/>
          </a:p>
        </p:txBody>
      </p:sp>
      <p:sp>
        <p:nvSpPr>
          <p:cNvPr id="5" name="Shape 3"/>
          <p:cNvSpPr/>
          <p:nvPr/>
        </p:nvSpPr>
        <p:spPr>
          <a:xfrm>
            <a:off x="2777490" y="4903232"/>
            <a:ext cx="9075420" cy="38100"/>
          </a:xfrm>
          <a:prstGeom prst="roundRect">
            <a:avLst>
              <a:gd name="adj" fmla="val 225665"/>
            </a:avLst>
          </a:prstGeom>
          <a:solidFill>
            <a:srgbClr val="C7C7D0"/>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Shape 4"/>
          <p:cNvSpPr/>
          <p:nvPr/>
        </p:nvSpPr>
        <p:spPr>
          <a:xfrm>
            <a:off x="4979551" y="4234636"/>
            <a:ext cx="38100" cy="668655"/>
          </a:xfrm>
          <a:prstGeom prst="roundRect">
            <a:avLst>
              <a:gd name="adj" fmla="val 225665"/>
            </a:avLst>
          </a:prstGeom>
          <a:solidFill>
            <a:srgbClr val="C7C7D0"/>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Shape 5"/>
          <p:cNvSpPr/>
          <p:nvPr/>
        </p:nvSpPr>
        <p:spPr>
          <a:xfrm>
            <a:off x="4783693" y="4688384"/>
            <a:ext cx="429816" cy="429816"/>
          </a:xfrm>
          <a:prstGeom prst="roundRect">
            <a:avLst>
              <a:gd name="adj" fmla="val 20004"/>
            </a:avLst>
          </a:prstGeom>
          <a:solidFill>
            <a:srgbClr val="E1E1EA"/>
          </a:solidFill>
          <a:ln w="7620">
            <a:solidFill>
              <a:srgbClr val="C7C7D0"/>
            </a:solidFill>
            <a:prstDash val="solid"/>
          </a:ln>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8" name="Text 6"/>
          <p:cNvSpPr/>
          <p:nvPr/>
        </p:nvSpPr>
        <p:spPr>
          <a:xfrm>
            <a:off x="4937165" y="4724221"/>
            <a:ext cx="122753" cy="358140"/>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821"/>
              </a:lnSpc>
              <a:buNone/>
            </a:pPr>
            <a:r>
              <a:rPr lang="en-US" sz="2257">
                <a:solidFill>
                  <a:srgbClr val="3C3939"/>
                </a:solidFill>
                <a:latin typeface="Raleway" pitchFamily="34" charset="0"/>
                <a:ea typeface="Raleway" pitchFamily="34" charset="-122"/>
                <a:cs typeface="Raleway" pitchFamily="34" charset="-120"/>
              </a:rPr>
              <a:t>1</a:t>
            </a:r>
            <a:endParaRPr lang="en-US" sz="2257"/>
          </a:p>
        </p:txBody>
      </p:sp>
      <p:sp>
        <p:nvSpPr>
          <p:cNvPr id="9" name="Text 7"/>
          <p:cNvSpPr/>
          <p:nvPr/>
        </p:nvSpPr>
        <p:spPr>
          <a:xfrm>
            <a:off x="3788926" y="2101691"/>
            <a:ext cx="2419231" cy="298490"/>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351"/>
              </a:lnSpc>
              <a:buNone/>
            </a:pPr>
            <a:r>
              <a:rPr lang="en-US" sz="1881">
                <a:solidFill>
                  <a:srgbClr val="3C3939"/>
                </a:solidFill>
                <a:latin typeface="Raleway" pitchFamily="34" charset="0"/>
                <a:ea typeface="Raleway" pitchFamily="34" charset="-122"/>
                <a:cs typeface="Raleway" pitchFamily="34" charset="-120"/>
              </a:rPr>
              <a:t>Orientation Histogram</a:t>
            </a:r>
            <a:endParaRPr lang="en-US" sz="1881"/>
          </a:p>
        </p:txBody>
      </p:sp>
      <p:sp>
        <p:nvSpPr>
          <p:cNvPr id="10" name="Text 8"/>
          <p:cNvSpPr/>
          <p:nvPr/>
        </p:nvSpPr>
        <p:spPr>
          <a:xfrm>
            <a:off x="2968466" y="2514719"/>
            <a:ext cx="4060269" cy="152876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407"/>
              </a:lnSpc>
              <a:buNone/>
            </a:pPr>
            <a:r>
              <a:rPr lang="en-US" sz="1504">
                <a:solidFill>
                  <a:srgbClr val="3C3939"/>
                </a:solidFill>
                <a:latin typeface="Roboto" pitchFamily="34" charset="0"/>
                <a:ea typeface="Roboto" pitchFamily="34" charset="-122"/>
                <a:cs typeface="Roboto" pitchFamily="34" charset="-120"/>
              </a:rPr>
              <a:t>Orientation histogram methods can face challenges, as similar gestures may have different histograms, and different gestures could have similar histograms, potentially leading to misclassification.</a:t>
            </a:r>
            <a:endParaRPr lang="en-US" sz="1504"/>
          </a:p>
        </p:txBody>
      </p:sp>
      <p:sp>
        <p:nvSpPr>
          <p:cNvPr id="11" name="Shape 9"/>
          <p:cNvSpPr/>
          <p:nvPr/>
        </p:nvSpPr>
        <p:spPr>
          <a:xfrm>
            <a:off x="7296150" y="4903172"/>
            <a:ext cx="38100" cy="668655"/>
          </a:xfrm>
          <a:prstGeom prst="roundRect">
            <a:avLst>
              <a:gd name="adj" fmla="val 225665"/>
            </a:avLst>
          </a:prstGeom>
          <a:solidFill>
            <a:srgbClr val="C7C7D0"/>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2" name="Shape 10"/>
          <p:cNvSpPr/>
          <p:nvPr/>
        </p:nvSpPr>
        <p:spPr>
          <a:xfrm>
            <a:off x="7100292" y="4688384"/>
            <a:ext cx="429816" cy="429816"/>
          </a:xfrm>
          <a:prstGeom prst="roundRect">
            <a:avLst>
              <a:gd name="adj" fmla="val 20004"/>
            </a:avLst>
          </a:prstGeom>
          <a:solidFill>
            <a:srgbClr val="E1E1EA"/>
          </a:solidFill>
          <a:ln w="7620">
            <a:solidFill>
              <a:srgbClr val="C7C7D0"/>
            </a:solidFill>
            <a:prstDash val="solid"/>
          </a:ln>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Text 11"/>
          <p:cNvSpPr/>
          <p:nvPr/>
        </p:nvSpPr>
        <p:spPr>
          <a:xfrm>
            <a:off x="7240429" y="4724221"/>
            <a:ext cx="149423" cy="358140"/>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821"/>
              </a:lnSpc>
              <a:buNone/>
            </a:pPr>
            <a:r>
              <a:rPr lang="en-US" sz="2257">
                <a:solidFill>
                  <a:srgbClr val="3C3939"/>
                </a:solidFill>
                <a:latin typeface="Raleway" pitchFamily="34" charset="0"/>
                <a:ea typeface="Raleway" pitchFamily="34" charset="-122"/>
                <a:cs typeface="Raleway" pitchFamily="34" charset="-120"/>
              </a:rPr>
              <a:t>2</a:t>
            </a:r>
            <a:endParaRPr lang="en-US" sz="2257"/>
          </a:p>
        </p:txBody>
      </p:sp>
      <p:sp>
        <p:nvSpPr>
          <p:cNvPr id="14" name="Text 12"/>
          <p:cNvSpPr/>
          <p:nvPr/>
        </p:nvSpPr>
        <p:spPr>
          <a:xfrm>
            <a:off x="6121003" y="5762982"/>
            <a:ext cx="2388275" cy="298490"/>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351"/>
              </a:lnSpc>
              <a:buNone/>
            </a:pPr>
            <a:r>
              <a:rPr lang="en-US" sz="1881">
                <a:solidFill>
                  <a:srgbClr val="3C3939"/>
                </a:solidFill>
                <a:latin typeface="Raleway" pitchFamily="34" charset="0"/>
                <a:ea typeface="Raleway" pitchFamily="34" charset="-122"/>
                <a:cs typeface="Raleway" pitchFamily="34" charset="-120"/>
              </a:rPr>
              <a:t>Neural Networks</a:t>
            </a:r>
            <a:endParaRPr lang="en-US" sz="1881"/>
          </a:p>
        </p:txBody>
      </p:sp>
      <p:sp>
        <p:nvSpPr>
          <p:cNvPr id="15" name="Text 13"/>
          <p:cNvSpPr/>
          <p:nvPr/>
        </p:nvSpPr>
        <p:spPr>
          <a:xfrm>
            <a:off x="5285065" y="6176010"/>
            <a:ext cx="4060269" cy="152876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407"/>
              </a:lnSpc>
              <a:buNone/>
            </a:pPr>
            <a:r>
              <a:rPr lang="en-US" sz="1504">
                <a:solidFill>
                  <a:srgbClr val="3C3939"/>
                </a:solidFill>
                <a:latin typeface="Roboto" pitchFamily="34" charset="0"/>
                <a:ea typeface="Roboto" pitchFamily="34" charset="-122"/>
                <a:cs typeface="Roboto" pitchFamily="34" charset="-120"/>
              </a:rPr>
              <a:t>While neural networks have been effective in gesture classification, they can be computationally intensive, especially as the number of training data increases, leading to longer processing times.</a:t>
            </a:r>
            <a:endParaRPr lang="en-US" sz="1504"/>
          </a:p>
        </p:txBody>
      </p:sp>
      <p:sp>
        <p:nvSpPr>
          <p:cNvPr id="16" name="Shape 14"/>
          <p:cNvSpPr/>
          <p:nvPr/>
        </p:nvSpPr>
        <p:spPr>
          <a:xfrm>
            <a:off x="9612749" y="4234636"/>
            <a:ext cx="38100" cy="668655"/>
          </a:xfrm>
          <a:prstGeom prst="roundRect">
            <a:avLst>
              <a:gd name="adj" fmla="val 225665"/>
            </a:avLst>
          </a:prstGeom>
          <a:solidFill>
            <a:srgbClr val="C7C7D0"/>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7" name="Shape 15"/>
          <p:cNvSpPr/>
          <p:nvPr/>
        </p:nvSpPr>
        <p:spPr>
          <a:xfrm>
            <a:off x="9416891" y="4688384"/>
            <a:ext cx="429816" cy="429816"/>
          </a:xfrm>
          <a:prstGeom prst="roundRect">
            <a:avLst>
              <a:gd name="adj" fmla="val 20004"/>
            </a:avLst>
          </a:prstGeom>
          <a:solidFill>
            <a:srgbClr val="E1E1EA"/>
          </a:solidFill>
          <a:ln w="7620">
            <a:solidFill>
              <a:srgbClr val="C7C7D0"/>
            </a:solidFill>
            <a:prstDash val="solid"/>
          </a:ln>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8" name="Text 16"/>
          <p:cNvSpPr/>
          <p:nvPr/>
        </p:nvSpPr>
        <p:spPr>
          <a:xfrm>
            <a:off x="9555242" y="4724221"/>
            <a:ext cx="153114" cy="358140"/>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821"/>
              </a:lnSpc>
              <a:buNone/>
            </a:pPr>
            <a:r>
              <a:rPr lang="en-US" sz="2257">
                <a:solidFill>
                  <a:srgbClr val="3C3939"/>
                </a:solidFill>
                <a:latin typeface="Raleway" pitchFamily="34" charset="0"/>
                <a:ea typeface="Raleway" pitchFamily="34" charset="-122"/>
                <a:cs typeface="Raleway" pitchFamily="34" charset="-120"/>
              </a:rPr>
              <a:t>3</a:t>
            </a:r>
            <a:endParaRPr lang="en-US" sz="2257"/>
          </a:p>
        </p:txBody>
      </p:sp>
      <p:sp>
        <p:nvSpPr>
          <p:cNvPr id="19" name="Text 17"/>
          <p:cNvSpPr/>
          <p:nvPr/>
        </p:nvSpPr>
        <p:spPr>
          <a:xfrm>
            <a:off x="8193167" y="2101691"/>
            <a:ext cx="2877145" cy="298490"/>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351"/>
              </a:lnSpc>
              <a:buNone/>
            </a:pPr>
            <a:r>
              <a:rPr lang="en-US" sz="1881">
                <a:solidFill>
                  <a:srgbClr val="3C3939"/>
                </a:solidFill>
                <a:latin typeface="Raleway" pitchFamily="34" charset="0"/>
                <a:ea typeface="Raleway" pitchFamily="34" charset="-122"/>
                <a:cs typeface="Raleway" pitchFamily="34" charset="-120"/>
              </a:rPr>
              <a:t>Fuzzy C-Means Clustering</a:t>
            </a:r>
            <a:endParaRPr lang="en-US" sz="1881"/>
          </a:p>
        </p:txBody>
      </p:sp>
      <p:sp>
        <p:nvSpPr>
          <p:cNvPr id="20" name="Text 18"/>
          <p:cNvSpPr/>
          <p:nvPr/>
        </p:nvSpPr>
        <p:spPr>
          <a:xfrm>
            <a:off x="7601664" y="2514719"/>
            <a:ext cx="4060269" cy="152876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407"/>
              </a:lnSpc>
              <a:buNone/>
            </a:pPr>
            <a:r>
              <a:rPr lang="en-US" sz="1504">
                <a:solidFill>
                  <a:srgbClr val="3C3939"/>
                </a:solidFill>
                <a:latin typeface="Roboto" pitchFamily="34" charset="0"/>
                <a:ea typeface="Roboto" pitchFamily="34" charset="-122"/>
                <a:cs typeface="Roboto" pitchFamily="34" charset="-120"/>
              </a:rPr>
              <a:t>Fuzzy C-Means clustering algorithms can struggle with issues like wrong object extraction, performance degradation at larger distances, and sensitivity to lighting conditions and unwanted object overlap.</a:t>
            </a:r>
            <a:endParaRPr lang="en-US" sz="1504"/>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 name="Shape 1"/>
          <p:cNvSpPr/>
          <p:nvPr/>
        </p:nvSpPr>
        <p:spPr>
          <a:xfrm>
            <a:off x="0" y="0"/>
            <a:ext cx="14630400" cy="8229600"/>
          </a:xfrm>
          <a:prstGeom prst="rect">
            <a:avLst/>
          </a:prstGeom>
          <a:solidFill>
            <a:srgbClr val="FFFFFF">
              <a:alpha val="75000"/>
            </a:srgbClr>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Text 2"/>
          <p:cNvSpPr/>
          <p:nvPr/>
        </p:nvSpPr>
        <p:spPr>
          <a:xfrm>
            <a:off x="2037993" y="974050"/>
            <a:ext cx="10554414" cy="1388745"/>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5468"/>
              </a:lnSpc>
              <a:buNone/>
            </a:pPr>
            <a:r>
              <a:rPr lang="en-US" sz="4374">
                <a:solidFill>
                  <a:srgbClr val="1B1B27"/>
                </a:solidFill>
                <a:latin typeface="Raleway" pitchFamily="34" charset="0"/>
                <a:ea typeface="Raleway" pitchFamily="34" charset="-122"/>
                <a:cs typeface="Raleway" pitchFamily="34" charset="-120"/>
              </a:rPr>
              <a:t>GestureSense: Empowering Communication, Transforming Lives</a:t>
            </a:r>
            <a:endParaRPr lang="en-US" sz="4374"/>
          </a:p>
        </p:txBody>
      </p:sp>
      <p:pic>
        <p:nvPicPr>
          <p:cNvPr id="5" name="Image 0" descr="preencoded.png"/>
          <p:cNvPicPr>
            <a:picLocks noChangeAspect="1"/>
          </p:cNvPicPr>
          <p:nvPr/>
        </p:nvPicPr>
        <p:blipFill>
          <a:blip r:embed="rId3"/>
          <a:stretch>
            <a:fillRect/>
          </a:stretch>
        </p:blipFill>
        <p:spPr>
          <a:xfrm>
            <a:off x="2037993" y="2807137"/>
            <a:ext cx="555427" cy="555427"/>
          </a:xfrm>
          <a:prstGeom prst="rect">
            <a:avLst/>
          </a:prstGeom>
        </p:spPr>
      </p:pic>
      <p:sp>
        <p:nvSpPr>
          <p:cNvPr id="6" name="Text 3"/>
          <p:cNvSpPr/>
          <p:nvPr/>
        </p:nvSpPr>
        <p:spPr>
          <a:xfrm>
            <a:off x="2037993" y="3584734"/>
            <a:ext cx="2388632" cy="3471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34"/>
              </a:lnSpc>
              <a:buNone/>
            </a:pPr>
            <a:r>
              <a:rPr lang="en-US" sz="2187">
                <a:solidFill>
                  <a:srgbClr val="3C3939"/>
                </a:solidFill>
                <a:latin typeface="Raleway" pitchFamily="34" charset="0"/>
                <a:ea typeface="Raleway" pitchFamily="34" charset="-122"/>
                <a:cs typeface="Raleway" pitchFamily="34" charset="-120"/>
              </a:rPr>
              <a:t>Hand Tracking</a:t>
            </a:r>
            <a:endParaRPr lang="en-US" sz="2187"/>
          </a:p>
        </p:txBody>
      </p:sp>
      <p:sp>
        <p:nvSpPr>
          <p:cNvPr id="7" name="Text 4"/>
          <p:cNvSpPr/>
          <p:nvPr/>
        </p:nvSpPr>
        <p:spPr>
          <a:xfrm>
            <a:off x="2037993" y="4065151"/>
            <a:ext cx="2388632" cy="2487811"/>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99"/>
              </a:lnSpc>
              <a:buNone/>
            </a:pPr>
            <a:r>
              <a:rPr lang="en-US" sz="1750">
                <a:solidFill>
                  <a:srgbClr val="3C3939"/>
                </a:solidFill>
                <a:latin typeface="Roboto" pitchFamily="34" charset="0"/>
                <a:ea typeface="Roboto" pitchFamily="34" charset="-122"/>
                <a:cs typeface="Roboto" pitchFamily="34" charset="-120"/>
              </a:rPr>
              <a:t>MediaPipe's hand tracking module captures the essence of hand movements, providing the foundation for accurate gesture recognition.</a:t>
            </a:r>
            <a:endParaRPr lang="en-US" sz="1750"/>
          </a:p>
        </p:txBody>
      </p:sp>
      <p:pic>
        <p:nvPicPr>
          <p:cNvPr id="8" name="Image 1" descr="preencoded.png"/>
          <p:cNvPicPr>
            <a:picLocks noChangeAspect="1"/>
          </p:cNvPicPr>
          <p:nvPr/>
        </p:nvPicPr>
        <p:blipFill>
          <a:blip r:embed="rId4"/>
          <a:stretch>
            <a:fillRect/>
          </a:stretch>
        </p:blipFill>
        <p:spPr>
          <a:xfrm>
            <a:off x="4759881" y="2807137"/>
            <a:ext cx="555427" cy="555427"/>
          </a:xfrm>
          <a:prstGeom prst="rect">
            <a:avLst/>
          </a:prstGeom>
        </p:spPr>
      </p:pic>
      <p:sp>
        <p:nvSpPr>
          <p:cNvPr id="9" name="Text 5"/>
          <p:cNvSpPr/>
          <p:nvPr/>
        </p:nvSpPr>
        <p:spPr>
          <a:xfrm>
            <a:off x="4759881" y="3584734"/>
            <a:ext cx="2388632" cy="3471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34"/>
              </a:lnSpc>
              <a:buNone/>
            </a:pPr>
            <a:r>
              <a:rPr lang="en-US" sz="2187">
                <a:solidFill>
                  <a:srgbClr val="3C3939"/>
                </a:solidFill>
                <a:latin typeface="Raleway" pitchFamily="34" charset="0"/>
                <a:ea typeface="Raleway" pitchFamily="34" charset="-122"/>
                <a:cs typeface="Raleway" pitchFamily="34" charset="-120"/>
              </a:rPr>
              <a:t>Machine Learning</a:t>
            </a:r>
            <a:endParaRPr lang="en-US" sz="2187"/>
          </a:p>
        </p:txBody>
      </p:sp>
      <p:sp>
        <p:nvSpPr>
          <p:cNvPr id="10" name="Text 6"/>
          <p:cNvSpPr/>
          <p:nvPr/>
        </p:nvSpPr>
        <p:spPr>
          <a:xfrm>
            <a:off x="4759881" y="4065151"/>
            <a:ext cx="2388632" cy="2132409"/>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99"/>
              </a:lnSpc>
              <a:buNone/>
            </a:pPr>
            <a:r>
              <a:rPr lang="en-US" sz="1750">
                <a:solidFill>
                  <a:srgbClr val="3C3939"/>
                </a:solidFill>
                <a:latin typeface="Roboto" pitchFamily="34" charset="0"/>
                <a:ea typeface="Roboto" pitchFamily="34" charset="-122"/>
                <a:cs typeface="Roboto" pitchFamily="34" charset="-120"/>
              </a:rPr>
              <a:t>TensorFlow's powerful machine learning models bring the recognized gestures to life with unparalleled accuracy and precision.</a:t>
            </a:r>
            <a:endParaRPr lang="en-US" sz="1750"/>
          </a:p>
        </p:txBody>
      </p:sp>
      <p:pic>
        <p:nvPicPr>
          <p:cNvPr id="11" name="Image 2" descr="preencoded.png"/>
          <p:cNvPicPr>
            <a:picLocks noChangeAspect="1"/>
          </p:cNvPicPr>
          <p:nvPr/>
        </p:nvPicPr>
        <p:blipFill>
          <a:blip r:embed="rId5"/>
          <a:stretch>
            <a:fillRect/>
          </a:stretch>
        </p:blipFill>
        <p:spPr>
          <a:xfrm>
            <a:off x="7481768" y="2807137"/>
            <a:ext cx="555427" cy="555427"/>
          </a:xfrm>
          <a:prstGeom prst="rect">
            <a:avLst/>
          </a:prstGeom>
        </p:spPr>
      </p:pic>
      <p:sp>
        <p:nvSpPr>
          <p:cNvPr id="12" name="Text 7"/>
          <p:cNvSpPr/>
          <p:nvPr/>
        </p:nvSpPr>
        <p:spPr>
          <a:xfrm>
            <a:off x="7481768" y="3584734"/>
            <a:ext cx="2388632" cy="3471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34"/>
              </a:lnSpc>
              <a:buNone/>
            </a:pPr>
            <a:r>
              <a:rPr lang="en-US" sz="2187">
                <a:solidFill>
                  <a:srgbClr val="3C3939"/>
                </a:solidFill>
                <a:latin typeface="Raleway" pitchFamily="34" charset="0"/>
                <a:ea typeface="Raleway" pitchFamily="34" charset="-122"/>
                <a:cs typeface="Raleway" pitchFamily="34" charset="-120"/>
              </a:rPr>
              <a:t>Intuitive Interface</a:t>
            </a:r>
            <a:endParaRPr lang="en-US" sz="2187"/>
          </a:p>
        </p:txBody>
      </p:sp>
      <p:sp>
        <p:nvSpPr>
          <p:cNvPr id="13" name="Text 8"/>
          <p:cNvSpPr/>
          <p:nvPr/>
        </p:nvSpPr>
        <p:spPr>
          <a:xfrm>
            <a:off x="7481768" y="4065151"/>
            <a:ext cx="2388632" cy="2132409"/>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99"/>
              </a:lnSpc>
              <a:buNone/>
            </a:pPr>
            <a:r>
              <a:rPr lang="en-US" sz="1750">
                <a:solidFill>
                  <a:srgbClr val="3C3939"/>
                </a:solidFill>
                <a:latin typeface="Roboto" pitchFamily="34" charset="0"/>
                <a:ea typeface="Roboto" pitchFamily="34" charset="-122"/>
                <a:cs typeface="Roboto" pitchFamily="34" charset="-120"/>
              </a:rPr>
              <a:t>The user-centric design of GestureSense's interface invites users to explore a world where every gesture is a message.</a:t>
            </a:r>
            <a:endParaRPr lang="en-US" sz="1750"/>
          </a:p>
        </p:txBody>
      </p:sp>
      <p:pic>
        <p:nvPicPr>
          <p:cNvPr id="14" name="Image 3" descr="preencoded.png"/>
          <p:cNvPicPr>
            <a:picLocks noChangeAspect="1"/>
          </p:cNvPicPr>
          <p:nvPr/>
        </p:nvPicPr>
        <p:blipFill>
          <a:blip r:embed="rId6"/>
          <a:stretch>
            <a:fillRect/>
          </a:stretch>
        </p:blipFill>
        <p:spPr>
          <a:xfrm>
            <a:off x="10203656" y="2807137"/>
            <a:ext cx="555427" cy="555427"/>
          </a:xfrm>
          <a:prstGeom prst="rect">
            <a:avLst/>
          </a:prstGeom>
        </p:spPr>
      </p:pic>
      <p:sp>
        <p:nvSpPr>
          <p:cNvPr id="15" name="Text 9"/>
          <p:cNvSpPr/>
          <p:nvPr/>
        </p:nvSpPr>
        <p:spPr>
          <a:xfrm>
            <a:off x="10203656" y="3584734"/>
            <a:ext cx="2388751" cy="69437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34"/>
              </a:lnSpc>
              <a:buNone/>
            </a:pPr>
            <a:r>
              <a:rPr lang="en-US" sz="2187">
                <a:solidFill>
                  <a:srgbClr val="3C3939"/>
                </a:solidFill>
                <a:latin typeface="Raleway" pitchFamily="34" charset="0"/>
                <a:ea typeface="Raleway" pitchFamily="34" charset="-122"/>
                <a:cs typeface="Raleway" pitchFamily="34" charset="-120"/>
              </a:rPr>
              <a:t>Effective Communication</a:t>
            </a:r>
            <a:endParaRPr lang="en-US" sz="2187"/>
          </a:p>
        </p:txBody>
      </p:sp>
      <p:sp>
        <p:nvSpPr>
          <p:cNvPr id="16" name="Text 10"/>
          <p:cNvSpPr/>
          <p:nvPr/>
        </p:nvSpPr>
        <p:spPr>
          <a:xfrm>
            <a:off x="10203656" y="4412337"/>
            <a:ext cx="2388751" cy="284321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99"/>
              </a:lnSpc>
              <a:buNone/>
            </a:pPr>
            <a:r>
              <a:rPr lang="en-US" sz="1750">
                <a:solidFill>
                  <a:srgbClr val="3C3939"/>
                </a:solidFill>
                <a:latin typeface="Roboto" pitchFamily="34" charset="0"/>
                <a:ea typeface="Roboto" pitchFamily="34" charset="-122"/>
                <a:cs typeface="Roboto" pitchFamily="34" charset="-120"/>
              </a:rPr>
              <a:t>GestureSense empowers individuals with speech impairments to communicate effortlessly, fostering connection and understanding.</a:t>
            </a:r>
            <a:endParaRPr lang="en-US" sz="175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 name="Shape 1"/>
          <p:cNvSpPr/>
          <p:nvPr/>
        </p:nvSpPr>
        <p:spPr>
          <a:xfrm>
            <a:off x="0" y="0"/>
            <a:ext cx="14630400" cy="8229600"/>
          </a:xfrm>
          <a:prstGeom prst="rect">
            <a:avLst/>
          </a:prstGeom>
          <a:solidFill>
            <a:srgbClr val="FFFFFF">
              <a:alpha val="75000"/>
            </a:srgbClr>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Text 2"/>
          <p:cNvSpPr/>
          <p:nvPr/>
        </p:nvSpPr>
        <p:spPr>
          <a:xfrm>
            <a:off x="2517696" y="556022"/>
            <a:ext cx="5049917" cy="631150"/>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970"/>
              </a:lnSpc>
              <a:buNone/>
            </a:pPr>
            <a:r>
              <a:rPr lang="en-US" sz="3976">
                <a:solidFill>
                  <a:srgbClr val="1B1B27"/>
                </a:solidFill>
                <a:latin typeface="Raleway" pitchFamily="34" charset="0"/>
                <a:ea typeface="Raleway" pitchFamily="34" charset="-122"/>
                <a:cs typeface="Raleway" pitchFamily="34" charset="-120"/>
              </a:rPr>
              <a:t>Methodology</a:t>
            </a:r>
            <a:endParaRPr lang="en-US" sz="3976"/>
          </a:p>
        </p:txBody>
      </p:sp>
      <p:pic>
        <p:nvPicPr>
          <p:cNvPr id="5" name="Image 0" descr="preencoded.png"/>
          <p:cNvPicPr>
            <a:picLocks noChangeAspect="1"/>
          </p:cNvPicPr>
          <p:nvPr/>
        </p:nvPicPr>
        <p:blipFill>
          <a:blip r:embed="rId3"/>
          <a:stretch>
            <a:fillRect/>
          </a:stretch>
        </p:blipFill>
        <p:spPr>
          <a:xfrm>
            <a:off x="4124801" y="1591151"/>
            <a:ext cx="1583055" cy="1163836"/>
          </a:xfrm>
          <a:prstGeom prst="rect">
            <a:avLst/>
          </a:prstGeom>
        </p:spPr>
      </p:pic>
      <p:sp>
        <p:nvSpPr>
          <p:cNvPr id="6" name="Text 3"/>
          <p:cNvSpPr/>
          <p:nvPr/>
        </p:nvSpPr>
        <p:spPr>
          <a:xfrm>
            <a:off x="4862274" y="2115264"/>
            <a:ext cx="108109" cy="403979"/>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81"/>
              </a:lnSpc>
              <a:buNone/>
            </a:pPr>
            <a:r>
              <a:rPr lang="en-US" sz="1988">
                <a:solidFill>
                  <a:srgbClr val="3C3939"/>
                </a:solidFill>
                <a:latin typeface="Raleway" pitchFamily="34" charset="0"/>
                <a:ea typeface="Raleway" pitchFamily="34" charset="-122"/>
                <a:cs typeface="Raleway" pitchFamily="34" charset="-120"/>
              </a:rPr>
              <a:t>1</a:t>
            </a:r>
            <a:endParaRPr lang="en-US" sz="1988"/>
          </a:p>
        </p:txBody>
      </p:sp>
      <p:sp>
        <p:nvSpPr>
          <p:cNvPr id="7" name="Text 4"/>
          <p:cNvSpPr/>
          <p:nvPr/>
        </p:nvSpPr>
        <p:spPr>
          <a:xfrm>
            <a:off x="5909786" y="1793081"/>
            <a:ext cx="2499598" cy="315635"/>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85"/>
              </a:lnSpc>
              <a:buNone/>
            </a:pPr>
            <a:r>
              <a:rPr lang="en-US" sz="1988">
                <a:solidFill>
                  <a:srgbClr val="3C3939"/>
                </a:solidFill>
                <a:latin typeface="Raleway" pitchFamily="34" charset="0"/>
                <a:ea typeface="Raleway" pitchFamily="34" charset="-122"/>
                <a:cs typeface="Raleway" pitchFamily="34" charset="-120"/>
              </a:rPr>
              <a:t>Requirements</a:t>
            </a:r>
            <a:endParaRPr lang="en-US" sz="1988"/>
          </a:p>
        </p:txBody>
      </p:sp>
      <p:sp>
        <p:nvSpPr>
          <p:cNvPr id="8" name="Text 5"/>
          <p:cNvSpPr/>
          <p:nvPr/>
        </p:nvSpPr>
        <p:spPr>
          <a:xfrm>
            <a:off x="5967730" y="2229803"/>
            <a:ext cx="2499598" cy="323255"/>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545"/>
              </a:lnSpc>
              <a:buNone/>
            </a:pPr>
            <a:r>
              <a:rPr lang="en-US" sz="1591" dirty="0">
                <a:solidFill>
                  <a:srgbClr val="3C3939"/>
                </a:solidFill>
                <a:latin typeface="Roboto" pitchFamily="34" charset="0"/>
                <a:ea typeface="Roboto" pitchFamily="34" charset="-122"/>
                <a:cs typeface="Roboto" pitchFamily="34" charset="-120"/>
              </a:rPr>
              <a:t>Hand gesture input</a:t>
            </a:r>
            <a:endParaRPr lang="en-US" sz="1591" dirty="0"/>
          </a:p>
        </p:txBody>
      </p:sp>
      <p:sp>
        <p:nvSpPr>
          <p:cNvPr id="9" name="Shape 6"/>
          <p:cNvSpPr/>
          <p:nvPr/>
        </p:nvSpPr>
        <p:spPr>
          <a:xfrm>
            <a:off x="5758339" y="2757577"/>
            <a:ext cx="6303764" cy="20181"/>
          </a:xfrm>
          <a:prstGeom prst="roundRect">
            <a:avLst>
              <a:gd name="adj" fmla="val 450422"/>
            </a:avLst>
          </a:prstGeom>
          <a:solidFill>
            <a:srgbClr val="C7C7D0"/>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0" name="Image 1" descr="preencoded.png"/>
          <p:cNvPicPr>
            <a:picLocks noChangeAspect="1"/>
          </p:cNvPicPr>
          <p:nvPr/>
        </p:nvPicPr>
        <p:blipFill>
          <a:blip r:embed="rId4"/>
          <a:stretch>
            <a:fillRect/>
          </a:stretch>
        </p:blipFill>
        <p:spPr>
          <a:xfrm>
            <a:off x="3333155" y="2805470"/>
            <a:ext cx="3166229" cy="1163836"/>
          </a:xfrm>
          <a:prstGeom prst="rect">
            <a:avLst/>
          </a:prstGeom>
        </p:spPr>
      </p:pic>
      <p:sp>
        <p:nvSpPr>
          <p:cNvPr id="11" name="Text 7"/>
          <p:cNvSpPr/>
          <p:nvPr/>
        </p:nvSpPr>
        <p:spPr>
          <a:xfrm>
            <a:off x="4850487" y="3185398"/>
            <a:ext cx="131564" cy="403979"/>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81"/>
              </a:lnSpc>
              <a:buNone/>
            </a:pPr>
            <a:r>
              <a:rPr lang="en-US" sz="1988">
                <a:solidFill>
                  <a:srgbClr val="3C3939"/>
                </a:solidFill>
                <a:latin typeface="Raleway" pitchFamily="34" charset="0"/>
                <a:ea typeface="Raleway" pitchFamily="34" charset="-122"/>
                <a:cs typeface="Raleway" pitchFamily="34" charset="-120"/>
              </a:rPr>
              <a:t>2</a:t>
            </a:r>
            <a:endParaRPr lang="en-US" sz="1988"/>
          </a:p>
        </p:txBody>
      </p:sp>
      <p:sp>
        <p:nvSpPr>
          <p:cNvPr id="12" name="Text 8"/>
          <p:cNvSpPr/>
          <p:nvPr/>
        </p:nvSpPr>
        <p:spPr>
          <a:xfrm>
            <a:off x="6701314" y="3007400"/>
            <a:ext cx="1136928" cy="315635"/>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85"/>
              </a:lnSpc>
              <a:buNone/>
            </a:pPr>
            <a:r>
              <a:rPr lang="en-US" sz="1988">
                <a:solidFill>
                  <a:srgbClr val="3C3939"/>
                </a:solidFill>
                <a:latin typeface="Raleway" pitchFamily="34" charset="0"/>
                <a:ea typeface="Raleway" pitchFamily="34" charset="-122"/>
                <a:cs typeface="Raleway" pitchFamily="34" charset="-120"/>
              </a:rPr>
              <a:t>Hardware</a:t>
            </a:r>
            <a:endParaRPr lang="en-US" sz="1988"/>
          </a:p>
        </p:txBody>
      </p:sp>
      <p:sp>
        <p:nvSpPr>
          <p:cNvPr id="13" name="Text 9"/>
          <p:cNvSpPr/>
          <p:nvPr/>
        </p:nvSpPr>
        <p:spPr>
          <a:xfrm>
            <a:off x="6701314" y="3444121"/>
            <a:ext cx="1136928" cy="323255"/>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545"/>
              </a:lnSpc>
              <a:buNone/>
            </a:pPr>
            <a:r>
              <a:rPr lang="en-US" sz="1591">
                <a:solidFill>
                  <a:srgbClr val="3C3939"/>
                </a:solidFill>
                <a:latin typeface="Roboto" pitchFamily="34" charset="0"/>
                <a:ea typeface="Roboto" pitchFamily="34" charset="-122"/>
                <a:cs typeface="Roboto" pitchFamily="34" charset="-120"/>
              </a:rPr>
              <a:t>Web Cam</a:t>
            </a:r>
            <a:endParaRPr lang="en-US" sz="1591"/>
          </a:p>
        </p:txBody>
      </p:sp>
      <p:sp>
        <p:nvSpPr>
          <p:cNvPr id="14" name="Shape 10"/>
          <p:cNvSpPr/>
          <p:nvPr/>
        </p:nvSpPr>
        <p:spPr>
          <a:xfrm>
            <a:off x="6549866" y="3971895"/>
            <a:ext cx="5512237" cy="20181"/>
          </a:xfrm>
          <a:prstGeom prst="roundRect">
            <a:avLst>
              <a:gd name="adj" fmla="val 450422"/>
            </a:avLst>
          </a:prstGeom>
          <a:solidFill>
            <a:srgbClr val="C7C7D0"/>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5" name="Image 2" descr="preencoded.png"/>
          <p:cNvPicPr>
            <a:picLocks noChangeAspect="1"/>
          </p:cNvPicPr>
          <p:nvPr/>
        </p:nvPicPr>
        <p:blipFill>
          <a:blip r:embed="rId5"/>
          <a:stretch>
            <a:fillRect/>
          </a:stretch>
        </p:blipFill>
        <p:spPr>
          <a:xfrm>
            <a:off x="2541627" y="4019788"/>
            <a:ext cx="4749403" cy="1163836"/>
          </a:xfrm>
          <a:prstGeom prst="rect">
            <a:avLst/>
          </a:prstGeom>
        </p:spPr>
      </p:pic>
      <p:sp>
        <p:nvSpPr>
          <p:cNvPr id="16" name="Text 11"/>
          <p:cNvSpPr/>
          <p:nvPr/>
        </p:nvSpPr>
        <p:spPr>
          <a:xfrm>
            <a:off x="4848820" y="4399717"/>
            <a:ext cx="134898" cy="403979"/>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81"/>
              </a:lnSpc>
              <a:buNone/>
            </a:pPr>
            <a:r>
              <a:rPr lang="en-US" sz="1988">
                <a:solidFill>
                  <a:srgbClr val="3C3939"/>
                </a:solidFill>
                <a:latin typeface="Raleway" pitchFamily="34" charset="0"/>
                <a:ea typeface="Raleway" pitchFamily="34" charset="-122"/>
                <a:cs typeface="Raleway" pitchFamily="34" charset="-120"/>
              </a:rPr>
              <a:t>3</a:t>
            </a:r>
            <a:endParaRPr lang="en-US" sz="1988"/>
          </a:p>
        </p:txBody>
      </p:sp>
      <p:sp>
        <p:nvSpPr>
          <p:cNvPr id="17" name="Text 12"/>
          <p:cNvSpPr/>
          <p:nvPr/>
        </p:nvSpPr>
        <p:spPr>
          <a:xfrm>
            <a:off x="7492960" y="4221718"/>
            <a:ext cx="2524958" cy="315635"/>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85"/>
              </a:lnSpc>
              <a:buNone/>
            </a:pPr>
            <a:r>
              <a:rPr lang="en-US" sz="1988">
                <a:solidFill>
                  <a:srgbClr val="3C3939"/>
                </a:solidFill>
                <a:latin typeface="Raleway" pitchFamily="34" charset="0"/>
                <a:ea typeface="Raleway" pitchFamily="34" charset="-122"/>
                <a:cs typeface="Raleway" pitchFamily="34" charset="-120"/>
              </a:rPr>
              <a:t>Software</a:t>
            </a:r>
            <a:endParaRPr lang="en-US" sz="1988"/>
          </a:p>
        </p:txBody>
      </p:sp>
      <p:sp>
        <p:nvSpPr>
          <p:cNvPr id="18" name="Text 13"/>
          <p:cNvSpPr/>
          <p:nvPr/>
        </p:nvSpPr>
        <p:spPr>
          <a:xfrm>
            <a:off x="7492960" y="4658439"/>
            <a:ext cx="2774156" cy="323255"/>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545"/>
              </a:lnSpc>
              <a:buNone/>
            </a:pPr>
            <a:r>
              <a:rPr lang="en-US" sz="1591">
                <a:solidFill>
                  <a:srgbClr val="3C3939"/>
                </a:solidFill>
                <a:latin typeface="Roboto" pitchFamily="34" charset="0"/>
                <a:ea typeface="Roboto" pitchFamily="34" charset="-122"/>
                <a:cs typeface="Roboto" pitchFamily="34" charset="-120"/>
              </a:rPr>
              <a:t>Mediapipe, TensorFlow, Python</a:t>
            </a:r>
            <a:endParaRPr lang="en-US" sz="1591"/>
          </a:p>
        </p:txBody>
      </p:sp>
      <p:sp>
        <p:nvSpPr>
          <p:cNvPr id="19" name="Text 14"/>
          <p:cNvSpPr/>
          <p:nvPr/>
        </p:nvSpPr>
        <p:spPr>
          <a:xfrm>
            <a:off x="2517696" y="5410795"/>
            <a:ext cx="9594890" cy="226278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545"/>
              </a:lnSpc>
              <a:buNone/>
            </a:pPr>
            <a:r>
              <a:rPr lang="en-US" sz="1591">
                <a:solidFill>
                  <a:srgbClr val="3C3939"/>
                </a:solidFill>
                <a:latin typeface="Roboto" pitchFamily="34" charset="0"/>
                <a:ea typeface="Roboto" pitchFamily="34" charset="-122"/>
                <a:cs typeface="Roboto" pitchFamily="34" charset="-120"/>
              </a:rPr>
              <a:t>The methodology section outlines the systematic approach taken in the design, development, and testing of GestureSense, encompassing a series of interconnected stages and activities aimed at achieving project objectives. Beginning with a deep dive into user requirements and a review of existing research, the methodology progresses through iterative cycles of design, prototyping, and testing. Python serves as the canvas upon which GestureSense is painted, while MediaPipe and TensorFlow provide the colors that bring it to life. Through a relentless pursuit of excellence and a commitment to user feedback, GestureSense emerges as a testament to the power of human-centered design in shaping technology for the better.</a:t>
            </a:r>
            <a:endParaRPr lang="en-US" sz="1591"/>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 name="Shape 1"/>
          <p:cNvSpPr/>
          <p:nvPr/>
        </p:nvSpPr>
        <p:spPr>
          <a:xfrm>
            <a:off x="0" y="0"/>
            <a:ext cx="14630400" cy="8229600"/>
          </a:xfrm>
          <a:prstGeom prst="rect">
            <a:avLst/>
          </a:prstGeom>
          <a:solidFill>
            <a:srgbClr val="FFFFFF">
              <a:alpha val="75000"/>
            </a:srgbClr>
          </a:solidFill>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Text 2"/>
          <p:cNvSpPr/>
          <p:nvPr/>
        </p:nvSpPr>
        <p:spPr>
          <a:xfrm>
            <a:off x="3029903" y="497324"/>
            <a:ext cx="4510802" cy="563880"/>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440"/>
              </a:lnSpc>
              <a:buNone/>
            </a:pPr>
            <a:r>
              <a:rPr lang="en-US" sz="3552">
                <a:solidFill>
                  <a:srgbClr val="1B1B27"/>
                </a:solidFill>
                <a:latin typeface="Raleway" pitchFamily="34" charset="0"/>
                <a:ea typeface="Raleway" pitchFamily="34" charset="-122"/>
                <a:cs typeface="Raleway" pitchFamily="34" charset="-120"/>
              </a:rPr>
              <a:t>System Architecture</a:t>
            </a:r>
            <a:endParaRPr lang="en-US" sz="3552"/>
          </a:p>
        </p:txBody>
      </p:sp>
      <p:pic>
        <p:nvPicPr>
          <p:cNvPr id="5" name="Image 0" descr="preencoded.png"/>
          <p:cNvPicPr>
            <a:picLocks noChangeAspect="1"/>
          </p:cNvPicPr>
          <p:nvPr/>
        </p:nvPicPr>
        <p:blipFill>
          <a:blip r:embed="rId3"/>
          <a:stretch>
            <a:fillRect/>
          </a:stretch>
        </p:blipFill>
        <p:spPr>
          <a:xfrm>
            <a:off x="3029903" y="1421963"/>
            <a:ext cx="2676406" cy="1654135"/>
          </a:xfrm>
          <a:prstGeom prst="rect">
            <a:avLst/>
          </a:prstGeom>
        </p:spPr>
      </p:pic>
      <p:sp>
        <p:nvSpPr>
          <p:cNvPr id="6" name="Text 3"/>
          <p:cNvSpPr/>
          <p:nvPr/>
        </p:nvSpPr>
        <p:spPr>
          <a:xfrm>
            <a:off x="3029903" y="3301603"/>
            <a:ext cx="2255401" cy="281821"/>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220"/>
              </a:lnSpc>
              <a:buNone/>
            </a:pPr>
            <a:r>
              <a:rPr lang="en-US" sz="1776">
                <a:solidFill>
                  <a:srgbClr val="3C3939"/>
                </a:solidFill>
                <a:latin typeface="Raleway" pitchFamily="34" charset="0"/>
                <a:ea typeface="Raleway" pitchFamily="34" charset="-122"/>
                <a:cs typeface="Raleway" pitchFamily="34" charset="-120"/>
              </a:rPr>
              <a:t>Seamless Integration</a:t>
            </a:r>
            <a:endParaRPr lang="en-US" sz="1776"/>
          </a:p>
        </p:txBody>
      </p:sp>
      <p:sp>
        <p:nvSpPr>
          <p:cNvPr id="7" name="Text 4"/>
          <p:cNvSpPr/>
          <p:nvPr/>
        </p:nvSpPr>
        <p:spPr>
          <a:xfrm>
            <a:off x="3029903" y="3691652"/>
            <a:ext cx="2676406" cy="4040505"/>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273"/>
              </a:lnSpc>
              <a:buNone/>
            </a:pPr>
            <a:r>
              <a:rPr lang="en-US" sz="1421">
                <a:solidFill>
                  <a:srgbClr val="3C3939"/>
                </a:solidFill>
                <a:latin typeface="Roboto" pitchFamily="34" charset="0"/>
                <a:ea typeface="Roboto" pitchFamily="34" charset="-122"/>
                <a:cs typeface="Roboto" pitchFamily="34" charset="-120"/>
              </a:rPr>
              <a:t>GestureSense's design embodies a synthesis of technological innovation, user-centered design principles, and human-computer interaction considerations, with a focus on maximizing functionality, usability, and accessibility. The system architecture is meticulously crafted to facilitate seamless integration of hardware and software components, with each element playing a vital role in the gesture recognition process.</a:t>
            </a:r>
            <a:endParaRPr lang="en-US" sz="1421"/>
          </a:p>
        </p:txBody>
      </p:sp>
      <p:pic>
        <p:nvPicPr>
          <p:cNvPr id="8" name="Image 1" descr="preencoded.png"/>
          <p:cNvPicPr>
            <a:picLocks noChangeAspect="1"/>
          </p:cNvPicPr>
          <p:nvPr/>
        </p:nvPicPr>
        <p:blipFill>
          <a:blip r:embed="rId4"/>
          <a:stretch>
            <a:fillRect/>
          </a:stretch>
        </p:blipFill>
        <p:spPr>
          <a:xfrm>
            <a:off x="5976938" y="1421963"/>
            <a:ext cx="2676406" cy="1654135"/>
          </a:xfrm>
          <a:prstGeom prst="rect">
            <a:avLst/>
          </a:prstGeom>
        </p:spPr>
      </p:pic>
      <p:sp>
        <p:nvSpPr>
          <p:cNvPr id="9" name="Text 5"/>
          <p:cNvSpPr/>
          <p:nvPr/>
        </p:nvSpPr>
        <p:spPr>
          <a:xfrm>
            <a:off x="5976938" y="3301603"/>
            <a:ext cx="2332792" cy="281821"/>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220"/>
              </a:lnSpc>
              <a:buNone/>
            </a:pPr>
            <a:r>
              <a:rPr lang="en-US" sz="1776">
                <a:solidFill>
                  <a:srgbClr val="3C3939"/>
                </a:solidFill>
                <a:latin typeface="Raleway" pitchFamily="34" charset="0"/>
                <a:ea typeface="Raleway" pitchFamily="34" charset="-122"/>
                <a:cs typeface="Raleway" pitchFamily="34" charset="-120"/>
              </a:rPr>
              <a:t>Cutting-Edge Tracking</a:t>
            </a:r>
            <a:endParaRPr lang="en-US" sz="1776"/>
          </a:p>
        </p:txBody>
      </p:sp>
      <p:sp>
        <p:nvSpPr>
          <p:cNvPr id="10" name="Text 6"/>
          <p:cNvSpPr/>
          <p:nvPr/>
        </p:nvSpPr>
        <p:spPr>
          <a:xfrm>
            <a:off x="5976938" y="3691652"/>
            <a:ext cx="2676406" cy="3463290"/>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273"/>
              </a:lnSpc>
              <a:buNone/>
            </a:pPr>
            <a:r>
              <a:rPr lang="en-US" sz="1421">
                <a:solidFill>
                  <a:srgbClr val="3C3939"/>
                </a:solidFill>
                <a:latin typeface="Roboto" pitchFamily="34" charset="0"/>
                <a:ea typeface="Roboto" pitchFamily="34" charset="-122"/>
                <a:cs typeface="Roboto" pitchFamily="34" charset="-120"/>
              </a:rPr>
              <a:t>MediaPipe's hand tracking module captures the essence of hand movements, while TensorFlow's machine learning models bring them to life with unparalleled accuracy and precision. The user interface serves as a window into GestureSense's soul, inviting users to explore a world where every gesture is a message, and every message is a connection.</a:t>
            </a:r>
            <a:endParaRPr lang="en-US" sz="1421"/>
          </a:p>
        </p:txBody>
      </p:sp>
      <p:pic>
        <p:nvPicPr>
          <p:cNvPr id="11" name="Image 2" descr="preencoded.png"/>
          <p:cNvPicPr>
            <a:picLocks noChangeAspect="1"/>
          </p:cNvPicPr>
          <p:nvPr/>
        </p:nvPicPr>
        <p:blipFill>
          <a:blip r:embed="rId5"/>
          <a:stretch>
            <a:fillRect/>
          </a:stretch>
        </p:blipFill>
        <p:spPr>
          <a:xfrm>
            <a:off x="8923973" y="1421963"/>
            <a:ext cx="2676406" cy="1654135"/>
          </a:xfrm>
          <a:prstGeom prst="rect">
            <a:avLst/>
          </a:prstGeom>
        </p:spPr>
      </p:pic>
      <p:sp>
        <p:nvSpPr>
          <p:cNvPr id="12" name="Text 7"/>
          <p:cNvSpPr/>
          <p:nvPr/>
        </p:nvSpPr>
        <p:spPr>
          <a:xfrm>
            <a:off x="8923973" y="3301603"/>
            <a:ext cx="2255401" cy="281821"/>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220"/>
              </a:lnSpc>
              <a:buNone/>
            </a:pPr>
            <a:r>
              <a:rPr lang="en-US" sz="1776">
                <a:solidFill>
                  <a:srgbClr val="3C3939"/>
                </a:solidFill>
                <a:latin typeface="Raleway" pitchFamily="34" charset="0"/>
                <a:ea typeface="Raleway" pitchFamily="34" charset="-122"/>
                <a:cs typeface="Raleway" pitchFamily="34" charset="-120"/>
              </a:rPr>
              <a:t>Elegant Design</a:t>
            </a:r>
            <a:endParaRPr lang="en-US" sz="1776"/>
          </a:p>
        </p:txBody>
      </p:sp>
      <p:sp>
        <p:nvSpPr>
          <p:cNvPr id="13" name="Text 8"/>
          <p:cNvSpPr/>
          <p:nvPr/>
        </p:nvSpPr>
        <p:spPr>
          <a:xfrm>
            <a:off x="8923973" y="3691652"/>
            <a:ext cx="2676406" cy="2886075"/>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273"/>
              </a:lnSpc>
              <a:buNone/>
            </a:pPr>
            <a:r>
              <a:rPr lang="en-US" sz="1421">
                <a:solidFill>
                  <a:srgbClr val="3C3939"/>
                </a:solidFill>
                <a:latin typeface="Roboto" pitchFamily="34" charset="0"/>
                <a:ea typeface="Roboto" pitchFamily="34" charset="-122"/>
                <a:cs typeface="Roboto" pitchFamily="34" charset="-120"/>
              </a:rPr>
              <a:t>At the heart of GestureSense lies a design philosophy rooted in simplicity, accessibility, and elegance. The system architecture is carefully crafted to ensure seamless integration of hardware and software components, with each element playing a vital role in the gesture recognition process.</a:t>
            </a:r>
            <a:endParaRPr lang="en-US" sz="1421"/>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8"/>
  <p:tag name="AS_OS" val="Unix 5.15.0.1058"/>
  <p:tag name="AS_RELEASE_DATE" val="2023.01.14"/>
  <p:tag name="AS_TITLE" val="Aspose.Slides for .NET5"/>
  <p:tag name="AS_VERSION" val="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1298</Words>
  <Application>Microsoft Office PowerPoint</Application>
  <PresentationFormat>Custom</PresentationFormat>
  <Paragraphs>94</Paragraphs>
  <Slides>11</Slides>
  <Notes>11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11</vt:i4>
      </vt:variant>
    </vt:vector>
  </HeadingPairs>
  <TitlesOfParts>
    <vt:vector size="20" baseType="lpstr">
      <vt:lpstr>Arial</vt:lpstr>
      <vt:lpstr>Bahnschrift Light SemiCondensed</vt:lpstr>
      <vt:lpstr>Calibri</vt:lpstr>
      <vt:lpstr>Raleway</vt:lpstr>
      <vt:lpstr>Roboto</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DEEPAK</dc:creator>
  <cp:lastModifiedBy>Hemanth Kumar Shetty</cp:lastModifiedBy>
  <cp:revision>7</cp:revision>
  <cp:lastPrinted>2024-05-20T10:48:36Z</cp:lastPrinted>
  <dcterms:created xsi:type="dcterms:W3CDTF">2024-05-20T10:48:36Z</dcterms:created>
  <dcterms:modified xsi:type="dcterms:W3CDTF">2024-05-20T11:24:16Z</dcterms:modified>
</cp:coreProperties>
</file>