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4" r:id="rId13"/>
    <p:sldId id="266" r:id="rId14"/>
  </p:sldIdLst>
  <p:sldSz cx="7772400" cy="10058400"/>
  <p:notesSz cx="7772400" cy="1005840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253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23678"/>
        <c:axId val="83719166"/>
      </c:barChart>
      <c:catAx>
        <c:axId val="33412367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719166"/>
        <c:crosses val="autoZero"/>
        <c:auto val="1"/>
        <c:lblAlgn val="ctr"/>
        <c:lblOffset val="100"/>
        <c:noMultiLvlLbl val="0"/>
      </c:catAx>
      <c:valAx>
        <c:axId val="8371916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412367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7BBAC8-839C-4F49-9328-3EBECCA0F6B8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6"/>
          <p:cNvSpPr>
            <a:spLocks noGrp="1"/>
          </p:cNvSpPr>
          <p:nvPr>
            <p:ph type="sldNum" sz="quarter" idx="14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EAFE42-B25B-466A-858D-DEA2A435DE17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Holder 4"/>
          <p:cNvSpPr>
            <a:spLocks noGrp="1"/>
          </p:cNvSpPr>
          <p:nvPr>
            <p:ph type="ftr" sz="quarter" idx="13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12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982C1B-5D98-40B1-96BC-944A6208309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08C8AB-EDD6-4E9E-9EC0-27D20CBE38BB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F0F2D3-517E-48D9-B660-3DDC4E44BC68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buNone/>
            </a:pPr>
            <a:fld id="{9A0DB2DC-4C9A-4742-B13C-FB6460FD3503}" type="slidenum">
              <a:rPr lang="zh-CN" altLang="x-none" dirty="0"/>
            </a:fld>
            <a:endParaRPr lang="zh-CN" altLang="x-non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1081088" y="10287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x-none" dirty="0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>
          <a:xfrm>
            <a:off x="1081088" y="1674813"/>
            <a:ext cx="5610225" cy="24955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x-none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3188" y="9353550"/>
            <a:ext cx="24860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7C5B23-8282-44EA-94A5-8F266AAECB8B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5938" y="9353550"/>
            <a:ext cx="1787525" cy="503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x-none" dirty="0">
                <a:latin typeface="Calibri" panose="020F0502020204030204" pitchFamily="34" charset="0"/>
              </a:rPr>
            </a:fld>
            <a:endParaRPr lang="zh-CN" altLang="x-none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 sz="2000">
          <a:latin typeface="+mn-lt"/>
          <a:ea typeface="+mn-ea"/>
          <a:cs typeface="+mn-cs"/>
        </a:defRPr>
      </a:lvl6pPr>
      <a:lvl7pPr marL="2743200">
        <a:defRPr sz="2000">
          <a:latin typeface="+mn-lt"/>
          <a:ea typeface="+mn-ea"/>
          <a:cs typeface="+mn-cs"/>
        </a:defRPr>
      </a:lvl7pPr>
      <a:lvl8pPr marL="3200400">
        <a:defRPr sz="2000">
          <a:latin typeface="+mn-lt"/>
          <a:ea typeface="+mn-ea"/>
          <a:cs typeface="+mn-cs"/>
        </a:defRPr>
      </a:lvl8pPr>
      <a:lvl9pPr marL="3657600">
        <a:defRPr sz="2000"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object 2"/>
          <p:cNvSpPr txBox="1"/>
          <p:nvPr/>
        </p:nvSpPr>
        <p:spPr>
          <a:xfrm>
            <a:off x="1139825" y="1882775"/>
            <a:ext cx="5467350" cy="5921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2225" algn="ctr"/>
            <a:r>
              <a:rPr lang="en-US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PROJECT(IBM)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spcBef>
                <a:spcPts val="900"/>
              </a:spcBef>
            </a:pPr>
            <a:r>
              <a:rPr lang="en-US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AI 101 ARTIFICIAL INTELLIGENCE-GROUP 1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/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spcBef>
                <a:spcPts val="1150"/>
              </a:spcBef>
            </a:pPr>
            <a:r>
              <a:rPr lang="en-US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altLang="x-none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no: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Calibri" panose="020F0502020204030204" pitchFamily="34" charset="0"/>
                <a:cs typeface="Calibri" panose="020F0502020204030204" pitchFamily="34" charset="0"/>
              </a:rPr>
              <a:t>09</a:t>
            </a:r>
            <a:endParaRPr lang="en-US" altLang="x-non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225">
              <a:spcBef>
                <a:spcPts val="1240"/>
              </a:spcBef>
            </a:pPr>
            <a:r>
              <a:rPr lang="en-US" altLang="x-none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 AI-</a:t>
            </a:r>
            <a:r>
              <a:rPr lang="en-US" altLang="x-non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altLang="x-none" sz="3200" b="1" dirty="0">
                <a:latin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altLang="x-none" sz="3200" b="1" dirty="0">
                <a:latin typeface="Calibri" panose="020F0502020204030204" pitchFamily="34" charset="0"/>
                <a:cs typeface="Calibri" panose="020F0502020204030204" pitchFamily="34" charset="0"/>
              </a:rPr>
              <a:t>iabetes prediction</a:t>
            </a:r>
            <a:endParaRPr lang="en-US" altLang="x-none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225">
              <a:spcBef>
                <a:spcPts val="1240"/>
              </a:spcBef>
            </a:pPr>
            <a:r>
              <a:rPr lang="en-US" altLang="x-none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system</a:t>
            </a:r>
            <a:endParaRPr lang="en-US" altLang="x-none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225">
              <a:spcBef>
                <a:spcPts val="15"/>
              </a:spcBef>
            </a:pP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/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Dhanush raj  D </a:t>
            </a:r>
            <a:r>
              <a:rPr lang="en-US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 no 1133211036021)</a:t>
            </a:r>
            <a:endParaRPr lang="en-US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spcBef>
                <a:spcPts val="840"/>
              </a:spcBef>
            </a:pP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Hemanth V(reg no 1133211061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spcBef>
                <a:spcPts val="50"/>
              </a:spcBef>
            </a:pP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/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Naresh  krishna G(reg no 113321106058)</a:t>
            </a:r>
            <a:endParaRPr lang="en-US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lnSpc>
                <a:spcPct val="157000"/>
              </a:lnSpc>
              <a:spcBef>
                <a:spcPts val="600"/>
              </a:spcBef>
            </a:pP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Charan N K(reg no 113321106013) Aravindh L(reg no 113321106004)</a:t>
            </a:r>
            <a:endParaRPr lang="en-US" alt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1" name="object 3"/>
          <p:cNvSpPr/>
          <p:nvPr/>
        </p:nvSpPr>
        <p:spPr>
          <a:xfrm>
            <a:off x="914400" y="914400"/>
            <a:ext cx="5710238" cy="798513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object 4"/>
          <p:cNvSpPr txBox="1"/>
          <p:nvPr/>
        </p:nvSpPr>
        <p:spPr>
          <a:xfrm>
            <a:off x="372745" y="8534400"/>
            <a:ext cx="6559550" cy="853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7000"/>
              </a:lnSpc>
              <a:spcBef>
                <a:spcPts val="1175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conclusion,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transforming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management.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leveraging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holds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detection,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care,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diabetes.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Content Placeholder 5" descr="__results___0_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914400"/>
            <a:ext cx="3380740" cy="2983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67691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1628775" y="1330325"/>
            <a:ext cx="46037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AI</a:t>
            </a:r>
            <a:r>
              <a:rPr kumimoji="0" sz="24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sz="24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B</a:t>
            </a:r>
            <a:r>
              <a:rPr kumimoji="0" sz="24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a</a:t>
            </a:r>
            <a:r>
              <a:rPr kumimoji="0" sz="2400" b="1" kern="1200" cap="none" spc="-3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sz="2400" b="1" kern="1200" cap="none" spc="-1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4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sz="2400" b="1" kern="1200" cap="none" spc="-7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sz="2400" b="1" kern="1200" cap="none" spc="-4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ia</a:t>
            </a:r>
            <a:r>
              <a:rPr kumimoji="0" sz="2400" b="1" kern="1200" cap="none" spc="-4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b</a:t>
            </a:r>
            <a:r>
              <a:rPr kumimoji="0" sz="24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400" b="1" kern="1200" cap="none" spc="-4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sz="2400" b="1" kern="1200" cap="none" spc="-1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es</a:t>
            </a:r>
            <a:r>
              <a:rPr kumimoji="0" sz="2400" b="1" kern="1200" cap="none" spc="-7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Pr</a:t>
            </a:r>
            <a:r>
              <a:rPr kumimoji="0" sz="2400" b="1" kern="1200" cap="none" spc="-1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400" b="1" kern="1200" cap="none" spc="-4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sz="24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ic</a:t>
            </a:r>
            <a:r>
              <a:rPr kumimoji="0" sz="24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sz="2400" b="1" kern="1200" cap="none" spc="-4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sz="2400" b="1" kern="1200" cap="none" spc="-3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o</a:t>
            </a:r>
            <a:r>
              <a:rPr kumimoji="0" sz="24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sz="2400" b="1" kern="1200" cap="none" spc="-12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400" b="1" kern="1200" cap="none" spc="-3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sz="2400" b="1" kern="1200" cap="none" spc="-4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ys</a:t>
            </a:r>
            <a:r>
              <a:rPr kumimoji="0" sz="24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sz="2400" b="1" kern="1200" cap="none" spc="-1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400" b="1" kern="1200" cap="none" spc="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m</a:t>
            </a:r>
            <a:endParaRPr kumimoji="0" sz="2400" kern="1200" cap="none" spc="0" normalizeH="0" baseline="0" noProof="0"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8195" name="object 3"/>
          <p:cNvSpPr txBox="1"/>
          <p:nvPr/>
        </p:nvSpPr>
        <p:spPr>
          <a:xfrm>
            <a:off x="838200" y="2090738"/>
            <a:ext cx="5970588" cy="2493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2000"/>
              </a:lnSpc>
              <a:spcBef>
                <a:spcPts val="135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widespread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serious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issue,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(AI)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pivotal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patient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enhance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care.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discussion,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we'll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transforming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sources,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methodologies,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patients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professionals.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innovation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holds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lives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diabetes.An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cutting-edge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leverages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2000"/>
              </a:lnSpc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individuals.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medical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history,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lifestyle,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genetics,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biomarkers,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warnings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prevention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management.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significance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well-being.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196" name="object 4"/>
          <p:cNvSpPr txBox="1"/>
          <p:nvPr/>
        </p:nvSpPr>
        <p:spPr>
          <a:xfrm>
            <a:off x="931863" y="5467350"/>
            <a:ext cx="5816600" cy="1206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 algn="just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17000"/>
              </a:lnSpc>
              <a:spcBef>
                <a:spcPts val="115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involves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gathering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sources,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integrating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it,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selecting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relevant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features,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normalizing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imbalances,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ensuring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privacy.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crucial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kern="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F</a:t>
            </a:r>
            <a:r>
              <a:rPr kumimoji="0" sz="3600" b="1" i="0" u="none" strike="noStrike" kern="0" cap="none" spc="-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e</a:t>
            </a:r>
            <a:r>
              <a:rPr kumimoji="0" sz="3600" b="1" i="0" u="none" strike="noStrike" kern="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a</a:t>
            </a:r>
            <a:r>
              <a:rPr kumimoji="0" sz="3600" b="1" i="0" u="none" strike="noStrike" kern="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t</a:t>
            </a:r>
            <a:r>
              <a:rPr kumimoji="0" sz="3600" b="1" i="0" u="none" strike="noStrike" kern="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u</a:t>
            </a:r>
            <a:r>
              <a:rPr kumimoji="0" sz="3600" b="1" i="0" u="none" strike="noStrike" kern="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r</a:t>
            </a:r>
            <a:r>
              <a:rPr kumimoji="0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e</a:t>
            </a:r>
            <a:r>
              <a:rPr kumimoji="0" sz="3600" b="1" i="0" u="none" strike="noStrike" kern="0" cap="none" spc="-1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600" b="1" i="0" u="none" strike="noStrike" kern="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en</a:t>
            </a:r>
            <a:r>
              <a:rPr kumimoji="0" sz="3600" b="1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g</a:t>
            </a:r>
            <a:r>
              <a:rPr kumimoji="0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ine</a:t>
            </a:r>
            <a:r>
              <a:rPr kumimoji="0" sz="3600" b="1" i="0" u="none" strike="noStrike" kern="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e</a:t>
            </a:r>
            <a:r>
              <a:rPr kumimoji="0" sz="3600" b="1" i="0" u="none" strike="noStrike" kern="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rin</a:t>
            </a:r>
            <a:r>
              <a:rPr kumimoji="0" sz="3600" b="1" i="0" u="none" strike="noStrike" kern="0" cap="none" spc="-3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g</a:t>
            </a:r>
            <a:r>
              <a:rPr kumimoji="0" sz="3600" b="1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</a:rPr>
              <a:t>:</a:t>
            </a:r>
            <a:endParaRPr kumimoji="0" sz="3600" b="1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  <p:sp>
        <p:nvSpPr>
          <p:cNvPr id="9219" name="object 3"/>
          <p:cNvSpPr txBox="1"/>
          <p:nvPr/>
        </p:nvSpPr>
        <p:spPr>
          <a:xfrm>
            <a:off x="1081088" y="1674813"/>
            <a:ext cx="4624387" cy="24955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>
              <a:lnSpc>
                <a:spcPct val="117000"/>
              </a:lnSpc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plays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pivotal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involves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meticulous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modifications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enhance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model's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capabilities.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instance,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categorized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encoded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numerically,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categorized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meaningful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input.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Blood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readings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arterial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pressure,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encoded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7000"/>
              </a:lnSpc>
              <a:spcBef>
                <a:spcPts val="15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Blood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trends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values,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valuable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thoughtfully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features,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7000"/>
              </a:lnSpc>
              <a:spcBef>
                <a:spcPts val="15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ultimately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resulting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risk,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aspect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proactive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220" name="object 4"/>
          <p:cNvSpPr txBox="1"/>
          <p:nvPr/>
        </p:nvSpPr>
        <p:spPr>
          <a:xfrm>
            <a:off x="1157288" y="5441950"/>
            <a:ext cx="5429250" cy="2774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7000"/>
              </a:lnSpc>
              <a:spcBef>
                <a:spcPts val="115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computational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engines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enable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computers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programmed.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vast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amounts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patterns,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generalizing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actions.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uncover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unlabeled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Additionally,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reinforcement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enables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interacting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receiving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feedback.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7000"/>
              </a:lnSpc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wide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applications,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diagnostics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dataset,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selecting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crucial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projects.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object 2"/>
          <p:cNvSpPr txBox="1"/>
          <p:nvPr/>
        </p:nvSpPr>
        <p:spPr>
          <a:xfrm>
            <a:off x="901700" y="963613"/>
            <a:ext cx="71438" cy="203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/>
            <a:r>
              <a:rPr lang="en-US" altLang="x-none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x-none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243" name="object 3"/>
          <p:cNvSpPr txBox="1"/>
          <p:nvPr/>
        </p:nvSpPr>
        <p:spPr>
          <a:xfrm>
            <a:off x="882650" y="2066925"/>
            <a:ext cx="5788025" cy="3417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9000"/>
              </a:lnSpc>
              <a:spcBef>
                <a:spcPts val="114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putting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real-world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assist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patient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diagnosis,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assessment,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recommendations.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40"/>
              </a:spcBef>
            </a:pPr>
            <a:endParaRPr lang="en-US" altLang="x-non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(UI)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8000"/>
              </a:lnSpc>
              <a:spcBef>
                <a:spcPts val="115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(UI)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graphical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interactive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professionals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predictions,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patient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information,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user-friendly.</a:t>
            </a:r>
            <a:endParaRPr lang="en-US" altLang="x-non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40"/>
              </a:spcBef>
            </a:pPr>
            <a:endParaRPr lang="en-US" altLang="x-non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alt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lang="en-US" alt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18000"/>
              </a:lnSpc>
              <a:spcBef>
                <a:spcPts val="1150"/>
              </a:spcBef>
            </a:pP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AI-based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accuracy,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enhancing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privacy,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integrating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wearable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monitoring,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ultimately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advancing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diagnosis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x-non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1100" dirty="0">
                <a:latin typeface="Calibri" panose="020F0502020204030204" pitchFamily="34" charset="0"/>
                <a:cs typeface="Calibri" panose="020F0502020204030204" pitchFamily="34" charset="0"/>
              </a:rPr>
              <a:t>diabetes.</a:t>
            </a:r>
            <a:endParaRPr lang="en-US" altLang="x-none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79375" y="481013"/>
            <a:ext cx="451167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200" b="1" kern="1200" cap="none" spc="-3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sz="22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IA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B</a:t>
            </a:r>
            <a:r>
              <a:rPr kumimoji="0" sz="22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2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sz="22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sz="2200" b="1" kern="1200" cap="none" spc="-16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200" b="1" kern="1200" cap="none" spc="-2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P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RE</a:t>
            </a:r>
            <a:r>
              <a:rPr kumimoji="0" sz="22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sz="2200" b="1" kern="1200" cap="none" spc="-1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ICTI</a:t>
            </a:r>
            <a:r>
              <a:rPr kumimoji="0" sz="2200" b="1" kern="1200" cap="none" spc="-3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O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sz="2200" b="1" kern="1200" cap="none" spc="-145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US</a:t>
            </a:r>
            <a:r>
              <a:rPr kumimoji="0" sz="2200" b="1" kern="1200" cap="none" spc="-2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NG</a:t>
            </a:r>
            <a:r>
              <a:rPr kumimoji="0" sz="2200" b="1" kern="1200" cap="none" spc="-160" normalizeH="0" baseline="0" noProof="0" dirty="0"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2200" b="1" kern="1200" cap="none" spc="-20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PYTH</a:t>
            </a:r>
            <a:r>
              <a:rPr kumimoji="0" sz="2200" b="1" kern="1200" cap="none" spc="-2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O</a:t>
            </a:r>
            <a:r>
              <a:rPr kumimoji="0" sz="2200" b="1" kern="1200" cap="none" spc="-15" normalizeH="0" baseline="0" noProof="0" dirty="0">
                <a:latin typeface="Calibri" panose="020F0502020204030204"/>
                <a:ea typeface="+mn-ea"/>
                <a:cs typeface="Calibri" panose="020F0502020204030204"/>
              </a:rPr>
              <a:t>N:</a:t>
            </a:r>
            <a:endParaRPr kumimoji="0" sz="2200" kern="1200" cap="none" spc="0" normalizeH="0" baseline="0" noProof="0"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1267" name="object 3"/>
          <p:cNvSpPr txBox="1"/>
          <p:nvPr/>
        </p:nvSpPr>
        <p:spPr>
          <a:xfrm>
            <a:off x="152400" y="1524000"/>
            <a:ext cx="6965950" cy="85407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import pandas as pd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import numpy as np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import matplotlib.pyplot as plt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import seaborn as sns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import warnings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sklearn.model_selection import train_test_split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sklearn.preprocessing import StandardScaler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 import svm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sklearn.metrics import classification_report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sklearn.metrics import confusion_matrix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from sklearn.metrics import ConfusionMatrixDisplay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warnings.filterwarnings("ignore", category=UserWarning)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RED = "\033[91m"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GREEN = "\033[92m"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YELLOW = "\033[93m"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BLUE = "\033[94m"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RESET = "\033[0m"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df = pd.read_csv("/kaggle/input/diabetes-data-set/diabetes.csv")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 DATA CLEANING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print(BLUE + "\nDATA CLEANING" + RESET)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 --- Check for missing values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missing_values = df.isnull().sum()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print(GREEN + "Missing Values : " + RESET)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print(missing_values)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 --- Handle missing values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mean_fill = df.fillna(df.mean())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df.fillna(mean_fill, inplace=True)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 --- Check for duplicate values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duplicate_values = df.duplicated().sum()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print(GREEN + "Duplicate Values : " + RESET)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print(duplicate_values)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 --- Drop duplicate values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df.drop_duplicates(inplace=True)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  <a:p>
            <a:pPr marL="12700">
              <a:lnSpc>
                <a:spcPts val="1665"/>
              </a:lnSpc>
            </a:pP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</a:rPr>
              <a:t>#</a:t>
            </a:r>
            <a:endParaRPr lang="en-US" altLang="x-none" sz="1400" dirty="0">
              <a:latin typeface="Consolas" panose="020B0609020204030204" pitchFamily="49" charset="0"/>
              <a:ea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457454"/>
            <a:ext cx="6606540" cy="8402320"/>
          </a:xfrm>
        </p:spPr>
        <p:txBody>
          <a:bodyPr wrap="square"/>
          <a:p>
            <a:pPr algn="l"/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 DATA ANALYSIS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print(BLUE + "\nDATA ANALYSIS" + RESET)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Summary Statistics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summary_stats = df.describe()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"Summary Statistics : " + RESET)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print(summary_stats)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Class Distribution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class_distribution = df["Outcome"].value_counts()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"Class Distribution : " + RESET)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print(class_distribution)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Support Vector Machine Modelling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Separate features and target variable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print(BLUE + "\nMODELLING" + RESET)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X = df.drop("Outcome", axis=1)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y = df["Outcome"]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Splitting the data into training and testing sets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X_train, X_test, y_train, y_test = train_test_split(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    X, y, test_size=0.2, random_state=42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Standardize Features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scaler = StandardScaler()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X_train = scaler.fit_transform(X_train)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X_test = scaler.transform(X_test)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init and train SVM model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model = svm.SVC(kernel="linear")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model.fit(X_train, y_train)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Predict on test data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y_pred = model.predict(X_test)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Evaluate model performance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accuracy = model.score(X_test, y_test)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"Model Accuracy : " + RESET)</a:t>
            </a:r>
            <a:b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6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print(accuracy)</a:t>
            </a:r>
            <a:br>
              <a:rPr lang="en-US" altLang="x-none" sz="1800" dirty="0">
                <a:latin typeface="Consolas" panose="020B0609020204030204" pitchFamily="49" charset="0"/>
                <a:ea typeface="Consolas" panose="020B0609020204030204" pitchFamily="49" charset="0"/>
              </a:rPr>
            </a:br>
            <a:r>
              <a:rPr lang="en-US" altLang="x-none" sz="18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381000"/>
            <a:ext cx="6539230" cy="9570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--- Classification Report and Confusion Matrix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"Classification Report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print(classification_report(y_test, y_pred))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"Confusion Matrix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cm = ConfusionMatrixDisplay.from_predictions(y_test, y_pred)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sns.heatmap(cm.confusion_matrix, annot=True, cmap="Blues")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plt.show()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print("Displayed")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DATA VISUALIZATION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print(BLUE + "\nDATA VISUALIZATION"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Pair Plot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"PairPlot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sns.pairplot(df, hue='Outcome',diag_kind='kde',palette = "Blues")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plt.title("Pairwise Relationships")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plt.show()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Histogram for age distribution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"Histogram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sns.histplot(df["Age"], bins=10, kde=True,palette = "Blues")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plt.xlabel("Age")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plt.ylabel("Count")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plt.title("Age Distribution")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plt.show()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Box plot to visualize glucose levels by outcome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"BoxPlot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sns.boxplot(x="Outcome", y="Glucose", data=df,palette = "Blues")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plt.xlabel("Diabetes Outcome (0: No, 1: Yes)")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plt.ylabel("Glucose Level")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plt.title("Glucose Levels by Diabetes Outcome")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plt.show()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--- Correlation heatmap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"Correlation Heatmap : 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correlation_matrix = df.corr()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sns.heatmap(correlation_matrix, annot=True, cmap="Blues")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plt.title("Correlation Heatmap")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plt.show()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# SAVING THE FILE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df.to_csv("/kaggle/working/cleaned_diabetes.csv", index=False)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print(BLUE + "\nDATA SAVING"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print(GREEN + "Data Cleaned and Saved !" + RESET)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  <a:t>print("\n")</a:t>
            </a:r>
            <a:br>
              <a:rPr lang="en-US" altLang="x-none" sz="1400" dirty="0">
                <a:latin typeface="Consolas" panose="020B0609020204030204" pitchFamily="49" charset="0"/>
                <a:ea typeface="Consolas" panose="020B0609020204030204" pitchFamily="49" charset="0"/>
                <a:sym typeface="+mn-ea"/>
              </a:rPr>
            </a:b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2400" y="76200"/>
            <a:ext cx="5677535" cy="91401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DATA CLEANING</a:t>
            </a:r>
            <a:endParaRPr lang="en-US" sz="1400"/>
          </a:p>
          <a:p>
            <a:pPr algn="l"/>
            <a:r>
              <a:rPr lang="en-US" sz="1400"/>
              <a:t>Missing Values : </a:t>
            </a:r>
            <a:endParaRPr lang="en-US" sz="1400"/>
          </a:p>
          <a:p>
            <a:pPr algn="l"/>
            <a:r>
              <a:rPr lang="en-US" sz="1400"/>
              <a:t>Pregnancies                 0</a:t>
            </a:r>
            <a:endParaRPr lang="en-US" sz="1400"/>
          </a:p>
          <a:p>
            <a:pPr algn="l"/>
            <a:r>
              <a:rPr lang="en-US" sz="1400"/>
              <a:t>Glucose                     0</a:t>
            </a:r>
            <a:endParaRPr lang="en-US" sz="1400"/>
          </a:p>
          <a:p>
            <a:pPr algn="l"/>
            <a:r>
              <a:rPr lang="en-US" sz="1400"/>
              <a:t>BloodPressure               0</a:t>
            </a:r>
            <a:endParaRPr lang="en-US" sz="1400"/>
          </a:p>
          <a:p>
            <a:pPr algn="l"/>
            <a:r>
              <a:rPr lang="en-US" sz="1400"/>
              <a:t>SkinThickness               0</a:t>
            </a:r>
            <a:endParaRPr lang="en-US" sz="1400"/>
          </a:p>
          <a:p>
            <a:pPr algn="l"/>
            <a:r>
              <a:rPr lang="en-US" sz="1400"/>
              <a:t>Insulin                     0</a:t>
            </a:r>
            <a:endParaRPr lang="en-US" sz="1400"/>
          </a:p>
          <a:p>
            <a:pPr algn="l"/>
            <a:r>
              <a:rPr lang="en-US" sz="1400"/>
              <a:t>BMI                         0</a:t>
            </a:r>
            <a:endParaRPr lang="en-US" sz="1400"/>
          </a:p>
          <a:p>
            <a:pPr algn="l"/>
            <a:r>
              <a:rPr lang="en-US" sz="1400"/>
              <a:t>DiabetesPedigreeFunction    0</a:t>
            </a:r>
            <a:endParaRPr lang="en-US" sz="1400"/>
          </a:p>
          <a:p>
            <a:pPr algn="l"/>
            <a:r>
              <a:rPr lang="en-US" sz="1400"/>
              <a:t>Age                         0</a:t>
            </a:r>
            <a:endParaRPr lang="en-US" sz="1400"/>
          </a:p>
          <a:p>
            <a:pPr algn="l"/>
            <a:r>
              <a:rPr lang="en-US" sz="1400"/>
              <a:t>Outcome                     0</a:t>
            </a:r>
            <a:endParaRPr lang="en-US" sz="1400"/>
          </a:p>
          <a:p>
            <a:pPr algn="l"/>
            <a:r>
              <a:rPr lang="en-US" sz="1400"/>
              <a:t>dtype: int64</a:t>
            </a:r>
            <a:endParaRPr lang="en-US" sz="1400"/>
          </a:p>
          <a:p>
            <a:pPr algn="l"/>
            <a:r>
              <a:rPr lang="en-US" sz="1400"/>
              <a:t>Duplicate Values : </a:t>
            </a:r>
            <a:endParaRPr lang="en-US" sz="1400"/>
          </a:p>
          <a:p>
            <a:pPr algn="l"/>
            <a:r>
              <a:rPr lang="en-US" sz="1400"/>
              <a:t>0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DATA ANALYSIS</a:t>
            </a:r>
            <a:endParaRPr lang="en-US" sz="1400"/>
          </a:p>
          <a:p>
            <a:pPr algn="l"/>
            <a:r>
              <a:rPr lang="en-US" sz="1400"/>
              <a:t>Summary Statistics : </a:t>
            </a:r>
            <a:endParaRPr lang="en-US" sz="1400"/>
          </a:p>
          <a:p>
            <a:pPr algn="l"/>
            <a:r>
              <a:rPr lang="en-US" sz="1400"/>
              <a:t>       Pregnancies     Glucose  BloodPressure  SkinThickness     Insulin  \</a:t>
            </a:r>
            <a:endParaRPr lang="en-US" sz="1400"/>
          </a:p>
          <a:p>
            <a:pPr algn="l"/>
            <a:r>
              <a:rPr lang="en-US" sz="1400"/>
              <a:t>count   768.000000  768.000000     768.000000     768.000000  768.000000   </a:t>
            </a:r>
            <a:endParaRPr lang="en-US" sz="1400"/>
          </a:p>
          <a:p>
            <a:pPr algn="l"/>
            <a:r>
              <a:rPr lang="en-US" sz="1400"/>
              <a:t>mean      3.845052  120.894531      69.105469      20.536458   79.799479   </a:t>
            </a:r>
            <a:endParaRPr lang="en-US" sz="1400"/>
          </a:p>
          <a:p>
            <a:pPr algn="l"/>
            <a:r>
              <a:rPr lang="en-US" sz="1400"/>
              <a:t>std       3.369578   31.972618      19.355807      15.952218  115.244002   </a:t>
            </a:r>
            <a:endParaRPr lang="en-US" sz="1400"/>
          </a:p>
          <a:p>
            <a:pPr algn="l"/>
            <a:r>
              <a:rPr lang="en-US" sz="1400"/>
              <a:t>min       0.000000    0.000000       0.000000       0.000000    0.000000   </a:t>
            </a:r>
            <a:endParaRPr lang="en-US" sz="1400"/>
          </a:p>
          <a:p>
            <a:pPr algn="l"/>
            <a:r>
              <a:rPr lang="en-US" sz="1400"/>
              <a:t>25%       1.000000   99.000000      62.000000       0.000000    0.000000   </a:t>
            </a:r>
            <a:endParaRPr lang="en-US" sz="1400"/>
          </a:p>
          <a:p>
            <a:pPr algn="l"/>
            <a:r>
              <a:rPr lang="en-US" sz="1400"/>
              <a:t>50%       3.000000  117.000000      72.000000      23.000000   30.500000   </a:t>
            </a:r>
            <a:endParaRPr lang="en-US" sz="1400"/>
          </a:p>
          <a:p>
            <a:pPr algn="l"/>
            <a:r>
              <a:rPr lang="en-US" sz="1400"/>
              <a:t>75%       6.000000  140.250000      80.000000      32.000000  127.250000   </a:t>
            </a:r>
            <a:endParaRPr lang="en-US" sz="1400"/>
          </a:p>
          <a:p>
            <a:pPr algn="l"/>
            <a:r>
              <a:rPr lang="en-US" sz="1400"/>
              <a:t>max      17.000000  199.000000     122.000000      99.000000  846.000000   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ym typeface="+mn-ea"/>
              </a:rPr>
              <a:t>             BMI  DiabetesPedigreeFunction         Age     Outcome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count  768.000000                768.000000  768.000000  768.000000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mean    31.992578                  0.471876   33.240885    0.348958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std      7.884160                  0.331329   11.760232    0.476951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min      0.000000                  0.078000   21.000000    0.000000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25%     27.300000                  0.243750   24.000000    0.000000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50%     32.000000                  0.372500   29.000000    0.000000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75%     36.600000                  0.626250   41.000000    1.000000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max     67.100000                  2.420000   81.000000    1.000000 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Class Distribution :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Outcome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0    500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1    268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Name: count, dtype: int64</a:t>
            </a:r>
            <a:endParaRPr lang="en-US" sz="1400"/>
          </a:p>
          <a:p>
            <a:pPr algn="l"/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7415" y="348615"/>
            <a:ext cx="3391535" cy="2891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MODELLING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Model Accuracy :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0.7597402597402597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Classification Report : 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         precision    recall  f1-score   support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           0       0.81      0.82      0.81        99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        1       0.67      0.65      0.66        55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    accuracy                           0.76       154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   macro avg       0.74      0.74      0.74       154</a:t>
            </a:r>
            <a:endParaRPr lang="en-US" sz="1400"/>
          </a:p>
          <a:p>
            <a:pPr algn="l"/>
            <a:r>
              <a:rPr lang="en-US" sz="1400">
                <a:sym typeface="+mn-ea"/>
              </a:rPr>
              <a:t>weighted avg       0.76      0.76      0.76       154</a:t>
            </a:r>
            <a:endParaRPr lang="en-US" sz="1400"/>
          </a:p>
          <a:p>
            <a:pPr algn="l"/>
            <a:endParaRPr lang="en-US" sz="1400"/>
          </a:p>
        </p:txBody>
      </p:sp>
      <p:graphicFrame>
        <p:nvGraphicFramePr>
          <p:cNvPr id="12" name="Content Placeholder 11"/>
          <p:cNvGraphicFramePr/>
          <p:nvPr>
            <p:ph sz="half" idx="3"/>
          </p:nvPr>
        </p:nvGraphicFramePr>
        <p:xfrm>
          <a:off x="4190745" y="3276727"/>
          <a:ext cx="3380994" cy="6638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9" name="Content Placeholder 8" descr="__results___0_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620" y="4345940"/>
            <a:ext cx="3380740" cy="25730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76605" y="3469005"/>
            <a:ext cx="1036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OUTPUT: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10596</Words>
  <Application>WPS Presentation</Application>
  <PresentationFormat>Custom</PresentationFormat>
  <Paragraphs>155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Times New Roman</vt:lpstr>
      <vt:lpstr>Consolas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Dell</cp:lastModifiedBy>
  <cp:revision>4</cp:revision>
  <dcterms:created xsi:type="dcterms:W3CDTF">2023-10-26T11:29:17Z</dcterms:created>
  <dcterms:modified xsi:type="dcterms:W3CDTF">2023-11-01T12:15:26Z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2023-10-26T05:30:00Z</vt:filetime>
  </property>
  <property fmtid="{D5CDD505-2E9C-101B-9397-08002B2CF9AE}" pid="3" name="LastSaved">
    <vt:filetime>2023-10-26T05:30:00Z</vt:filetime>
  </property>
  <property fmtid="{D5CDD505-2E9C-101B-9397-08002B2CF9AE}" pid="4" name="ICV">
    <vt:lpwstr>5D96B1DAA74F4682ADED2F19779DD218</vt:lpwstr>
  </property>
  <property fmtid="{D5CDD505-2E9C-101B-9397-08002B2CF9AE}" pid="5" name="KSOProductBuildVer">
    <vt:lpwstr>1033-11.2.0.11225</vt:lpwstr>
  </property>
</Properties>
</file>