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57" r:id="rId4"/>
    <p:sldId id="258" r:id="rId5"/>
    <p:sldId id="259"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40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DFDDB1-C1AF-48F1-B0C3-4A1DBB1232ED}" type="datetimeFigureOut">
              <a:rPr lang="en-IN" smtClean="0"/>
              <a:t>20-08-2020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7D32DD-C083-40B6-977D-DC2378FA03E3}" type="slidenum">
              <a:rPr lang="en-IN" smtClean="0"/>
              <a:t>‹#›</a:t>
            </a:fld>
            <a:endParaRPr lang="en-IN"/>
          </a:p>
        </p:txBody>
      </p:sp>
    </p:spTree>
    <p:extLst>
      <p:ext uri="{BB962C8B-B14F-4D97-AF65-F5344CB8AC3E}">
        <p14:creationId xmlns:p14="http://schemas.microsoft.com/office/powerpoint/2010/main" val="2994062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DFDDB1-C1AF-48F1-B0C3-4A1DBB1232ED}" type="datetimeFigureOut">
              <a:rPr lang="en-IN" smtClean="0"/>
              <a:t>20-08-2020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7D32DD-C083-40B6-977D-DC2378FA03E3}" type="slidenum">
              <a:rPr lang="en-IN" smtClean="0"/>
              <a:t>‹#›</a:t>
            </a:fld>
            <a:endParaRPr lang="en-IN"/>
          </a:p>
        </p:txBody>
      </p:sp>
    </p:spTree>
    <p:extLst>
      <p:ext uri="{BB962C8B-B14F-4D97-AF65-F5344CB8AC3E}">
        <p14:creationId xmlns:p14="http://schemas.microsoft.com/office/powerpoint/2010/main" val="4017536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DFDDB1-C1AF-48F1-B0C3-4A1DBB1232ED}" type="datetimeFigureOut">
              <a:rPr lang="en-IN" smtClean="0"/>
              <a:t>20-08-2020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7D32DD-C083-40B6-977D-DC2378FA03E3}"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559896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DFDDB1-C1AF-48F1-B0C3-4A1DBB1232ED}" type="datetimeFigureOut">
              <a:rPr lang="en-IN" smtClean="0"/>
              <a:t>20-08-2020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7D32DD-C083-40B6-977D-DC2378FA03E3}" type="slidenum">
              <a:rPr lang="en-IN" smtClean="0"/>
              <a:t>‹#›</a:t>
            </a:fld>
            <a:endParaRPr lang="en-IN"/>
          </a:p>
        </p:txBody>
      </p:sp>
    </p:spTree>
    <p:extLst>
      <p:ext uri="{BB962C8B-B14F-4D97-AF65-F5344CB8AC3E}">
        <p14:creationId xmlns:p14="http://schemas.microsoft.com/office/powerpoint/2010/main" val="31561254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DFDDB1-C1AF-48F1-B0C3-4A1DBB1232ED}" type="datetimeFigureOut">
              <a:rPr lang="en-IN" smtClean="0"/>
              <a:t>20-08-2020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7D32DD-C083-40B6-977D-DC2378FA03E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116612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DFDDB1-C1AF-48F1-B0C3-4A1DBB1232ED}" type="datetimeFigureOut">
              <a:rPr lang="en-IN" smtClean="0"/>
              <a:t>20-08-2020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7D32DD-C083-40B6-977D-DC2378FA03E3}" type="slidenum">
              <a:rPr lang="en-IN" smtClean="0"/>
              <a:t>‹#›</a:t>
            </a:fld>
            <a:endParaRPr lang="en-IN"/>
          </a:p>
        </p:txBody>
      </p:sp>
    </p:spTree>
    <p:extLst>
      <p:ext uri="{BB962C8B-B14F-4D97-AF65-F5344CB8AC3E}">
        <p14:creationId xmlns:p14="http://schemas.microsoft.com/office/powerpoint/2010/main" val="25491311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DFDDB1-C1AF-48F1-B0C3-4A1DBB1232ED}" type="datetimeFigureOut">
              <a:rPr lang="en-IN" smtClean="0"/>
              <a:t>20-08-2020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7D32DD-C083-40B6-977D-DC2378FA03E3}" type="slidenum">
              <a:rPr lang="en-IN" smtClean="0"/>
              <a:t>‹#›</a:t>
            </a:fld>
            <a:endParaRPr lang="en-IN"/>
          </a:p>
        </p:txBody>
      </p:sp>
    </p:spTree>
    <p:extLst>
      <p:ext uri="{BB962C8B-B14F-4D97-AF65-F5344CB8AC3E}">
        <p14:creationId xmlns:p14="http://schemas.microsoft.com/office/powerpoint/2010/main" val="2142357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DFDDB1-C1AF-48F1-B0C3-4A1DBB1232ED}" type="datetimeFigureOut">
              <a:rPr lang="en-IN" smtClean="0"/>
              <a:t>20-08-2020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7D32DD-C083-40B6-977D-DC2378FA03E3}" type="slidenum">
              <a:rPr lang="en-IN" smtClean="0"/>
              <a:t>‹#›</a:t>
            </a:fld>
            <a:endParaRPr lang="en-IN"/>
          </a:p>
        </p:txBody>
      </p:sp>
    </p:spTree>
    <p:extLst>
      <p:ext uri="{BB962C8B-B14F-4D97-AF65-F5344CB8AC3E}">
        <p14:creationId xmlns:p14="http://schemas.microsoft.com/office/powerpoint/2010/main" val="1626276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DFDDB1-C1AF-48F1-B0C3-4A1DBB1232ED}" type="datetimeFigureOut">
              <a:rPr lang="en-IN" smtClean="0"/>
              <a:t>20-08-2020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7D32DD-C083-40B6-977D-DC2378FA03E3}" type="slidenum">
              <a:rPr lang="en-IN" smtClean="0"/>
              <a:t>‹#›</a:t>
            </a:fld>
            <a:endParaRPr lang="en-IN"/>
          </a:p>
        </p:txBody>
      </p:sp>
    </p:spTree>
    <p:extLst>
      <p:ext uri="{BB962C8B-B14F-4D97-AF65-F5344CB8AC3E}">
        <p14:creationId xmlns:p14="http://schemas.microsoft.com/office/powerpoint/2010/main" val="2017354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DFDDB1-C1AF-48F1-B0C3-4A1DBB1232ED}" type="datetimeFigureOut">
              <a:rPr lang="en-IN" smtClean="0"/>
              <a:t>20-08-2020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7D32DD-C083-40B6-977D-DC2378FA03E3}" type="slidenum">
              <a:rPr lang="en-IN" smtClean="0"/>
              <a:t>‹#›</a:t>
            </a:fld>
            <a:endParaRPr lang="en-IN"/>
          </a:p>
        </p:txBody>
      </p:sp>
    </p:spTree>
    <p:extLst>
      <p:ext uri="{BB962C8B-B14F-4D97-AF65-F5344CB8AC3E}">
        <p14:creationId xmlns:p14="http://schemas.microsoft.com/office/powerpoint/2010/main" val="3795619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DFDDB1-C1AF-48F1-B0C3-4A1DBB1232ED}" type="datetimeFigureOut">
              <a:rPr lang="en-IN" smtClean="0"/>
              <a:t>20-08-2020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7D32DD-C083-40B6-977D-DC2378FA03E3}" type="slidenum">
              <a:rPr lang="en-IN" smtClean="0"/>
              <a:t>‹#›</a:t>
            </a:fld>
            <a:endParaRPr lang="en-IN"/>
          </a:p>
        </p:txBody>
      </p:sp>
    </p:spTree>
    <p:extLst>
      <p:ext uri="{BB962C8B-B14F-4D97-AF65-F5344CB8AC3E}">
        <p14:creationId xmlns:p14="http://schemas.microsoft.com/office/powerpoint/2010/main" val="3531863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DFDDB1-C1AF-48F1-B0C3-4A1DBB1232ED}" type="datetimeFigureOut">
              <a:rPr lang="en-IN" smtClean="0"/>
              <a:t>20-08-2020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87D32DD-C083-40B6-977D-DC2378FA03E3}" type="slidenum">
              <a:rPr lang="en-IN" smtClean="0"/>
              <a:t>‹#›</a:t>
            </a:fld>
            <a:endParaRPr lang="en-IN"/>
          </a:p>
        </p:txBody>
      </p:sp>
    </p:spTree>
    <p:extLst>
      <p:ext uri="{BB962C8B-B14F-4D97-AF65-F5344CB8AC3E}">
        <p14:creationId xmlns:p14="http://schemas.microsoft.com/office/powerpoint/2010/main" val="2191174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DFDDB1-C1AF-48F1-B0C3-4A1DBB1232ED}" type="datetimeFigureOut">
              <a:rPr lang="en-IN" smtClean="0"/>
              <a:t>20-08-2020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87D32DD-C083-40B6-977D-DC2378FA03E3}" type="slidenum">
              <a:rPr lang="en-IN" smtClean="0"/>
              <a:t>‹#›</a:t>
            </a:fld>
            <a:endParaRPr lang="en-IN"/>
          </a:p>
        </p:txBody>
      </p:sp>
    </p:spTree>
    <p:extLst>
      <p:ext uri="{BB962C8B-B14F-4D97-AF65-F5344CB8AC3E}">
        <p14:creationId xmlns:p14="http://schemas.microsoft.com/office/powerpoint/2010/main" val="2101147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DFDDB1-C1AF-48F1-B0C3-4A1DBB1232ED}" type="datetimeFigureOut">
              <a:rPr lang="en-IN" smtClean="0"/>
              <a:t>20-08-2020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87D32DD-C083-40B6-977D-DC2378FA03E3}" type="slidenum">
              <a:rPr lang="en-IN" smtClean="0"/>
              <a:t>‹#›</a:t>
            </a:fld>
            <a:endParaRPr lang="en-IN"/>
          </a:p>
        </p:txBody>
      </p:sp>
    </p:spTree>
    <p:extLst>
      <p:ext uri="{BB962C8B-B14F-4D97-AF65-F5344CB8AC3E}">
        <p14:creationId xmlns:p14="http://schemas.microsoft.com/office/powerpoint/2010/main" val="2243620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DFDDB1-C1AF-48F1-B0C3-4A1DBB1232ED}" type="datetimeFigureOut">
              <a:rPr lang="en-IN" smtClean="0"/>
              <a:t>20-08-2020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7D32DD-C083-40B6-977D-DC2378FA03E3}" type="slidenum">
              <a:rPr lang="en-IN" smtClean="0"/>
              <a:t>‹#›</a:t>
            </a:fld>
            <a:endParaRPr lang="en-IN"/>
          </a:p>
        </p:txBody>
      </p:sp>
    </p:spTree>
    <p:extLst>
      <p:ext uri="{BB962C8B-B14F-4D97-AF65-F5344CB8AC3E}">
        <p14:creationId xmlns:p14="http://schemas.microsoft.com/office/powerpoint/2010/main" val="2933946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DFDDB1-C1AF-48F1-B0C3-4A1DBB1232ED}" type="datetimeFigureOut">
              <a:rPr lang="en-IN" smtClean="0"/>
              <a:t>20-08-2020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7D32DD-C083-40B6-977D-DC2378FA03E3}" type="slidenum">
              <a:rPr lang="en-IN" smtClean="0"/>
              <a:t>‹#›</a:t>
            </a:fld>
            <a:endParaRPr lang="en-IN"/>
          </a:p>
        </p:txBody>
      </p:sp>
    </p:spTree>
    <p:extLst>
      <p:ext uri="{BB962C8B-B14F-4D97-AF65-F5344CB8AC3E}">
        <p14:creationId xmlns:p14="http://schemas.microsoft.com/office/powerpoint/2010/main" val="884738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4DFDDB1-C1AF-48F1-B0C3-4A1DBB1232ED}" type="datetimeFigureOut">
              <a:rPr lang="en-IN" smtClean="0"/>
              <a:t>20-08-2020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87D32DD-C083-40B6-977D-DC2378FA03E3}" type="slidenum">
              <a:rPr lang="en-IN" smtClean="0"/>
              <a:t>‹#›</a:t>
            </a:fld>
            <a:endParaRPr lang="en-IN"/>
          </a:p>
        </p:txBody>
      </p:sp>
    </p:spTree>
    <p:extLst>
      <p:ext uri="{BB962C8B-B14F-4D97-AF65-F5344CB8AC3E}">
        <p14:creationId xmlns:p14="http://schemas.microsoft.com/office/powerpoint/2010/main" val="37667095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C232C-72D5-4446-BED7-5BCB2C44B234}"/>
              </a:ext>
            </a:extLst>
          </p:cNvPr>
          <p:cNvSpPr>
            <a:spLocks noGrp="1"/>
          </p:cNvSpPr>
          <p:nvPr>
            <p:ph type="ctrTitle"/>
          </p:nvPr>
        </p:nvSpPr>
        <p:spPr>
          <a:xfrm>
            <a:off x="818535" y="297031"/>
            <a:ext cx="9144000" cy="3666717"/>
          </a:xfrm>
        </p:spPr>
        <p:txBody>
          <a:bodyPr>
            <a:normAutofit/>
          </a:bodyPr>
          <a:lstStyle/>
          <a:p>
            <a:pPr algn="ctr"/>
            <a:r>
              <a:rPr lang="en-US" b="1" i="0" dirty="0">
                <a:solidFill>
                  <a:srgbClr val="051E50"/>
                </a:solidFill>
                <a:effectLst/>
                <a:latin typeface="proxima-nova"/>
              </a:rPr>
              <a:t>Weapon Detection System </a:t>
            </a:r>
            <a:r>
              <a:rPr lang="en-US" b="1" dirty="0">
                <a:solidFill>
                  <a:srgbClr val="051E50"/>
                </a:solidFill>
                <a:latin typeface="proxima-nova"/>
              </a:rPr>
              <a:t>using Python </a:t>
            </a:r>
            <a:r>
              <a:rPr lang="en-US" b="1" i="0" dirty="0">
                <a:solidFill>
                  <a:srgbClr val="051E50"/>
                </a:solidFill>
                <a:effectLst/>
                <a:latin typeface="proxima-nova"/>
              </a:rPr>
              <a:t>and Deep Learning</a:t>
            </a:r>
            <a:br>
              <a:rPr lang="en-US" b="1" i="0" dirty="0">
                <a:solidFill>
                  <a:srgbClr val="051E50"/>
                </a:solidFill>
                <a:effectLst/>
                <a:latin typeface="proxima-nova"/>
              </a:rPr>
            </a:br>
            <a:endParaRPr lang="en-IN" dirty="0"/>
          </a:p>
        </p:txBody>
      </p:sp>
      <p:sp>
        <p:nvSpPr>
          <p:cNvPr id="3" name="Subtitle 2">
            <a:extLst>
              <a:ext uri="{FF2B5EF4-FFF2-40B4-BE49-F238E27FC236}">
                <a16:creationId xmlns:a16="http://schemas.microsoft.com/office/drawing/2014/main" id="{3F73E229-B039-435E-B1D9-DDD9BC78A364}"/>
              </a:ext>
            </a:extLst>
          </p:cNvPr>
          <p:cNvSpPr>
            <a:spLocks noGrp="1"/>
          </p:cNvSpPr>
          <p:nvPr>
            <p:ph type="subTitle" idx="1"/>
          </p:nvPr>
        </p:nvSpPr>
        <p:spPr>
          <a:xfrm>
            <a:off x="779588" y="3803945"/>
            <a:ext cx="9221893" cy="2036458"/>
          </a:xfrm>
        </p:spPr>
        <p:txBody>
          <a:bodyPr>
            <a:normAutofit/>
          </a:bodyPr>
          <a:lstStyle/>
          <a:p>
            <a:r>
              <a:rPr lang="en-US" dirty="0"/>
              <a:t>                                       Presented by               Hemant Tiwari 1729010066</a:t>
            </a:r>
            <a:r>
              <a:rPr lang="en-IN" dirty="0"/>
              <a:t> </a:t>
            </a:r>
          </a:p>
          <a:p>
            <a:r>
              <a:rPr lang="en-IN" dirty="0"/>
              <a:t>Supervised by                                               Jatin Swami 1729010072</a:t>
            </a:r>
          </a:p>
          <a:p>
            <a:r>
              <a:rPr lang="en-IN" dirty="0"/>
              <a:t>      Ms. Aishwarya Gupta                                                        </a:t>
            </a:r>
            <a:r>
              <a:rPr lang="en-IN"/>
              <a:t>Jalaj </a:t>
            </a:r>
            <a:r>
              <a:rPr lang="en-IN" dirty="0"/>
              <a:t>Chitkara 1729010069</a:t>
            </a:r>
            <a:endParaRPr lang="en-US" dirty="0"/>
          </a:p>
        </p:txBody>
      </p:sp>
    </p:spTree>
    <p:extLst>
      <p:ext uri="{BB962C8B-B14F-4D97-AF65-F5344CB8AC3E}">
        <p14:creationId xmlns:p14="http://schemas.microsoft.com/office/powerpoint/2010/main" val="1553854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E400F-AFF1-4AFB-99C2-7290BBB40799}"/>
              </a:ext>
            </a:extLst>
          </p:cNvPr>
          <p:cNvSpPr>
            <a:spLocks noGrp="1"/>
          </p:cNvSpPr>
          <p:nvPr>
            <p:ph type="title"/>
          </p:nvPr>
        </p:nvSpPr>
        <p:spPr>
          <a:xfrm>
            <a:off x="677334" y="128661"/>
            <a:ext cx="8596668" cy="687977"/>
          </a:xfrm>
        </p:spPr>
        <p:txBody>
          <a:bodyPr/>
          <a:lstStyle/>
          <a:p>
            <a:pPr algn="ctr"/>
            <a:r>
              <a:rPr lang="en-US" b="1" dirty="0">
                <a:solidFill>
                  <a:srgbClr val="002060"/>
                </a:solidFill>
              </a:rPr>
              <a:t>Introduction</a:t>
            </a:r>
            <a:endParaRPr lang="en-IN" b="1" dirty="0">
              <a:solidFill>
                <a:srgbClr val="002060"/>
              </a:solidFill>
            </a:endParaRPr>
          </a:p>
        </p:txBody>
      </p:sp>
      <p:sp>
        <p:nvSpPr>
          <p:cNvPr id="3" name="Content Placeholder 2">
            <a:extLst>
              <a:ext uri="{FF2B5EF4-FFF2-40B4-BE49-F238E27FC236}">
                <a16:creationId xmlns:a16="http://schemas.microsoft.com/office/drawing/2014/main" id="{5FE9CE12-88A8-4A29-A44C-77F12DF4160C}"/>
              </a:ext>
            </a:extLst>
          </p:cNvPr>
          <p:cNvSpPr>
            <a:spLocks noGrp="1"/>
          </p:cNvSpPr>
          <p:nvPr>
            <p:ph idx="1"/>
          </p:nvPr>
        </p:nvSpPr>
        <p:spPr>
          <a:xfrm>
            <a:off x="677334" y="816638"/>
            <a:ext cx="8596668" cy="6041362"/>
          </a:xfrm>
        </p:spPr>
        <p:txBody>
          <a:bodyPr/>
          <a:lstStyle/>
          <a:p>
            <a:r>
              <a:rPr lang="en-US" dirty="0"/>
              <a:t>Gun violence in metropolitan areas of the India remains stubbornly high, despite decades of gun control efforts. Many gun-related crimes, including armed assault and robbery, occur in public places with existing surveillance systems. However, most systems rely on constant human supervision; this often demands an unrealistic amount of vigilance, and can be expensive and ineffective when multiple video streams are present.</a:t>
            </a:r>
          </a:p>
          <a:p>
            <a:r>
              <a:rPr lang="en-US" dirty="0"/>
              <a:t>The increase of video surveillance in public spaces and the proliferation of body cameras for police can potentially be leveraged for gun detection systems. Video systems could alert police and surveillance personnel when a gun is detected in real time, resulting in prompter action. </a:t>
            </a:r>
          </a:p>
          <a:p>
            <a:r>
              <a:rPr lang="en-US" dirty="0"/>
              <a:t>For this system to work, we fine-tuned our own dataset of about 3,000 weapon-based images, pulled from the Internet Movie Firearm Database, [citation] home-made videos, and frames from select surveillance- or news-based YouTube videos. This was so that each image would contain weapons in a variety of different contexts, situations, orientations, and distances. We trained these on a </a:t>
            </a:r>
            <a:r>
              <a:rPr lang="en-US" dirty="0" err="1"/>
              <a:t>Tensorflow</a:t>
            </a:r>
            <a:r>
              <a:rPr lang="en-US" dirty="0"/>
              <a:t>-based version of the </a:t>
            </a:r>
            <a:r>
              <a:rPr lang="en-US" dirty="0" err="1"/>
              <a:t>Overfeat</a:t>
            </a:r>
            <a:r>
              <a:rPr lang="en-US" dirty="0"/>
              <a:t> Convolutional Neural Network architecture</a:t>
            </a:r>
            <a:endParaRPr lang="en-IN" dirty="0"/>
          </a:p>
        </p:txBody>
      </p:sp>
    </p:spTree>
    <p:extLst>
      <p:ext uri="{BB962C8B-B14F-4D97-AF65-F5344CB8AC3E}">
        <p14:creationId xmlns:p14="http://schemas.microsoft.com/office/powerpoint/2010/main" val="1053494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96D27-B6C2-4527-B49F-AE4C7C16DDB1}"/>
              </a:ext>
            </a:extLst>
          </p:cNvPr>
          <p:cNvSpPr>
            <a:spLocks noGrp="1"/>
          </p:cNvSpPr>
          <p:nvPr>
            <p:ph type="title"/>
          </p:nvPr>
        </p:nvSpPr>
        <p:spPr/>
        <p:txBody>
          <a:bodyPr/>
          <a:lstStyle/>
          <a:p>
            <a:r>
              <a:rPr lang="en-US" dirty="0">
                <a:solidFill>
                  <a:srgbClr val="002060"/>
                </a:solidFill>
              </a:rPr>
              <a:t>Technical Details:</a:t>
            </a:r>
            <a:endParaRPr lang="en-IN" dirty="0">
              <a:solidFill>
                <a:srgbClr val="002060"/>
              </a:solidFill>
            </a:endParaRPr>
          </a:p>
        </p:txBody>
      </p:sp>
      <p:sp>
        <p:nvSpPr>
          <p:cNvPr id="3" name="Content Placeholder 2">
            <a:extLst>
              <a:ext uri="{FF2B5EF4-FFF2-40B4-BE49-F238E27FC236}">
                <a16:creationId xmlns:a16="http://schemas.microsoft.com/office/drawing/2014/main" id="{F768DCFF-73AE-4708-A1A1-5DAE1D41E9F8}"/>
              </a:ext>
            </a:extLst>
          </p:cNvPr>
          <p:cNvSpPr>
            <a:spLocks noGrp="1"/>
          </p:cNvSpPr>
          <p:nvPr>
            <p:ph idx="1"/>
          </p:nvPr>
        </p:nvSpPr>
        <p:spPr/>
        <p:txBody>
          <a:bodyPr>
            <a:normAutofit/>
          </a:bodyPr>
          <a:lstStyle/>
          <a:p>
            <a:pPr algn="l"/>
            <a:r>
              <a:rPr lang="en-US" b="0" i="0" dirty="0">
                <a:solidFill>
                  <a:srgbClr val="051E50"/>
                </a:solidFill>
                <a:effectLst/>
                <a:latin typeface="proxima-nova"/>
              </a:rPr>
              <a:t>In this presentation, we’ll discuss our two-phase </a:t>
            </a:r>
            <a:r>
              <a:rPr lang="en-US" dirty="0">
                <a:solidFill>
                  <a:srgbClr val="051E50"/>
                </a:solidFill>
                <a:latin typeface="proxima-nova"/>
              </a:rPr>
              <a:t>weapon </a:t>
            </a:r>
            <a:r>
              <a:rPr lang="en-US" b="0" i="0" dirty="0">
                <a:solidFill>
                  <a:srgbClr val="051E50"/>
                </a:solidFill>
                <a:effectLst/>
                <a:latin typeface="proxima-nova"/>
              </a:rPr>
              <a:t>detection system, detailing how our computer vision/deep learning pipeline will be implemented.</a:t>
            </a:r>
          </a:p>
          <a:p>
            <a:pPr algn="l"/>
            <a:r>
              <a:rPr lang="en-US" b="0" i="0" dirty="0">
                <a:solidFill>
                  <a:srgbClr val="051E50"/>
                </a:solidFill>
                <a:effectLst/>
                <a:latin typeface="proxima-nova"/>
              </a:rPr>
              <a:t>From there, we’ll review the dataset we’ll be using to train our </a:t>
            </a:r>
            <a:r>
              <a:rPr lang="en-US" b="0" i="0">
                <a:solidFill>
                  <a:srgbClr val="051E50"/>
                </a:solidFill>
                <a:effectLst/>
                <a:latin typeface="proxima-nova"/>
              </a:rPr>
              <a:t>custom </a:t>
            </a:r>
            <a:r>
              <a:rPr lang="en-US">
                <a:solidFill>
                  <a:srgbClr val="051E50"/>
                </a:solidFill>
                <a:latin typeface="proxima-nova"/>
              </a:rPr>
              <a:t>weapon</a:t>
            </a:r>
            <a:r>
              <a:rPr lang="en-US" b="0" i="0">
                <a:solidFill>
                  <a:srgbClr val="051E50"/>
                </a:solidFill>
                <a:effectLst/>
                <a:latin typeface="proxima-nova"/>
              </a:rPr>
              <a:t>  </a:t>
            </a:r>
            <a:r>
              <a:rPr lang="en-US" b="0" i="0" dirty="0">
                <a:solidFill>
                  <a:srgbClr val="051E50"/>
                </a:solidFill>
                <a:effectLst/>
                <a:latin typeface="proxima-nova"/>
              </a:rPr>
              <a:t>detector.</a:t>
            </a:r>
          </a:p>
          <a:p>
            <a:pPr algn="l"/>
            <a:r>
              <a:rPr lang="en-US" b="0" i="0" dirty="0">
                <a:solidFill>
                  <a:srgbClr val="051E50"/>
                </a:solidFill>
                <a:effectLst/>
                <a:latin typeface="proxima-nova"/>
              </a:rPr>
              <a:t>We’ll then implement a Python script to train a </a:t>
            </a:r>
            <a:r>
              <a:rPr lang="en-US" dirty="0">
                <a:solidFill>
                  <a:srgbClr val="051E50"/>
                </a:solidFill>
                <a:latin typeface="proxima-nova"/>
              </a:rPr>
              <a:t>weapon</a:t>
            </a:r>
            <a:r>
              <a:rPr lang="en-US" b="0" i="0" dirty="0">
                <a:solidFill>
                  <a:srgbClr val="051E50"/>
                </a:solidFill>
                <a:effectLst/>
                <a:latin typeface="proxima-nova"/>
              </a:rPr>
              <a:t> detection system on our dataset using </a:t>
            </a:r>
            <a:r>
              <a:rPr lang="en-US" b="0" i="0" dirty="0" err="1">
                <a:solidFill>
                  <a:srgbClr val="051E50"/>
                </a:solidFill>
                <a:effectLst/>
                <a:latin typeface="proxima-nova"/>
              </a:rPr>
              <a:t>Keras</a:t>
            </a:r>
            <a:r>
              <a:rPr lang="en-US" b="0" i="0" dirty="0">
                <a:solidFill>
                  <a:srgbClr val="051E50"/>
                </a:solidFill>
                <a:effectLst/>
                <a:latin typeface="proxima-nova"/>
              </a:rPr>
              <a:t> and TensorFlow.</a:t>
            </a:r>
          </a:p>
          <a:p>
            <a:pPr algn="l"/>
            <a:r>
              <a:rPr lang="en-US" b="0" i="0" dirty="0">
                <a:solidFill>
                  <a:srgbClr val="051E50"/>
                </a:solidFill>
                <a:effectLst/>
                <a:latin typeface="proxima-nova"/>
              </a:rPr>
              <a:t>We’ll use this Python script to train a weapon detection system and review the results.</a:t>
            </a:r>
          </a:p>
          <a:p>
            <a:pPr algn="l"/>
            <a:r>
              <a:rPr lang="en-US" b="0" i="0" dirty="0">
                <a:solidFill>
                  <a:srgbClr val="051E50"/>
                </a:solidFill>
                <a:effectLst/>
                <a:latin typeface="proxima-nova"/>
              </a:rPr>
              <a:t>Given the trained gun detection system , we’ll proceed to implement two more additional Python scripts used to:</a:t>
            </a:r>
          </a:p>
          <a:p>
            <a:pPr algn="l">
              <a:buFont typeface="+mj-lt"/>
              <a:buAutoNum type="arabicPeriod"/>
            </a:pPr>
            <a:r>
              <a:rPr lang="en-US" b="0" i="0" dirty="0">
                <a:solidFill>
                  <a:srgbClr val="051E50"/>
                </a:solidFill>
                <a:effectLst/>
                <a:latin typeface="proxima-nova"/>
              </a:rPr>
              <a:t>Detect </a:t>
            </a:r>
            <a:r>
              <a:rPr lang="en-US" dirty="0">
                <a:solidFill>
                  <a:srgbClr val="051E50"/>
                </a:solidFill>
                <a:latin typeface="proxima-nova"/>
              </a:rPr>
              <a:t>weapons </a:t>
            </a:r>
            <a:r>
              <a:rPr lang="en-US" b="0" i="0" dirty="0">
                <a:solidFill>
                  <a:srgbClr val="051E50"/>
                </a:solidFill>
                <a:effectLst/>
                <a:latin typeface="proxima-nova"/>
              </a:rPr>
              <a:t>in </a:t>
            </a:r>
            <a:r>
              <a:rPr lang="en-US" b="0" i="1" dirty="0">
                <a:solidFill>
                  <a:srgbClr val="051E50"/>
                </a:solidFill>
                <a:effectLst/>
                <a:latin typeface="proxima-nova"/>
              </a:rPr>
              <a:t>images</a:t>
            </a:r>
            <a:endParaRPr lang="en-US" b="0" i="0" dirty="0">
              <a:solidFill>
                <a:srgbClr val="051E50"/>
              </a:solidFill>
              <a:effectLst/>
              <a:latin typeface="proxima-nova"/>
            </a:endParaRPr>
          </a:p>
          <a:p>
            <a:pPr algn="l">
              <a:buFont typeface="+mj-lt"/>
              <a:buAutoNum type="arabicPeriod"/>
            </a:pPr>
            <a:r>
              <a:rPr lang="en-US" b="0" i="0" dirty="0">
                <a:solidFill>
                  <a:srgbClr val="051E50"/>
                </a:solidFill>
                <a:effectLst/>
                <a:latin typeface="proxima-nova"/>
              </a:rPr>
              <a:t>Detect </a:t>
            </a:r>
            <a:r>
              <a:rPr lang="en-US" dirty="0">
                <a:solidFill>
                  <a:srgbClr val="051E50"/>
                </a:solidFill>
                <a:latin typeface="proxima-nova"/>
              </a:rPr>
              <a:t>weapons</a:t>
            </a:r>
            <a:r>
              <a:rPr lang="en-US" b="0" i="0" dirty="0">
                <a:solidFill>
                  <a:srgbClr val="051E50"/>
                </a:solidFill>
                <a:effectLst/>
                <a:latin typeface="proxima-nova"/>
              </a:rPr>
              <a:t> in </a:t>
            </a:r>
            <a:r>
              <a:rPr lang="en-US" b="0" i="1" dirty="0">
                <a:solidFill>
                  <a:srgbClr val="051E50"/>
                </a:solidFill>
                <a:effectLst/>
                <a:latin typeface="proxima-nova"/>
              </a:rPr>
              <a:t>real-time video streams</a:t>
            </a:r>
            <a:endParaRPr lang="en-US" b="0" i="0" dirty="0">
              <a:solidFill>
                <a:srgbClr val="051E50"/>
              </a:solidFill>
              <a:effectLst/>
              <a:latin typeface="proxima-nova"/>
            </a:endParaRPr>
          </a:p>
          <a:p>
            <a:endParaRPr lang="en-IN" dirty="0"/>
          </a:p>
        </p:txBody>
      </p:sp>
    </p:spTree>
    <p:extLst>
      <p:ext uri="{BB962C8B-B14F-4D97-AF65-F5344CB8AC3E}">
        <p14:creationId xmlns:p14="http://schemas.microsoft.com/office/powerpoint/2010/main" val="810834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338BE-C536-48BF-91E3-481270B56604}"/>
              </a:ext>
            </a:extLst>
          </p:cNvPr>
          <p:cNvSpPr>
            <a:spLocks noGrp="1"/>
          </p:cNvSpPr>
          <p:nvPr>
            <p:ph type="title"/>
          </p:nvPr>
        </p:nvSpPr>
        <p:spPr>
          <a:xfrm>
            <a:off x="677334" y="609600"/>
            <a:ext cx="8596668" cy="609600"/>
          </a:xfrm>
        </p:spPr>
        <p:txBody>
          <a:bodyPr>
            <a:normAutofit fontScale="90000"/>
          </a:bodyPr>
          <a:lstStyle/>
          <a:p>
            <a:pPr algn="ctr"/>
            <a:r>
              <a:rPr lang="en-US" sz="4000" b="1" dirty="0">
                <a:solidFill>
                  <a:srgbClr val="051E50"/>
                </a:solidFill>
                <a:latin typeface="proxima-nova"/>
              </a:rPr>
              <a:t>Methods</a:t>
            </a:r>
            <a:br>
              <a:rPr lang="en-US" b="1" i="0" dirty="0">
                <a:solidFill>
                  <a:srgbClr val="051E50"/>
                </a:solidFill>
                <a:effectLst/>
                <a:latin typeface="proxima-nova"/>
              </a:rPr>
            </a:br>
            <a:endParaRPr lang="en-IN" dirty="0"/>
          </a:p>
        </p:txBody>
      </p:sp>
      <p:sp>
        <p:nvSpPr>
          <p:cNvPr id="4" name="Content Placeholder 3">
            <a:extLst>
              <a:ext uri="{FF2B5EF4-FFF2-40B4-BE49-F238E27FC236}">
                <a16:creationId xmlns:a16="http://schemas.microsoft.com/office/drawing/2014/main" id="{037B8FE8-D2E0-4349-8F0C-A0EF92EBB79A}"/>
              </a:ext>
            </a:extLst>
          </p:cNvPr>
          <p:cNvSpPr>
            <a:spLocks noGrp="1"/>
          </p:cNvSpPr>
          <p:nvPr>
            <p:ph idx="1"/>
          </p:nvPr>
        </p:nvSpPr>
        <p:spPr>
          <a:xfrm>
            <a:off x="677334" y="1654629"/>
            <a:ext cx="8596668" cy="4955176"/>
          </a:xfrm>
        </p:spPr>
        <p:txBody>
          <a:bodyPr>
            <a:normAutofit/>
          </a:bodyPr>
          <a:lstStyle/>
          <a:p>
            <a:r>
              <a:rPr lang="en-US" sz="2200" u="sng" dirty="0"/>
              <a:t>Data Collection and Preprocessing</a:t>
            </a:r>
            <a:r>
              <a:rPr lang="en-US" sz="2200" dirty="0"/>
              <a:t>: We first downloaded 10,000 images for the dataset in which 3641 images of the knife from IMFDB, a movie internet firearms database. Approximately 2,497 images of Long Gun, and another 3,876 images of Small gun .</a:t>
            </a:r>
          </a:p>
          <a:p>
            <a:r>
              <a:rPr lang="en-US" sz="2200" dirty="0"/>
              <a:t>We sorted 7000 images for train set and 3000 for test set and made them work with our python script using </a:t>
            </a:r>
            <a:r>
              <a:rPr lang="en-US" sz="2200" dirty="0" err="1"/>
              <a:t>TensorBox</a:t>
            </a:r>
            <a:r>
              <a:rPr lang="en-US" sz="2200" dirty="0"/>
              <a:t> framework i.e. a Google Machine Learning Library for python. </a:t>
            </a:r>
          </a:p>
          <a:p>
            <a:r>
              <a:rPr lang="en-IN" sz="2200" dirty="0"/>
              <a:t>Connecting the camera with our system in the final process to make things work.</a:t>
            </a:r>
          </a:p>
        </p:txBody>
      </p:sp>
    </p:spTree>
    <p:extLst>
      <p:ext uri="{BB962C8B-B14F-4D97-AF65-F5344CB8AC3E}">
        <p14:creationId xmlns:p14="http://schemas.microsoft.com/office/powerpoint/2010/main" val="3666872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44191-184F-499D-8719-B9114B7CB4E4}"/>
              </a:ext>
            </a:extLst>
          </p:cNvPr>
          <p:cNvSpPr>
            <a:spLocks noGrp="1"/>
          </p:cNvSpPr>
          <p:nvPr>
            <p:ph type="title"/>
          </p:nvPr>
        </p:nvSpPr>
        <p:spPr/>
        <p:txBody>
          <a:bodyPr>
            <a:normAutofit fontScale="90000"/>
          </a:bodyPr>
          <a:lstStyle/>
          <a:p>
            <a:pPr algn="ctr"/>
            <a:r>
              <a:rPr lang="en-US" b="1" i="0" dirty="0">
                <a:solidFill>
                  <a:srgbClr val="051E50"/>
                </a:solidFill>
                <a:effectLst/>
                <a:latin typeface="proxima-nova"/>
              </a:rPr>
              <a:t>Weapon Detection System Visual Representation</a:t>
            </a:r>
            <a:br>
              <a:rPr lang="en-US" b="1" i="0" dirty="0">
                <a:solidFill>
                  <a:srgbClr val="051E50"/>
                </a:solidFill>
                <a:effectLst/>
                <a:latin typeface="proxima-nova"/>
              </a:rPr>
            </a:br>
            <a:endParaRPr lang="en-IN" dirty="0"/>
          </a:p>
        </p:txBody>
      </p:sp>
      <p:pic>
        <p:nvPicPr>
          <p:cNvPr id="7" name="Content Placeholder 6">
            <a:extLst>
              <a:ext uri="{FF2B5EF4-FFF2-40B4-BE49-F238E27FC236}">
                <a16:creationId xmlns:a16="http://schemas.microsoft.com/office/drawing/2014/main" id="{AA167C37-8DAE-45CA-9266-BF7C8B2AF8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3474" y="1741714"/>
            <a:ext cx="9030789" cy="3805645"/>
          </a:xfrm>
        </p:spPr>
      </p:pic>
    </p:spTree>
    <p:extLst>
      <p:ext uri="{BB962C8B-B14F-4D97-AF65-F5344CB8AC3E}">
        <p14:creationId xmlns:p14="http://schemas.microsoft.com/office/powerpoint/2010/main" val="3922581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A1342-5AFE-4534-AE06-6AF9356F7147}"/>
              </a:ext>
            </a:extLst>
          </p:cNvPr>
          <p:cNvSpPr>
            <a:spLocks noGrp="1"/>
          </p:cNvSpPr>
          <p:nvPr>
            <p:ph type="title"/>
          </p:nvPr>
        </p:nvSpPr>
        <p:spPr>
          <a:xfrm>
            <a:off x="1304351" y="235132"/>
            <a:ext cx="8596668" cy="1320800"/>
          </a:xfrm>
        </p:spPr>
        <p:txBody>
          <a:bodyPr/>
          <a:lstStyle/>
          <a:p>
            <a:pPr algn="ctr"/>
            <a:r>
              <a:rPr lang="en-US" b="1" dirty="0">
                <a:solidFill>
                  <a:schemeClr val="tx2"/>
                </a:solidFill>
                <a:latin typeface="proxima-nova"/>
              </a:rPr>
              <a:t>Weapon Detection System Image Samples</a:t>
            </a:r>
            <a:endParaRPr lang="en-IN" b="1" dirty="0">
              <a:solidFill>
                <a:schemeClr val="tx2"/>
              </a:solidFill>
              <a:latin typeface="proxima-nova"/>
            </a:endParaRPr>
          </a:p>
        </p:txBody>
      </p:sp>
      <p:pic>
        <p:nvPicPr>
          <p:cNvPr id="5" name="Content Placeholder 4">
            <a:extLst>
              <a:ext uri="{FF2B5EF4-FFF2-40B4-BE49-F238E27FC236}">
                <a16:creationId xmlns:a16="http://schemas.microsoft.com/office/drawing/2014/main" id="{78891B3C-679B-40B5-842B-BB6630ED05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677334" y="2185081"/>
            <a:ext cx="4084765" cy="2887662"/>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a:extLst>
              <a:ext uri="{FF2B5EF4-FFF2-40B4-BE49-F238E27FC236}">
                <a16:creationId xmlns:a16="http://schemas.microsoft.com/office/drawing/2014/main" id="{8E2275AA-36EC-43BE-83C0-C9E206AB28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9016" y="2185081"/>
            <a:ext cx="6609807" cy="2887661"/>
          </a:xfrm>
          <a:prstGeom prst="rect">
            <a:avLst/>
          </a:prstGeom>
        </p:spPr>
      </p:pic>
    </p:spTree>
    <p:extLst>
      <p:ext uri="{BB962C8B-B14F-4D97-AF65-F5344CB8AC3E}">
        <p14:creationId xmlns:p14="http://schemas.microsoft.com/office/powerpoint/2010/main" val="36929093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120</TotalTime>
  <Words>441</Words>
  <Application>Microsoft Office PowerPoint</Application>
  <PresentationFormat>Widescreen</PresentationFormat>
  <Paragraphs>22</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proxima-nova</vt:lpstr>
      <vt:lpstr>Trebuchet MS</vt:lpstr>
      <vt:lpstr>Wingdings 3</vt:lpstr>
      <vt:lpstr>Facet</vt:lpstr>
      <vt:lpstr>Weapon Detection System using Python and Deep Learning </vt:lpstr>
      <vt:lpstr>Introduction</vt:lpstr>
      <vt:lpstr>Technical Details:</vt:lpstr>
      <vt:lpstr>Methods </vt:lpstr>
      <vt:lpstr>Weapon Detection System Visual Representation </vt:lpstr>
      <vt:lpstr>Weapon Detection System Image Samples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Face Mask Detector with OpenCV, Keras/TensorFlow, and Deep Learning</dc:title>
  <dc:creator>Hemant Tiwari</dc:creator>
  <cp:lastModifiedBy>Hemant Tiwari</cp:lastModifiedBy>
  <cp:revision>17</cp:revision>
  <dcterms:created xsi:type="dcterms:W3CDTF">2020-08-19T06:16:57Z</dcterms:created>
  <dcterms:modified xsi:type="dcterms:W3CDTF">2020-08-20T08:38:05Z</dcterms:modified>
</cp:coreProperties>
</file>