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2"/>
  </p:notesMasterIdLst>
  <p:handoutMasterIdLst>
    <p:handoutMasterId r:id="rId33"/>
  </p:handoutMasterIdLst>
  <p:sldIdLst>
    <p:sldId id="257" r:id="rId5"/>
    <p:sldId id="389" r:id="rId6"/>
    <p:sldId id="384" r:id="rId7"/>
    <p:sldId id="277" r:id="rId8"/>
    <p:sldId id="400" r:id="rId9"/>
    <p:sldId id="392" r:id="rId10"/>
    <p:sldId id="401" r:id="rId11"/>
    <p:sldId id="402" r:id="rId12"/>
    <p:sldId id="406" r:id="rId13"/>
    <p:sldId id="414" r:id="rId14"/>
    <p:sldId id="415" r:id="rId15"/>
    <p:sldId id="416" r:id="rId16"/>
    <p:sldId id="417" r:id="rId17"/>
    <p:sldId id="418" r:id="rId18"/>
    <p:sldId id="419" r:id="rId19"/>
    <p:sldId id="278" r:id="rId20"/>
    <p:sldId id="407" r:id="rId21"/>
    <p:sldId id="279" r:id="rId22"/>
    <p:sldId id="410" r:id="rId23"/>
    <p:sldId id="411" r:id="rId24"/>
    <p:sldId id="413" r:id="rId25"/>
    <p:sldId id="412" r:id="rId26"/>
    <p:sldId id="408" r:id="rId27"/>
    <p:sldId id="409" r:id="rId28"/>
    <p:sldId id="397" r:id="rId29"/>
    <p:sldId id="391" r:id="rId30"/>
    <p:sldId id="39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0C1"/>
    <a:srgbClr val="FFE79B"/>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5" d="100"/>
          <a:sy n="85" d="100"/>
        </p:scale>
        <p:origin x="206" y="6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8/19/2022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8/19/2022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2859434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382577" y="1051551"/>
            <a:ext cx="4639377" cy="2384898"/>
          </a:xfrm>
        </p:spPr>
        <p:txBody>
          <a:bodyPr anchor="b" anchorCtr="0">
            <a:normAutofit/>
          </a:bodyPr>
          <a:lstStyle/>
          <a:p>
            <a:r>
              <a:rPr lang="en-US" dirty="0"/>
              <a:t>Big Data-2</a:t>
            </a:r>
            <a:br>
              <a:rPr lang="en-US" dirty="0"/>
            </a:br>
            <a:r>
              <a:rPr lang="en-US" dirty="0"/>
              <a:t>Final Project</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60656"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382577" y="4329095"/>
            <a:ext cx="4182360" cy="1731963"/>
          </a:xfrm>
        </p:spPr>
        <p:txBody>
          <a:bodyPr>
            <a:normAutofit/>
          </a:bodyPr>
          <a:lstStyle/>
          <a:p>
            <a:r>
              <a:rPr lang="en-US" dirty="0"/>
              <a:t>Supervised by:</a:t>
            </a:r>
          </a:p>
          <a:p>
            <a:r>
              <a:rPr lang="en-US" sz="2400" b="1" dirty="0"/>
              <a:t>Prof. </a:t>
            </a:r>
            <a:r>
              <a:rPr lang="en-US" sz="2400" b="1" dirty="0" err="1"/>
              <a:t>Orren</a:t>
            </a:r>
            <a:r>
              <a:rPr lang="en-US" sz="2400" b="1" dirty="0"/>
              <a:t> Johnson</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5" name="Title 4">
            <a:extLst>
              <a:ext uri="{FF2B5EF4-FFF2-40B4-BE49-F238E27FC236}">
                <a16:creationId xmlns:a16="http://schemas.microsoft.com/office/drawing/2014/main" id="{43FC6504-7514-EBD0-8831-7C7980F1CDF0}"/>
              </a:ext>
            </a:extLst>
          </p:cNvPr>
          <p:cNvSpPr>
            <a:spLocks noGrp="1"/>
          </p:cNvSpPr>
          <p:nvPr>
            <p:ph type="title"/>
          </p:nvPr>
        </p:nvSpPr>
        <p:spPr>
          <a:xfrm>
            <a:off x="530334" y="288758"/>
            <a:ext cx="10912824" cy="539013"/>
          </a:xfrm>
        </p:spPr>
        <p:txBody>
          <a:bodyPr/>
          <a:lstStyle/>
          <a:p>
            <a:pPr>
              <a:lnSpc>
                <a:spcPct val="107000"/>
              </a:lnSpc>
              <a:spcAft>
                <a:spcPts val="800"/>
              </a:spcAft>
            </a:pPr>
            <a:r>
              <a:rPr lang="en-CA" sz="3200" b="1" dirty="0">
                <a:solidFill>
                  <a:srgbClr val="FFE79B"/>
                </a:solidFill>
                <a:effectLst/>
                <a:latin typeface="Times New Roman" panose="02020603050405020304" pitchFamily="18" charset="0"/>
                <a:ea typeface="Times New Roman" panose="02020603050405020304" pitchFamily="18" charset="0"/>
                <a:cs typeface="Times New Roman" panose="02020603050405020304" pitchFamily="18" charset="0"/>
              </a:rPr>
              <a:t>Importing data into Neo4j and creating Graph Database</a:t>
            </a:r>
            <a:endParaRPr lang="en-CA" sz="3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Graphical user interface, text, application&#10;&#10;Description automatically generated">
            <a:extLst>
              <a:ext uri="{FF2B5EF4-FFF2-40B4-BE49-F238E27FC236}">
                <a16:creationId xmlns:a16="http://schemas.microsoft.com/office/drawing/2014/main" id="{24400F87-A1C8-20F9-6BEA-510DAB789D95}"/>
              </a:ext>
            </a:extLst>
          </p:cNvPr>
          <p:cNvPicPr>
            <a:picLocks noChangeAspect="1"/>
          </p:cNvPicPr>
          <p:nvPr/>
        </p:nvPicPr>
        <p:blipFill>
          <a:blip r:embed="rId2"/>
          <a:stretch>
            <a:fillRect/>
          </a:stretch>
        </p:blipFill>
        <p:spPr>
          <a:xfrm>
            <a:off x="1827660" y="2147510"/>
            <a:ext cx="7472149" cy="1173707"/>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24577B16-9545-C3D3-AFEC-51E29D8C6012}"/>
              </a:ext>
            </a:extLst>
          </p:cNvPr>
          <p:cNvPicPr>
            <a:picLocks noChangeAspect="1"/>
          </p:cNvPicPr>
          <p:nvPr/>
        </p:nvPicPr>
        <p:blipFill>
          <a:blip r:embed="rId3"/>
          <a:stretch>
            <a:fillRect/>
          </a:stretch>
        </p:blipFill>
        <p:spPr>
          <a:xfrm>
            <a:off x="1827660" y="3602571"/>
            <a:ext cx="7472149" cy="1105469"/>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07C8BB49-76B5-C6B2-DE36-F61EEB17304A}"/>
              </a:ext>
            </a:extLst>
          </p:cNvPr>
          <p:cNvPicPr>
            <a:picLocks noChangeAspect="1"/>
          </p:cNvPicPr>
          <p:nvPr/>
        </p:nvPicPr>
        <p:blipFill>
          <a:blip r:embed="rId4"/>
          <a:stretch>
            <a:fillRect/>
          </a:stretch>
        </p:blipFill>
        <p:spPr>
          <a:xfrm>
            <a:off x="1827660" y="4989394"/>
            <a:ext cx="7472149" cy="1146412"/>
          </a:xfrm>
          <a:prstGeom prst="rect">
            <a:avLst/>
          </a:prstGeom>
        </p:spPr>
      </p:pic>
      <p:sp>
        <p:nvSpPr>
          <p:cNvPr id="10" name="Title 4">
            <a:extLst>
              <a:ext uri="{FF2B5EF4-FFF2-40B4-BE49-F238E27FC236}">
                <a16:creationId xmlns:a16="http://schemas.microsoft.com/office/drawing/2014/main" id="{46C00051-6631-1E71-00BD-7DE65789AE98}"/>
              </a:ext>
            </a:extLst>
          </p:cNvPr>
          <p:cNvSpPr txBox="1">
            <a:spLocks/>
          </p:cNvSpPr>
          <p:nvPr/>
        </p:nvSpPr>
        <p:spPr>
          <a:xfrm>
            <a:off x="530334" y="1109125"/>
            <a:ext cx="10912824" cy="539013"/>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000" kern="1200">
                <a:solidFill>
                  <a:schemeClr val="tx1"/>
                </a:solidFill>
                <a:latin typeface="+mj-lt"/>
                <a:ea typeface="+mj-ea"/>
                <a:cs typeface="+mj-cs"/>
              </a:defRPr>
            </a:lvl1pPr>
          </a:lstStyle>
          <a:p>
            <a:pPr>
              <a:lnSpc>
                <a:spcPct val="107000"/>
              </a:lnSpc>
              <a:spcAft>
                <a:spcPts val="800"/>
              </a:spcAft>
            </a:pPr>
            <a:r>
              <a:rPr lang="en-CA" sz="2400" b="1" dirty="0">
                <a:solidFill>
                  <a:srgbClr val="92D050"/>
                </a:solidFill>
                <a:latin typeface="Times New Roman" panose="02020603050405020304" pitchFamily="18" charset="0"/>
                <a:ea typeface="Times New Roman" panose="02020603050405020304" pitchFamily="18" charset="0"/>
                <a:cs typeface="Times New Roman" panose="02020603050405020304" pitchFamily="18" charset="0"/>
              </a:rPr>
              <a:t>- Adding Constraints:</a:t>
            </a:r>
            <a:endParaRPr lang="en-CA" sz="2400" dirty="0">
              <a:solidFill>
                <a:srgbClr val="92D05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646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5" name="Title 4">
            <a:extLst>
              <a:ext uri="{FF2B5EF4-FFF2-40B4-BE49-F238E27FC236}">
                <a16:creationId xmlns:a16="http://schemas.microsoft.com/office/drawing/2014/main" id="{43FC6504-7514-EBD0-8831-7C7980F1CDF0}"/>
              </a:ext>
            </a:extLst>
          </p:cNvPr>
          <p:cNvSpPr>
            <a:spLocks noGrp="1"/>
          </p:cNvSpPr>
          <p:nvPr>
            <p:ph type="title"/>
          </p:nvPr>
        </p:nvSpPr>
        <p:spPr>
          <a:xfrm>
            <a:off x="530334" y="288758"/>
            <a:ext cx="10912824" cy="539013"/>
          </a:xfrm>
        </p:spPr>
        <p:txBody>
          <a:bodyPr/>
          <a:lstStyle/>
          <a:p>
            <a:pPr>
              <a:lnSpc>
                <a:spcPct val="107000"/>
              </a:lnSpc>
              <a:spcAft>
                <a:spcPts val="800"/>
              </a:spcAft>
            </a:pPr>
            <a:r>
              <a:rPr lang="en-CA" sz="3200" b="1" dirty="0">
                <a:solidFill>
                  <a:srgbClr val="FFE79B"/>
                </a:solidFill>
                <a:effectLst/>
                <a:latin typeface="Times New Roman" panose="02020603050405020304" pitchFamily="18" charset="0"/>
                <a:ea typeface="Times New Roman" panose="02020603050405020304" pitchFamily="18" charset="0"/>
                <a:cs typeface="Times New Roman" panose="02020603050405020304" pitchFamily="18" charset="0"/>
              </a:rPr>
              <a:t>Importing data into Neo4j and creating Graph Database</a:t>
            </a:r>
            <a:endParaRPr lang="en-CA" sz="3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Text&#10;&#10;Description automatically generated">
            <a:extLst>
              <a:ext uri="{FF2B5EF4-FFF2-40B4-BE49-F238E27FC236}">
                <a16:creationId xmlns:a16="http://schemas.microsoft.com/office/drawing/2014/main" id="{497E3FEC-02BA-F7C0-116A-C43F03039B4E}"/>
              </a:ext>
            </a:extLst>
          </p:cNvPr>
          <p:cNvPicPr>
            <a:picLocks noChangeAspect="1"/>
          </p:cNvPicPr>
          <p:nvPr/>
        </p:nvPicPr>
        <p:blipFill>
          <a:blip r:embed="rId2"/>
          <a:stretch>
            <a:fillRect/>
          </a:stretch>
        </p:blipFill>
        <p:spPr>
          <a:xfrm>
            <a:off x="984733" y="2270783"/>
            <a:ext cx="9352799" cy="3383840"/>
          </a:xfrm>
          <a:prstGeom prst="rect">
            <a:avLst/>
          </a:prstGeom>
        </p:spPr>
      </p:pic>
      <p:sp>
        <p:nvSpPr>
          <p:cNvPr id="7" name="Title 4">
            <a:extLst>
              <a:ext uri="{FF2B5EF4-FFF2-40B4-BE49-F238E27FC236}">
                <a16:creationId xmlns:a16="http://schemas.microsoft.com/office/drawing/2014/main" id="{B1ED187C-4A83-8EB5-DC97-4AFCAFCAFC09}"/>
              </a:ext>
            </a:extLst>
          </p:cNvPr>
          <p:cNvSpPr txBox="1">
            <a:spLocks/>
          </p:cNvSpPr>
          <p:nvPr/>
        </p:nvSpPr>
        <p:spPr>
          <a:xfrm>
            <a:off x="530334" y="1109125"/>
            <a:ext cx="10912824" cy="539013"/>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000" kern="1200">
                <a:solidFill>
                  <a:schemeClr val="tx1"/>
                </a:solidFill>
                <a:latin typeface="+mj-lt"/>
                <a:ea typeface="+mj-ea"/>
                <a:cs typeface="+mj-cs"/>
              </a:defRPr>
            </a:lvl1pPr>
          </a:lstStyle>
          <a:p>
            <a:pPr>
              <a:lnSpc>
                <a:spcPct val="107000"/>
              </a:lnSpc>
              <a:spcAft>
                <a:spcPts val="800"/>
              </a:spcAft>
            </a:pPr>
            <a:r>
              <a:rPr lang="en-CA" sz="2400" b="1" dirty="0">
                <a:solidFill>
                  <a:srgbClr val="92D050"/>
                </a:solidFill>
                <a:latin typeface="Times New Roman" panose="02020603050405020304" pitchFamily="18" charset="0"/>
                <a:ea typeface="Times New Roman" panose="02020603050405020304" pitchFamily="18" charset="0"/>
                <a:cs typeface="Times New Roman" panose="02020603050405020304" pitchFamily="18" charset="0"/>
              </a:rPr>
              <a:t>- Loading shapes data:</a:t>
            </a:r>
            <a:endParaRPr lang="en-CA" sz="2400" dirty="0">
              <a:solidFill>
                <a:srgbClr val="92D05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170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5" name="Title 4">
            <a:extLst>
              <a:ext uri="{FF2B5EF4-FFF2-40B4-BE49-F238E27FC236}">
                <a16:creationId xmlns:a16="http://schemas.microsoft.com/office/drawing/2014/main" id="{43FC6504-7514-EBD0-8831-7C7980F1CDF0}"/>
              </a:ext>
            </a:extLst>
          </p:cNvPr>
          <p:cNvSpPr>
            <a:spLocks noGrp="1"/>
          </p:cNvSpPr>
          <p:nvPr>
            <p:ph type="title"/>
          </p:nvPr>
        </p:nvSpPr>
        <p:spPr>
          <a:xfrm>
            <a:off x="530334" y="288758"/>
            <a:ext cx="10912824" cy="539013"/>
          </a:xfrm>
        </p:spPr>
        <p:txBody>
          <a:bodyPr/>
          <a:lstStyle/>
          <a:p>
            <a:pPr>
              <a:lnSpc>
                <a:spcPct val="107000"/>
              </a:lnSpc>
              <a:spcAft>
                <a:spcPts val="800"/>
              </a:spcAft>
            </a:pPr>
            <a:r>
              <a:rPr lang="en-CA" sz="3200" b="1" dirty="0">
                <a:solidFill>
                  <a:srgbClr val="FFE79B"/>
                </a:solidFill>
                <a:effectLst/>
                <a:latin typeface="Times New Roman" panose="02020603050405020304" pitchFamily="18" charset="0"/>
                <a:ea typeface="Times New Roman" panose="02020603050405020304" pitchFamily="18" charset="0"/>
                <a:cs typeface="Times New Roman" panose="02020603050405020304" pitchFamily="18" charset="0"/>
              </a:rPr>
              <a:t>Importing data into Neo4j and creating Graph Database</a:t>
            </a:r>
            <a:endParaRPr lang="en-CA" sz="3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Graphical user interface, text, application, email&#10;&#10;Description automatically generated">
            <a:extLst>
              <a:ext uri="{FF2B5EF4-FFF2-40B4-BE49-F238E27FC236}">
                <a16:creationId xmlns:a16="http://schemas.microsoft.com/office/drawing/2014/main" id="{DFBEF5F8-9B94-646E-8A38-C23789DAA0E0}"/>
              </a:ext>
            </a:extLst>
          </p:cNvPr>
          <p:cNvPicPr>
            <a:picLocks noChangeAspect="1"/>
          </p:cNvPicPr>
          <p:nvPr/>
        </p:nvPicPr>
        <p:blipFill>
          <a:blip r:embed="rId2"/>
          <a:stretch>
            <a:fillRect/>
          </a:stretch>
        </p:blipFill>
        <p:spPr>
          <a:xfrm>
            <a:off x="1615009" y="2305843"/>
            <a:ext cx="8133976" cy="3443032"/>
          </a:xfrm>
          <a:prstGeom prst="rect">
            <a:avLst/>
          </a:prstGeom>
        </p:spPr>
      </p:pic>
      <p:sp>
        <p:nvSpPr>
          <p:cNvPr id="4" name="Title 4">
            <a:extLst>
              <a:ext uri="{FF2B5EF4-FFF2-40B4-BE49-F238E27FC236}">
                <a16:creationId xmlns:a16="http://schemas.microsoft.com/office/drawing/2014/main" id="{81CA9EF7-846D-C998-415F-4DDAFDF6F007}"/>
              </a:ext>
            </a:extLst>
          </p:cNvPr>
          <p:cNvSpPr txBox="1">
            <a:spLocks/>
          </p:cNvSpPr>
          <p:nvPr/>
        </p:nvSpPr>
        <p:spPr>
          <a:xfrm>
            <a:off x="530334" y="1109125"/>
            <a:ext cx="10912824" cy="539013"/>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000" kern="1200">
                <a:solidFill>
                  <a:schemeClr val="tx1"/>
                </a:solidFill>
                <a:latin typeface="+mj-lt"/>
                <a:ea typeface="+mj-ea"/>
                <a:cs typeface="+mj-cs"/>
              </a:defRPr>
            </a:lvl1pPr>
          </a:lstStyle>
          <a:p>
            <a:pPr>
              <a:lnSpc>
                <a:spcPct val="107000"/>
              </a:lnSpc>
              <a:spcAft>
                <a:spcPts val="800"/>
              </a:spcAft>
            </a:pPr>
            <a:r>
              <a:rPr lang="en-CA" sz="2400" b="1" dirty="0">
                <a:solidFill>
                  <a:srgbClr val="92D050"/>
                </a:solidFill>
                <a:latin typeface="Times New Roman" panose="02020603050405020304" pitchFamily="18" charset="0"/>
                <a:ea typeface="Times New Roman" panose="02020603050405020304" pitchFamily="18" charset="0"/>
                <a:cs typeface="Times New Roman" panose="02020603050405020304" pitchFamily="18" charset="0"/>
              </a:rPr>
              <a:t>- Loading routes data:</a:t>
            </a:r>
            <a:endParaRPr lang="en-CA" sz="2400" dirty="0">
              <a:solidFill>
                <a:srgbClr val="92D05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169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5" name="Title 4">
            <a:extLst>
              <a:ext uri="{FF2B5EF4-FFF2-40B4-BE49-F238E27FC236}">
                <a16:creationId xmlns:a16="http://schemas.microsoft.com/office/drawing/2014/main" id="{43FC6504-7514-EBD0-8831-7C7980F1CDF0}"/>
              </a:ext>
            </a:extLst>
          </p:cNvPr>
          <p:cNvSpPr>
            <a:spLocks noGrp="1"/>
          </p:cNvSpPr>
          <p:nvPr>
            <p:ph type="title"/>
          </p:nvPr>
        </p:nvSpPr>
        <p:spPr>
          <a:xfrm>
            <a:off x="530334" y="288758"/>
            <a:ext cx="10912824" cy="539013"/>
          </a:xfrm>
        </p:spPr>
        <p:txBody>
          <a:bodyPr/>
          <a:lstStyle/>
          <a:p>
            <a:pPr>
              <a:lnSpc>
                <a:spcPct val="107000"/>
              </a:lnSpc>
              <a:spcAft>
                <a:spcPts val="800"/>
              </a:spcAft>
            </a:pPr>
            <a:r>
              <a:rPr lang="en-CA" sz="3200" b="1" dirty="0">
                <a:solidFill>
                  <a:srgbClr val="FFE79B"/>
                </a:solidFill>
                <a:effectLst/>
                <a:latin typeface="Times New Roman" panose="02020603050405020304" pitchFamily="18" charset="0"/>
                <a:ea typeface="Times New Roman" panose="02020603050405020304" pitchFamily="18" charset="0"/>
                <a:cs typeface="Times New Roman" panose="02020603050405020304" pitchFamily="18" charset="0"/>
              </a:rPr>
              <a:t>Importing data into Neo4j and creating Graph Database</a:t>
            </a:r>
            <a:endParaRPr lang="en-CA" sz="3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Text&#10;&#10;Description automatically generated">
            <a:extLst>
              <a:ext uri="{FF2B5EF4-FFF2-40B4-BE49-F238E27FC236}">
                <a16:creationId xmlns:a16="http://schemas.microsoft.com/office/drawing/2014/main" id="{2BD7965E-D6F9-A5B5-D05B-437DA6D2DB4F}"/>
              </a:ext>
            </a:extLst>
          </p:cNvPr>
          <p:cNvPicPr>
            <a:picLocks noChangeAspect="1"/>
          </p:cNvPicPr>
          <p:nvPr/>
        </p:nvPicPr>
        <p:blipFill>
          <a:blip r:embed="rId2"/>
          <a:stretch>
            <a:fillRect/>
          </a:stretch>
        </p:blipFill>
        <p:spPr>
          <a:xfrm>
            <a:off x="530334" y="1552215"/>
            <a:ext cx="6776568" cy="3282400"/>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BBE95336-C983-E9AC-2364-1253DC2F1B17}"/>
              </a:ext>
            </a:extLst>
          </p:cNvPr>
          <p:cNvPicPr>
            <a:picLocks noChangeAspect="1"/>
          </p:cNvPicPr>
          <p:nvPr/>
        </p:nvPicPr>
        <p:blipFill>
          <a:blip r:embed="rId3"/>
          <a:stretch>
            <a:fillRect/>
          </a:stretch>
        </p:blipFill>
        <p:spPr>
          <a:xfrm>
            <a:off x="550863" y="4968778"/>
            <a:ext cx="10188054" cy="1692322"/>
          </a:xfrm>
          <a:prstGeom prst="rect">
            <a:avLst/>
          </a:prstGeom>
        </p:spPr>
      </p:pic>
      <p:sp>
        <p:nvSpPr>
          <p:cNvPr id="7" name="Title 4">
            <a:extLst>
              <a:ext uri="{FF2B5EF4-FFF2-40B4-BE49-F238E27FC236}">
                <a16:creationId xmlns:a16="http://schemas.microsoft.com/office/drawing/2014/main" id="{96273F67-2CCF-A157-780B-832F3904937A}"/>
              </a:ext>
            </a:extLst>
          </p:cNvPr>
          <p:cNvSpPr txBox="1">
            <a:spLocks/>
          </p:cNvSpPr>
          <p:nvPr/>
        </p:nvSpPr>
        <p:spPr>
          <a:xfrm>
            <a:off x="530334" y="1013202"/>
            <a:ext cx="10912824" cy="539013"/>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000" kern="1200">
                <a:solidFill>
                  <a:schemeClr val="tx1"/>
                </a:solidFill>
                <a:latin typeface="+mj-lt"/>
                <a:ea typeface="+mj-ea"/>
                <a:cs typeface="+mj-cs"/>
              </a:defRPr>
            </a:lvl1pPr>
          </a:lstStyle>
          <a:p>
            <a:pPr>
              <a:lnSpc>
                <a:spcPct val="107000"/>
              </a:lnSpc>
              <a:spcAft>
                <a:spcPts val="800"/>
              </a:spcAft>
            </a:pPr>
            <a:r>
              <a:rPr lang="en-CA" sz="2400" b="1" dirty="0">
                <a:solidFill>
                  <a:srgbClr val="92D050"/>
                </a:solidFill>
                <a:latin typeface="Times New Roman" panose="02020603050405020304" pitchFamily="18" charset="0"/>
                <a:ea typeface="Times New Roman" panose="02020603050405020304" pitchFamily="18" charset="0"/>
                <a:cs typeface="Times New Roman" panose="02020603050405020304" pitchFamily="18" charset="0"/>
              </a:rPr>
              <a:t>- Loading trips data (also creating relationships) :</a:t>
            </a:r>
            <a:endParaRPr lang="en-CA" sz="2400" dirty="0">
              <a:solidFill>
                <a:srgbClr val="92D05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049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5" name="Title 4">
            <a:extLst>
              <a:ext uri="{FF2B5EF4-FFF2-40B4-BE49-F238E27FC236}">
                <a16:creationId xmlns:a16="http://schemas.microsoft.com/office/drawing/2014/main" id="{43FC6504-7514-EBD0-8831-7C7980F1CDF0}"/>
              </a:ext>
            </a:extLst>
          </p:cNvPr>
          <p:cNvSpPr>
            <a:spLocks noGrp="1"/>
          </p:cNvSpPr>
          <p:nvPr>
            <p:ph type="title"/>
          </p:nvPr>
        </p:nvSpPr>
        <p:spPr>
          <a:xfrm>
            <a:off x="530334" y="288758"/>
            <a:ext cx="10912824" cy="539013"/>
          </a:xfrm>
        </p:spPr>
        <p:txBody>
          <a:bodyPr/>
          <a:lstStyle/>
          <a:p>
            <a:pPr>
              <a:lnSpc>
                <a:spcPct val="107000"/>
              </a:lnSpc>
              <a:spcAft>
                <a:spcPts val="800"/>
              </a:spcAft>
            </a:pPr>
            <a:r>
              <a:rPr lang="en-CA" sz="3200" b="1" dirty="0">
                <a:solidFill>
                  <a:srgbClr val="FFE79B"/>
                </a:solidFill>
                <a:effectLst/>
                <a:latin typeface="Times New Roman" panose="02020603050405020304" pitchFamily="18" charset="0"/>
                <a:ea typeface="Times New Roman" panose="02020603050405020304" pitchFamily="18" charset="0"/>
                <a:cs typeface="Times New Roman" panose="02020603050405020304" pitchFamily="18" charset="0"/>
              </a:rPr>
              <a:t>Importing data into Neo4j and creating Graph Database</a:t>
            </a:r>
            <a:endParaRPr lang="en-CA" sz="3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Graphical user interface, text, email&#10;&#10;Description automatically generated">
            <a:extLst>
              <a:ext uri="{FF2B5EF4-FFF2-40B4-BE49-F238E27FC236}">
                <a16:creationId xmlns:a16="http://schemas.microsoft.com/office/drawing/2014/main" id="{29EAEE81-ED31-0ABF-B8C6-7C1770096A47}"/>
              </a:ext>
            </a:extLst>
          </p:cNvPr>
          <p:cNvPicPr>
            <a:picLocks noChangeAspect="1"/>
          </p:cNvPicPr>
          <p:nvPr/>
        </p:nvPicPr>
        <p:blipFill>
          <a:blip r:embed="rId2"/>
          <a:stretch>
            <a:fillRect/>
          </a:stretch>
        </p:blipFill>
        <p:spPr>
          <a:xfrm>
            <a:off x="1239395" y="2151209"/>
            <a:ext cx="8202987" cy="3548628"/>
          </a:xfrm>
          <a:prstGeom prst="rect">
            <a:avLst/>
          </a:prstGeom>
        </p:spPr>
      </p:pic>
      <p:sp>
        <p:nvSpPr>
          <p:cNvPr id="7" name="Title 4">
            <a:extLst>
              <a:ext uri="{FF2B5EF4-FFF2-40B4-BE49-F238E27FC236}">
                <a16:creationId xmlns:a16="http://schemas.microsoft.com/office/drawing/2014/main" id="{D98AC6A0-2B63-0501-795D-8046190F6B28}"/>
              </a:ext>
            </a:extLst>
          </p:cNvPr>
          <p:cNvSpPr txBox="1">
            <a:spLocks/>
          </p:cNvSpPr>
          <p:nvPr/>
        </p:nvSpPr>
        <p:spPr>
          <a:xfrm>
            <a:off x="530334" y="1109125"/>
            <a:ext cx="10912824" cy="539013"/>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000" kern="1200">
                <a:solidFill>
                  <a:schemeClr val="tx1"/>
                </a:solidFill>
                <a:latin typeface="+mj-lt"/>
                <a:ea typeface="+mj-ea"/>
                <a:cs typeface="+mj-cs"/>
              </a:defRPr>
            </a:lvl1pPr>
          </a:lstStyle>
          <a:p>
            <a:pPr>
              <a:lnSpc>
                <a:spcPct val="107000"/>
              </a:lnSpc>
              <a:spcAft>
                <a:spcPts val="800"/>
              </a:spcAft>
            </a:pPr>
            <a:r>
              <a:rPr lang="en-CA" sz="2400" b="1" dirty="0">
                <a:solidFill>
                  <a:srgbClr val="92D050"/>
                </a:solidFill>
                <a:latin typeface="Times New Roman" panose="02020603050405020304" pitchFamily="18" charset="0"/>
                <a:ea typeface="Times New Roman" panose="02020603050405020304" pitchFamily="18" charset="0"/>
                <a:cs typeface="Times New Roman" panose="02020603050405020304" pitchFamily="18" charset="0"/>
              </a:rPr>
              <a:t>- Loading stops data:</a:t>
            </a:r>
            <a:endParaRPr lang="en-CA" sz="2400" dirty="0">
              <a:solidFill>
                <a:srgbClr val="92D05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748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5" name="Title 4">
            <a:extLst>
              <a:ext uri="{FF2B5EF4-FFF2-40B4-BE49-F238E27FC236}">
                <a16:creationId xmlns:a16="http://schemas.microsoft.com/office/drawing/2014/main" id="{43FC6504-7514-EBD0-8831-7C7980F1CDF0}"/>
              </a:ext>
            </a:extLst>
          </p:cNvPr>
          <p:cNvSpPr>
            <a:spLocks noGrp="1"/>
          </p:cNvSpPr>
          <p:nvPr>
            <p:ph type="title"/>
          </p:nvPr>
        </p:nvSpPr>
        <p:spPr>
          <a:xfrm>
            <a:off x="530334" y="288758"/>
            <a:ext cx="10912824" cy="539013"/>
          </a:xfrm>
        </p:spPr>
        <p:txBody>
          <a:bodyPr/>
          <a:lstStyle/>
          <a:p>
            <a:pPr>
              <a:lnSpc>
                <a:spcPct val="107000"/>
              </a:lnSpc>
              <a:spcAft>
                <a:spcPts val="800"/>
              </a:spcAft>
            </a:pPr>
            <a:r>
              <a:rPr lang="en-CA" sz="3200" b="1" dirty="0">
                <a:solidFill>
                  <a:srgbClr val="FFE79B"/>
                </a:solidFill>
                <a:effectLst/>
                <a:latin typeface="Times New Roman" panose="02020603050405020304" pitchFamily="18" charset="0"/>
                <a:ea typeface="Times New Roman" panose="02020603050405020304" pitchFamily="18" charset="0"/>
                <a:cs typeface="Times New Roman" panose="02020603050405020304" pitchFamily="18" charset="0"/>
              </a:rPr>
              <a:t>Importing data into Neo4j and creating Graph Database</a:t>
            </a:r>
            <a:endParaRPr lang="en-CA" sz="3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Graphical user interface, text, application, email&#10;&#10;Description automatically generated">
            <a:extLst>
              <a:ext uri="{FF2B5EF4-FFF2-40B4-BE49-F238E27FC236}">
                <a16:creationId xmlns:a16="http://schemas.microsoft.com/office/drawing/2014/main" id="{E4057D22-595E-FC20-5DEC-61896B698BDB}"/>
              </a:ext>
            </a:extLst>
          </p:cNvPr>
          <p:cNvPicPr>
            <a:picLocks noChangeAspect="1"/>
          </p:cNvPicPr>
          <p:nvPr/>
        </p:nvPicPr>
        <p:blipFill>
          <a:blip r:embed="rId2"/>
          <a:stretch>
            <a:fillRect/>
          </a:stretch>
        </p:blipFill>
        <p:spPr>
          <a:xfrm>
            <a:off x="873102" y="1917510"/>
            <a:ext cx="10512443" cy="3501513"/>
          </a:xfrm>
          <a:prstGeom prst="rect">
            <a:avLst/>
          </a:prstGeom>
        </p:spPr>
      </p:pic>
      <p:sp>
        <p:nvSpPr>
          <p:cNvPr id="4" name="Title 4">
            <a:extLst>
              <a:ext uri="{FF2B5EF4-FFF2-40B4-BE49-F238E27FC236}">
                <a16:creationId xmlns:a16="http://schemas.microsoft.com/office/drawing/2014/main" id="{67054587-26C7-D918-3304-9650B07C2E11}"/>
              </a:ext>
            </a:extLst>
          </p:cNvPr>
          <p:cNvSpPr txBox="1">
            <a:spLocks/>
          </p:cNvSpPr>
          <p:nvPr/>
        </p:nvSpPr>
        <p:spPr>
          <a:xfrm>
            <a:off x="530334" y="1013202"/>
            <a:ext cx="10912824" cy="539013"/>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en-US" sz="4000" kern="1200">
                <a:solidFill>
                  <a:schemeClr val="tx1"/>
                </a:solidFill>
                <a:latin typeface="+mj-lt"/>
                <a:ea typeface="+mj-ea"/>
                <a:cs typeface="+mj-cs"/>
              </a:defRPr>
            </a:lvl1pPr>
          </a:lstStyle>
          <a:p>
            <a:pPr>
              <a:lnSpc>
                <a:spcPct val="107000"/>
              </a:lnSpc>
              <a:spcAft>
                <a:spcPts val="800"/>
              </a:spcAft>
            </a:pPr>
            <a:r>
              <a:rPr lang="en-CA" sz="2400" b="1" dirty="0">
                <a:solidFill>
                  <a:srgbClr val="92D050"/>
                </a:solidFill>
                <a:latin typeface="Times New Roman" panose="02020603050405020304" pitchFamily="18" charset="0"/>
                <a:ea typeface="Times New Roman" panose="02020603050405020304" pitchFamily="18" charset="0"/>
                <a:cs typeface="Times New Roman" panose="02020603050405020304" pitchFamily="18" charset="0"/>
              </a:rPr>
              <a:t>- Loading </a:t>
            </a:r>
            <a:r>
              <a:rPr lang="en-CA" sz="2400" b="1" dirty="0" err="1">
                <a:solidFill>
                  <a:srgbClr val="92D050"/>
                </a:solidFill>
                <a:latin typeface="Times New Roman" panose="02020603050405020304" pitchFamily="18" charset="0"/>
                <a:ea typeface="Times New Roman" panose="02020603050405020304" pitchFamily="18" charset="0"/>
                <a:cs typeface="Times New Roman" panose="02020603050405020304" pitchFamily="18" charset="0"/>
              </a:rPr>
              <a:t>stop_times</a:t>
            </a:r>
            <a:r>
              <a:rPr lang="en-CA" sz="2400" b="1" dirty="0">
                <a:solidFill>
                  <a:srgbClr val="92D050"/>
                </a:solidFill>
                <a:latin typeface="Times New Roman" panose="02020603050405020304" pitchFamily="18" charset="0"/>
                <a:ea typeface="Times New Roman" panose="02020603050405020304" pitchFamily="18" charset="0"/>
                <a:cs typeface="Times New Roman" panose="02020603050405020304" pitchFamily="18" charset="0"/>
              </a:rPr>
              <a:t> data (also creating relationships) :</a:t>
            </a:r>
            <a:endParaRPr lang="en-CA" sz="2400" dirty="0">
              <a:solidFill>
                <a:srgbClr val="92D05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33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724935"/>
            <a:ext cx="11091600" cy="721260"/>
          </a:xfrm>
        </p:spPr>
        <p:txBody>
          <a:bodyPr/>
          <a:lstStyle/>
          <a:p>
            <a:r>
              <a:rPr lang="en-US" dirty="0">
                <a:solidFill>
                  <a:srgbClr val="FFF0C1"/>
                </a:solidFill>
              </a:rPr>
              <a:t>Contents of Data Analysis:</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5" name="TextBox 4">
            <a:extLst>
              <a:ext uri="{FF2B5EF4-FFF2-40B4-BE49-F238E27FC236}">
                <a16:creationId xmlns:a16="http://schemas.microsoft.com/office/drawing/2014/main" id="{7A1C0BA3-D1E7-C1A7-F0E3-841687830CEC}"/>
              </a:ext>
            </a:extLst>
          </p:cNvPr>
          <p:cNvSpPr txBox="1"/>
          <p:nvPr/>
        </p:nvSpPr>
        <p:spPr>
          <a:xfrm>
            <a:off x="798897" y="1772321"/>
            <a:ext cx="10842240" cy="5324535"/>
          </a:xfrm>
          <a:prstGeom prst="rect">
            <a:avLst/>
          </a:prstGeom>
          <a:noFill/>
        </p:spPr>
        <p:txBody>
          <a:bodyPr wrap="square" rtlCol="0">
            <a:spAutoFit/>
          </a:bodyPr>
          <a:lstStyle/>
          <a:p>
            <a:pPr marL="342900" indent="-342900">
              <a:buAutoNum type="arabicPeriod"/>
            </a:pPr>
            <a:r>
              <a:rPr lang="en-CA" sz="2000" dirty="0"/>
              <a:t>Longest route</a:t>
            </a:r>
          </a:p>
          <a:p>
            <a:pPr marL="342900" indent="-342900">
              <a:buAutoNum type="arabicPeriod"/>
            </a:pPr>
            <a:endParaRPr lang="en-CA" sz="2000" dirty="0"/>
          </a:p>
          <a:p>
            <a:pPr marL="342900" indent="-342900">
              <a:buAutoNum type="arabicPeriod"/>
            </a:pPr>
            <a:r>
              <a:rPr lang="en-CA" sz="2000" dirty="0"/>
              <a:t>Complete schedule of a bus/subway.</a:t>
            </a:r>
          </a:p>
          <a:p>
            <a:pPr marL="342900" indent="-342900">
              <a:buAutoNum type="arabicPeriod"/>
            </a:pPr>
            <a:endParaRPr lang="en-CA" sz="2000" dirty="0"/>
          </a:p>
          <a:p>
            <a:pPr marL="342900" indent="-342900">
              <a:buAutoNum type="arabicPeriod"/>
            </a:pPr>
            <a:r>
              <a:rPr lang="en-CA" sz="2000" dirty="0"/>
              <a:t>Busiest route</a:t>
            </a:r>
          </a:p>
          <a:p>
            <a:pPr marL="342900" indent="-342900">
              <a:buAutoNum type="arabicPeriod"/>
            </a:pPr>
            <a:endParaRPr lang="en-CA" sz="2000" dirty="0"/>
          </a:p>
          <a:p>
            <a:pPr marL="342900" indent="-342900">
              <a:buAutoNum type="arabicPeriod"/>
            </a:pPr>
            <a:r>
              <a:rPr lang="en-CA" sz="2000" dirty="0"/>
              <a:t>Bus-stop schedule</a:t>
            </a:r>
          </a:p>
          <a:p>
            <a:pPr marL="342900" indent="-342900">
              <a:buAutoNum type="arabicPeriod"/>
            </a:pPr>
            <a:endParaRPr lang="en-CA" sz="2000" dirty="0"/>
          </a:p>
          <a:p>
            <a:pPr marL="342900" indent="-342900">
              <a:buAutoNum type="arabicPeriod"/>
            </a:pPr>
            <a:r>
              <a:rPr lang="en-CA" sz="2000" dirty="0"/>
              <a:t>Bus-service</a:t>
            </a:r>
          </a:p>
          <a:p>
            <a:pPr marL="342900" indent="-342900">
              <a:buAutoNum type="arabicPeriod"/>
            </a:pPr>
            <a:endParaRPr lang="en-CA" sz="2000" dirty="0"/>
          </a:p>
          <a:p>
            <a:pPr marL="342900" indent="-342900">
              <a:buAutoNum type="arabicPeriod"/>
            </a:pPr>
            <a:r>
              <a:rPr lang="en-CA" sz="2000" dirty="0"/>
              <a:t>Shortest path</a:t>
            </a:r>
          </a:p>
          <a:p>
            <a:pPr marL="342900" indent="-342900">
              <a:buAutoNum type="arabicPeriod"/>
            </a:pPr>
            <a:endParaRPr lang="en-CA" sz="2000" dirty="0"/>
          </a:p>
          <a:p>
            <a:pPr marL="342900" indent="-342900">
              <a:buAutoNum type="arabicPeriod"/>
            </a:pPr>
            <a:r>
              <a:rPr lang="en-CA" sz="2000" dirty="0"/>
              <a:t>Best TTC options</a:t>
            </a:r>
          </a:p>
          <a:p>
            <a:endParaRPr lang="en-CA" sz="2000" dirty="0"/>
          </a:p>
          <a:p>
            <a:pPr marL="342900" indent="-342900">
              <a:buAutoNum type="arabicPeriod" startAt="5"/>
            </a:pPr>
            <a:endParaRPr lang="en-CA" sz="2000" dirty="0"/>
          </a:p>
          <a:p>
            <a:pPr marL="342900" indent="-342900">
              <a:buAutoNum type="arabicPeriod" startAt="5"/>
            </a:pPr>
            <a:endParaRPr lang="en-CA" sz="2000" dirty="0"/>
          </a:p>
          <a:p>
            <a:endParaRPr lang="en-CA" sz="2000" dirty="0"/>
          </a:p>
        </p:txBody>
      </p:sp>
    </p:spTree>
    <p:extLst>
      <p:ext uri="{BB962C8B-B14F-4D97-AF65-F5344CB8AC3E}">
        <p14:creationId xmlns:p14="http://schemas.microsoft.com/office/powerpoint/2010/main" val="249694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 calcmode="lin" valueType="num">
                                      <p:cBhvr additive="base">
                                        <p:cTn id="3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 calcmode="lin" valueType="num">
                                      <p:cBhvr additive="base">
                                        <p:cTn id="3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anim calcmode="lin" valueType="num">
                                      <p:cBhvr additive="base">
                                        <p:cTn id="4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
        <p:nvSpPr>
          <p:cNvPr id="5" name="Title 4">
            <a:extLst>
              <a:ext uri="{FF2B5EF4-FFF2-40B4-BE49-F238E27FC236}">
                <a16:creationId xmlns:a16="http://schemas.microsoft.com/office/drawing/2014/main" id="{43FC6504-7514-EBD0-8831-7C7980F1CDF0}"/>
              </a:ext>
            </a:extLst>
          </p:cNvPr>
          <p:cNvSpPr>
            <a:spLocks noGrp="1"/>
          </p:cNvSpPr>
          <p:nvPr>
            <p:ph type="title"/>
          </p:nvPr>
        </p:nvSpPr>
        <p:spPr>
          <a:xfrm>
            <a:off x="655462" y="90087"/>
            <a:ext cx="10912824" cy="1199697"/>
          </a:xfrm>
        </p:spPr>
        <p:txBody>
          <a:bodyPr/>
          <a:lstStyle/>
          <a:p>
            <a:pPr>
              <a:lnSpc>
                <a:spcPct val="107000"/>
              </a:lnSpc>
              <a:spcAft>
                <a:spcPts val="800"/>
              </a:spcAft>
            </a:pPr>
            <a:r>
              <a:rPr lang="en-CA" sz="2000" b="1" dirty="0">
                <a:solidFill>
                  <a:srgbClr val="FFE79B"/>
                </a:solidFill>
                <a:effectLst/>
                <a:latin typeface="Times New Roman" panose="02020603050405020304" pitchFamily="18" charset="0"/>
                <a:ea typeface="Times New Roman" panose="02020603050405020304" pitchFamily="18" charset="0"/>
                <a:cs typeface="Times New Roman" panose="02020603050405020304" pitchFamily="18" charset="0"/>
              </a:rPr>
              <a:t>1. On the basis of number of stops, we are looking for the longest routes TTC network has. This would help us to analyze if in near future, we can break th</a:t>
            </a:r>
            <a:r>
              <a:rPr lang="en-CA" sz="2000" b="1" dirty="0">
                <a:solidFill>
                  <a:srgbClr val="FFE79B"/>
                </a:solidFill>
                <a:latin typeface="Times New Roman" panose="02020603050405020304" pitchFamily="18" charset="0"/>
                <a:ea typeface="Times New Roman" panose="02020603050405020304" pitchFamily="18" charset="0"/>
                <a:cs typeface="Times New Roman" panose="02020603050405020304" pitchFamily="18" charset="0"/>
              </a:rPr>
              <a:t>e entire route into new sub-routes. This can further reduce the delays since TTC has some added margin on the end stations.</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Graphical user interface, text, application, email&#10;&#10;Description automatically generated">
            <a:extLst>
              <a:ext uri="{FF2B5EF4-FFF2-40B4-BE49-F238E27FC236}">
                <a16:creationId xmlns:a16="http://schemas.microsoft.com/office/drawing/2014/main" id="{76FFE9F8-9FD3-205E-6461-11FCAC7BA92B}"/>
              </a:ext>
            </a:extLst>
          </p:cNvPr>
          <p:cNvPicPr>
            <a:picLocks noChangeAspect="1"/>
          </p:cNvPicPr>
          <p:nvPr/>
        </p:nvPicPr>
        <p:blipFill>
          <a:blip r:embed="rId2"/>
          <a:stretch>
            <a:fillRect/>
          </a:stretch>
        </p:blipFill>
        <p:spPr>
          <a:xfrm>
            <a:off x="623714" y="1615292"/>
            <a:ext cx="10666719" cy="5152620"/>
          </a:xfrm>
          <a:prstGeom prst="rect">
            <a:avLst/>
          </a:prstGeom>
        </p:spPr>
      </p:pic>
    </p:spTree>
    <p:extLst>
      <p:ext uri="{BB962C8B-B14F-4D97-AF65-F5344CB8AC3E}">
        <p14:creationId xmlns:p14="http://schemas.microsoft.com/office/powerpoint/2010/main" val="141733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pic>
        <p:nvPicPr>
          <p:cNvPr id="6" name="Picture 5" descr="Graphical user interface, text, application, email&#10;&#10;Description automatically generated">
            <a:extLst>
              <a:ext uri="{FF2B5EF4-FFF2-40B4-BE49-F238E27FC236}">
                <a16:creationId xmlns:a16="http://schemas.microsoft.com/office/drawing/2014/main" id="{8911C03F-1D15-A289-D720-43910CE8F012}"/>
              </a:ext>
            </a:extLst>
          </p:cNvPr>
          <p:cNvPicPr>
            <a:picLocks noChangeAspect="1"/>
          </p:cNvPicPr>
          <p:nvPr/>
        </p:nvPicPr>
        <p:blipFill>
          <a:blip r:embed="rId2"/>
          <a:stretch>
            <a:fillRect/>
          </a:stretch>
        </p:blipFill>
        <p:spPr>
          <a:xfrm>
            <a:off x="421943" y="1154228"/>
            <a:ext cx="11348113" cy="5506872"/>
          </a:xfrm>
          <a:prstGeom prst="rect">
            <a:avLst/>
          </a:prstGeom>
        </p:spPr>
      </p:pic>
      <p:sp>
        <p:nvSpPr>
          <p:cNvPr id="10" name="Title 4">
            <a:extLst>
              <a:ext uri="{FF2B5EF4-FFF2-40B4-BE49-F238E27FC236}">
                <a16:creationId xmlns:a16="http://schemas.microsoft.com/office/drawing/2014/main" id="{A2F86011-E1E3-38AC-9C6D-C6CF20BDAF16}"/>
              </a:ext>
            </a:extLst>
          </p:cNvPr>
          <p:cNvSpPr>
            <a:spLocks noGrp="1"/>
          </p:cNvSpPr>
          <p:nvPr>
            <p:ph type="title"/>
          </p:nvPr>
        </p:nvSpPr>
        <p:spPr>
          <a:xfrm>
            <a:off x="655462" y="90087"/>
            <a:ext cx="10912824" cy="930191"/>
          </a:xfrm>
        </p:spPr>
        <p:txBody>
          <a:bodyPr/>
          <a:lstStyle/>
          <a:p>
            <a:pPr>
              <a:lnSpc>
                <a:spcPct val="107000"/>
              </a:lnSpc>
              <a:spcAft>
                <a:spcPts val="800"/>
              </a:spcAft>
            </a:pPr>
            <a:r>
              <a:rPr lang="en-CA" sz="2000" b="1" dirty="0">
                <a:solidFill>
                  <a:srgbClr val="FFE79B"/>
                </a:solidFill>
                <a:latin typeface="Times New Roman" panose="02020603050405020304" pitchFamily="18" charset="0"/>
                <a:ea typeface="Times New Roman" panose="02020603050405020304" pitchFamily="18" charset="0"/>
                <a:cs typeface="Times New Roman" panose="02020603050405020304" pitchFamily="18" charset="0"/>
              </a:rPr>
              <a:t>2</a:t>
            </a:r>
            <a:r>
              <a:rPr lang="en-CA" sz="2000" b="1" dirty="0">
                <a:solidFill>
                  <a:srgbClr val="FFE79B"/>
                </a:solidFill>
                <a:effectLst/>
                <a:latin typeface="Times New Roman" panose="02020603050405020304" pitchFamily="18" charset="0"/>
                <a:ea typeface="Times New Roman" panose="02020603050405020304" pitchFamily="18" charset="0"/>
                <a:cs typeface="Times New Roman" panose="02020603050405020304" pitchFamily="18" charset="0"/>
              </a:rPr>
              <a:t>. Hemant has reached one of the TTC end </a:t>
            </a:r>
            <a:r>
              <a:rPr lang="en-CA" sz="2000" b="1" dirty="0">
                <a:solidFill>
                  <a:srgbClr val="FFE79B"/>
                </a:solidFill>
                <a:latin typeface="Times New Roman" panose="02020603050405020304" pitchFamily="18" charset="0"/>
                <a:ea typeface="Times New Roman" panose="02020603050405020304" pitchFamily="18" charset="0"/>
                <a:cs typeface="Times New Roman" panose="02020603050405020304" pitchFamily="18" charset="0"/>
              </a:rPr>
              <a:t>s</a:t>
            </a:r>
            <a:r>
              <a:rPr lang="en-CA" sz="2000" b="1" dirty="0">
                <a:solidFill>
                  <a:srgbClr val="FFE79B"/>
                </a:solidFill>
                <a:effectLst/>
                <a:latin typeface="Times New Roman" panose="02020603050405020304" pitchFamily="18" charset="0"/>
                <a:ea typeface="Times New Roman" panose="02020603050405020304" pitchFamily="18" charset="0"/>
                <a:cs typeface="Times New Roman" panose="02020603050405020304" pitchFamily="18" charset="0"/>
              </a:rPr>
              <a:t>tation (Petrolia Rd/ Steeles Av.) at </a:t>
            </a:r>
            <a:r>
              <a:rPr lang="en-CA" sz="2000" b="1" dirty="0">
                <a:solidFill>
                  <a:srgbClr val="FFE79B"/>
                </a:solidFill>
                <a:latin typeface="Times New Roman" panose="02020603050405020304" pitchFamily="18" charset="0"/>
                <a:ea typeface="Times New Roman" panose="02020603050405020304" pitchFamily="18" charset="0"/>
                <a:cs typeface="Times New Roman" panose="02020603050405020304" pitchFamily="18" charset="0"/>
              </a:rPr>
              <a:t>5:40 am </a:t>
            </a:r>
            <a:r>
              <a:rPr lang="en-CA" sz="2000" b="1" dirty="0">
                <a:solidFill>
                  <a:srgbClr val="FFE79B"/>
                </a:solidFill>
                <a:effectLst/>
                <a:latin typeface="Times New Roman" panose="02020603050405020304" pitchFamily="18" charset="0"/>
                <a:ea typeface="Times New Roman" panose="02020603050405020304" pitchFamily="18" charset="0"/>
                <a:cs typeface="Times New Roman" panose="02020603050405020304" pitchFamily="18" charset="0"/>
              </a:rPr>
              <a:t>to take a ride on Bus no</a:t>
            </a:r>
            <a:r>
              <a:rPr lang="en-CA" sz="2000" b="1" dirty="0">
                <a:solidFill>
                  <a:srgbClr val="FFE79B"/>
                </a:solidFill>
                <a:latin typeface="Times New Roman" panose="02020603050405020304" pitchFamily="18" charset="0"/>
                <a:ea typeface="Times New Roman" panose="02020603050405020304" pitchFamily="18" charset="0"/>
                <a:cs typeface="Times New Roman" panose="02020603050405020304" pitchFamily="18" charset="0"/>
              </a:rPr>
              <a:t>. 66509 (</a:t>
            </a:r>
            <a:r>
              <a:rPr lang="en-CA" sz="2000" b="1" dirty="0">
                <a:solidFill>
                  <a:srgbClr val="FFE79B"/>
                </a:solidFill>
                <a:effectLst/>
                <a:latin typeface="Times New Roman" panose="02020603050405020304" pitchFamily="18" charset="0"/>
                <a:ea typeface="Times New Roman" panose="02020603050405020304" pitchFamily="18" charset="0"/>
                <a:cs typeface="Times New Roman" panose="02020603050405020304" pitchFamily="18" charset="0"/>
              </a:rPr>
              <a:t>which is actually a route no.). He doesn’t have any idea when and </a:t>
            </a:r>
            <a:r>
              <a:rPr lang="en-CA" sz="2000" b="1" dirty="0">
                <a:solidFill>
                  <a:srgbClr val="FFE79B"/>
                </a:solidFill>
                <a:latin typeface="Times New Roman" panose="02020603050405020304" pitchFamily="18" charset="0"/>
                <a:ea typeface="Times New Roman" panose="02020603050405020304" pitchFamily="18" charset="0"/>
                <a:cs typeface="Times New Roman" panose="02020603050405020304" pitchFamily="18" charset="0"/>
              </a:rPr>
              <a:t>where to get off the bus. </a:t>
            </a:r>
            <a:r>
              <a:rPr lang="en-CA" sz="2000" b="1" dirty="0">
                <a:solidFill>
                  <a:srgbClr val="FFE79B"/>
                </a:solidFill>
                <a:effectLst/>
                <a:latin typeface="Times New Roman" panose="02020603050405020304" pitchFamily="18" charset="0"/>
                <a:ea typeface="Times New Roman" panose="02020603050405020304" pitchFamily="18" charset="0"/>
                <a:cs typeface="Times New Roman" panose="02020603050405020304" pitchFamily="18" charset="0"/>
              </a:rPr>
              <a:t>This query would help him to know the full schedule of the bus for this route.</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51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pic>
        <p:nvPicPr>
          <p:cNvPr id="3" name="Picture 2" descr="A picture containing chart&#10;&#10;Description automatically generated">
            <a:extLst>
              <a:ext uri="{FF2B5EF4-FFF2-40B4-BE49-F238E27FC236}">
                <a16:creationId xmlns:a16="http://schemas.microsoft.com/office/drawing/2014/main" id="{233A9D79-29E5-03F4-2E1D-B3C29D0D3057}"/>
              </a:ext>
            </a:extLst>
          </p:cNvPr>
          <p:cNvPicPr>
            <a:picLocks noChangeAspect="1"/>
          </p:cNvPicPr>
          <p:nvPr/>
        </p:nvPicPr>
        <p:blipFill>
          <a:blip r:embed="rId2"/>
          <a:stretch>
            <a:fillRect/>
          </a:stretch>
        </p:blipFill>
        <p:spPr>
          <a:xfrm>
            <a:off x="670179" y="1187650"/>
            <a:ext cx="10970957" cy="5230560"/>
          </a:xfrm>
          <a:prstGeom prst="rect">
            <a:avLst/>
          </a:prstGeom>
        </p:spPr>
      </p:pic>
      <p:sp>
        <p:nvSpPr>
          <p:cNvPr id="8" name="Title 4">
            <a:extLst>
              <a:ext uri="{FF2B5EF4-FFF2-40B4-BE49-F238E27FC236}">
                <a16:creationId xmlns:a16="http://schemas.microsoft.com/office/drawing/2014/main" id="{EB3CC99F-CC35-E014-FE6C-265EEFCF189B}"/>
              </a:ext>
            </a:extLst>
          </p:cNvPr>
          <p:cNvSpPr>
            <a:spLocks noGrp="1"/>
          </p:cNvSpPr>
          <p:nvPr>
            <p:ph type="title"/>
          </p:nvPr>
        </p:nvSpPr>
        <p:spPr>
          <a:xfrm>
            <a:off x="639588" y="99713"/>
            <a:ext cx="10912824" cy="930191"/>
          </a:xfrm>
        </p:spPr>
        <p:txBody>
          <a:bodyPr/>
          <a:lstStyle/>
          <a:p>
            <a:pPr>
              <a:lnSpc>
                <a:spcPct val="107000"/>
              </a:lnSpc>
              <a:spcAft>
                <a:spcPts val="800"/>
              </a:spcAft>
            </a:pPr>
            <a:r>
              <a:rPr lang="en-CA" sz="2000" b="1" dirty="0">
                <a:solidFill>
                  <a:srgbClr val="FFE79B"/>
                </a:solidFill>
                <a:latin typeface="Times New Roman" panose="02020603050405020304" pitchFamily="18" charset="0"/>
                <a:ea typeface="Times New Roman" panose="02020603050405020304" pitchFamily="18" charset="0"/>
                <a:cs typeface="Times New Roman" panose="02020603050405020304" pitchFamily="18" charset="0"/>
              </a:rPr>
              <a:t>3. </a:t>
            </a:r>
            <a:r>
              <a:rPr lang="en-CA" sz="1800" b="1" dirty="0">
                <a:solidFill>
                  <a:srgbClr val="FFE79B"/>
                </a:solidFill>
                <a:effectLst/>
                <a:latin typeface="Times New Roman" panose="02020603050405020304" pitchFamily="18" charset="0"/>
                <a:ea typeface="Times New Roman" panose="02020603050405020304" pitchFamily="18" charset="0"/>
              </a:rPr>
              <a:t>There can be many trips for one single route: one because one route complete can be covered by multiple trips (each trip contributing partially) and second TTC vehicles covers the same trip/route multiple time a day.</a:t>
            </a:r>
            <a:br>
              <a:rPr lang="en-CA" sz="1800" b="1" dirty="0">
                <a:solidFill>
                  <a:srgbClr val="FFE79B"/>
                </a:solidFill>
                <a:effectLst/>
                <a:latin typeface="Times New Roman" panose="02020603050405020304" pitchFamily="18" charset="0"/>
                <a:ea typeface="Times New Roman" panose="02020603050405020304" pitchFamily="18" charset="0"/>
              </a:rPr>
            </a:br>
            <a:r>
              <a:rPr lang="en-CA" sz="1800" b="1" dirty="0">
                <a:solidFill>
                  <a:srgbClr val="FFE79B"/>
                </a:solidFill>
                <a:effectLst/>
                <a:latin typeface="Times New Roman" panose="02020603050405020304" pitchFamily="18" charset="0"/>
                <a:ea typeface="Times New Roman" panose="02020603050405020304" pitchFamily="18" charset="0"/>
              </a:rPr>
              <a:t>This query is for the analysis of how busy </a:t>
            </a:r>
            <a:r>
              <a:rPr lang="en-CA" sz="1800" b="1" dirty="0">
                <a:solidFill>
                  <a:srgbClr val="FFE79B"/>
                </a:solidFill>
                <a:latin typeface="Times New Roman" panose="02020603050405020304" pitchFamily="18" charset="0"/>
                <a:ea typeface="Times New Roman" panose="02020603050405020304" pitchFamily="18" charset="0"/>
              </a:rPr>
              <a:t>can be the particular route.</a:t>
            </a:r>
            <a:endParaRPr lang="en-CA" sz="2000" dirty="0">
              <a:solidFill>
                <a:srgbClr val="FFE79B"/>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700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987112"/>
            <a:ext cx="4658065" cy="3080118"/>
          </a:xfrm>
        </p:spPr>
        <p:txBody>
          <a:bodyPr/>
          <a:lstStyle/>
          <a:p>
            <a:r>
              <a:rPr lang="en-US" sz="3200" dirty="0"/>
              <a:t>Data Analysis on TTC </a:t>
            </a:r>
            <a:r>
              <a:rPr lang="en-US" sz="2400" dirty="0"/>
              <a:t>(Toronto Transit Commission)</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110863" y="3274555"/>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dirty="0"/>
              <a:t>Tuesday, June 14, 2022</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3001731E-ED97-A615-A285-2B049BAE8809}"/>
              </a:ext>
            </a:extLst>
          </p:cNvPr>
          <p:cNvPicPr>
            <a:picLocks noChangeAspect="1"/>
          </p:cNvPicPr>
          <p:nvPr/>
        </p:nvPicPr>
        <p:blipFill>
          <a:blip r:embed="rId2"/>
          <a:stretch>
            <a:fillRect/>
          </a:stretch>
        </p:blipFill>
        <p:spPr>
          <a:xfrm>
            <a:off x="477182" y="1198055"/>
            <a:ext cx="10892482" cy="5560232"/>
          </a:xfrm>
          <a:prstGeom prst="rect">
            <a:avLst/>
          </a:prstGeom>
        </p:spPr>
      </p:pic>
      <p:sp>
        <p:nvSpPr>
          <p:cNvPr id="8" name="Title 4">
            <a:extLst>
              <a:ext uri="{FF2B5EF4-FFF2-40B4-BE49-F238E27FC236}">
                <a16:creationId xmlns:a16="http://schemas.microsoft.com/office/drawing/2014/main" id="{463E5740-D72A-BB63-DB23-3EF49B6B824B}"/>
              </a:ext>
            </a:extLst>
          </p:cNvPr>
          <p:cNvSpPr>
            <a:spLocks noGrp="1"/>
          </p:cNvSpPr>
          <p:nvPr>
            <p:ph type="title"/>
          </p:nvPr>
        </p:nvSpPr>
        <p:spPr>
          <a:xfrm>
            <a:off x="639588" y="99713"/>
            <a:ext cx="10912824" cy="930191"/>
          </a:xfrm>
        </p:spPr>
        <p:txBody>
          <a:bodyPr/>
          <a:lstStyle/>
          <a:p>
            <a:pPr>
              <a:lnSpc>
                <a:spcPct val="107000"/>
              </a:lnSpc>
              <a:spcAft>
                <a:spcPts val="800"/>
              </a:spcAft>
            </a:pPr>
            <a:r>
              <a:rPr lang="en-CA" sz="2000" b="1" dirty="0">
                <a:solidFill>
                  <a:srgbClr val="FFE79B"/>
                </a:solidFill>
                <a:latin typeface="Times New Roman" panose="02020603050405020304" pitchFamily="18" charset="0"/>
                <a:ea typeface="Times New Roman" panose="02020603050405020304" pitchFamily="18" charset="0"/>
                <a:cs typeface="Times New Roman" panose="02020603050405020304" pitchFamily="18" charset="0"/>
              </a:rPr>
              <a:t>3. </a:t>
            </a:r>
            <a:r>
              <a:rPr lang="en-CA" sz="1800" b="1" dirty="0">
                <a:solidFill>
                  <a:srgbClr val="FFE79B"/>
                </a:solidFill>
                <a:latin typeface="Times New Roman" panose="02020603050405020304" pitchFamily="18" charset="0"/>
                <a:ea typeface="Times New Roman" panose="02020603050405020304" pitchFamily="18" charset="0"/>
                <a:cs typeface="Times New Roman" panose="02020603050405020304" pitchFamily="18" charset="0"/>
              </a:rPr>
              <a:t>Continuing with the last slide, similar trips which cover exactly the same path are removed by using distinct keyword and returning the Head sign of the trips. Here, one can see we have eight different type of trips which runs on same route. (not entirely, but only partially)</a:t>
            </a:r>
            <a:endParaRPr lang="en-CA" sz="2000" dirty="0">
              <a:solidFill>
                <a:srgbClr val="FFE79B"/>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486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pic>
        <p:nvPicPr>
          <p:cNvPr id="3" name="Picture 2" descr="Graphical user interface, text, application&#10;&#10;Description automatically generated">
            <a:extLst>
              <a:ext uri="{FF2B5EF4-FFF2-40B4-BE49-F238E27FC236}">
                <a16:creationId xmlns:a16="http://schemas.microsoft.com/office/drawing/2014/main" id="{F92CE35F-29A7-6E4A-B28F-5B3E5BAD4F2B}"/>
              </a:ext>
            </a:extLst>
          </p:cNvPr>
          <p:cNvPicPr>
            <a:picLocks noChangeAspect="1"/>
          </p:cNvPicPr>
          <p:nvPr/>
        </p:nvPicPr>
        <p:blipFill>
          <a:blip r:embed="rId2"/>
          <a:stretch>
            <a:fillRect/>
          </a:stretch>
        </p:blipFill>
        <p:spPr>
          <a:xfrm>
            <a:off x="550863" y="1113952"/>
            <a:ext cx="10627895" cy="5393260"/>
          </a:xfrm>
          <a:prstGeom prst="rect">
            <a:avLst/>
          </a:prstGeom>
        </p:spPr>
      </p:pic>
      <p:sp>
        <p:nvSpPr>
          <p:cNvPr id="8" name="Title 4">
            <a:extLst>
              <a:ext uri="{FF2B5EF4-FFF2-40B4-BE49-F238E27FC236}">
                <a16:creationId xmlns:a16="http://schemas.microsoft.com/office/drawing/2014/main" id="{6938200A-E73C-1B91-C028-A8FB73AE07BB}"/>
              </a:ext>
            </a:extLst>
          </p:cNvPr>
          <p:cNvSpPr>
            <a:spLocks noGrp="1"/>
          </p:cNvSpPr>
          <p:nvPr>
            <p:ph type="title"/>
          </p:nvPr>
        </p:nvSpPr>
        <p:spPr>
          <a:xfrm>
            <a:off x="550863" y="196900"/>
            <a:ext cx="10716619" cy="833004"/>
          </a:xfrm>
        </p:spPr>
        <p:txBody>
          <a:bodyPr/>
          <a:lstStyle/>
          <a:p>
            <a:pPr>
              <a:lnSpc>
                <a:spcPct val="107000"/>
              </a:lnSpc>
              <a:spcAft>
                <a:spcPts val="800"/>
              </a:spcAft>
            </a:pPr>
            <a:r>
              <a:rPr lang="en-CA" sz="2000" b="1" dirty="0">
                <a:solidFill>
                  <a:srgbClr val="FFE79B"/>
                </a:solidFill>
                <a:latin typeface="Times New Roman" panose="02020603050405020304" pitchFamily="18" charset="0"/>
                <a:ea typeface="Times New Roman" panose="02020603050405020304" pitchFamily="18" charset="0"/>
                <a:cs typeface="Times New Roman" panose="02020603050405020304" pitchFamily="18" charset="0"/>
              </a:rPr>
              <a:t>4</a:t>
            </a:r>
            <a:r>
              <a:rPr lang="en-CA" sz="2000" b="1" dirty="0">
                <a:solidFill>
                  <a:srgbClr val="FFE79B"/>
                </a:solidFill>
                <a:effectLst/>
                <a:latin typeface="Times New Roman" panose="02020603050405020304" pitchFamily="18" charset="0"/>
                <a:ea typeface="Times New Roman" panose="02020603050405020304" pitchFamily="18" charset="0"/>
                <a:cs typeface="Times New Roman" panose="02020603050405020304" pitchFamily="18" charset="0"/>
              </a:rPr>
              <a:t>. Jay is new in city and time is 5:50 pm and he is outside to explore the beautiful summers in Toronto.</a:t>
            </a:r>
            <a:r>
              <a:rPr lang="en-CA" sz="2000" b="1" dirty="0">
                <a:solidFill>
                  <a:srgbClr val="FFE79B"/>
                </a:solidFill>
                <a:latin typeface="Times New Roman" panose="02020603050405020304" pitchFamily="18" charset="0"/>
                <a:ea typeface="Times New Roman" panose="02020603050405020304" pitchFamily="18" charset="0"/>
                <a:cs typeface="Times New Roman" panose="02020603050405020304" pitchFamily="18" charset="0"/>
              </a:rPr>
              <a:t> He is waiting for the bus at the bus stop. He wants to know what kind of buses (routes/trips) would come at that bus stop.</a:t>
            </a:r>
            <a:endParaRPr lang="en-CA" sz="2000" dirty="0">
              <a:solidFill>
                <a:srgbClr val="FFE79B"/>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1326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3A1653DF-CC52-254E-850B-D6B9B8EBEF4E}"/>
              </a:ext>
            </a:extLst>
          </p:cNvPr>
          <p:cNvPicPr>
            <a:picLocks noChangeAspect="1"/>
          </p:cNvPicPr>
          <p:nvPr/>
        </p:nvPicPr>
        <p:blipFill>
          <a:blip r:embed="rId2"/>
          <a:stretch>
            <a:fillRect/>
          </a:stretch>
        </p:blipFill>
        <p:spPr>
          <a:xfrm>
            <a:off x="326409" y="1479893"/>
            <a:ext cx="11539182" cy="5104263"/>
          </a:xfrm>
          <a:prstGeom prst="rect">
            <a:avLst/>
          </a:prstGeom>
        </p:spPr>
      </p:pic>
      <p:sp>
        <p:nvSpPr>
          <p:cNvPr id="8" name="Title 4">
            <a:extLst>
              <a:ext uri="{FF2B5EF4-FFF2-40B4-BE49-F238E27FC236}">
                <a16:creationId xmlns:a16="http://schemas.microsoft.com/office/drawing/2014/main" id="{9764935E-E37B-3691-B253-CB650F70F3FB}"/>
              </a:ext>
            </a:extLst>
          </p:cNvPr>
          <p:cNvSpPr>
            <a:spLocks noGrp="1"/>
          </p:cNvSpPr>
          <p:nvPr>
            <p:ph type="title"/>
          </p:nvPr>
        </p:nvSpPr>
        <p:spPr>
          <a:xfrm>
            <a:off x="543335" y="1"/>
            <a:ext cx="10912824" cy="1280160"/>
          </a:xfrm>
        </p:spPr>
        <p:txBody>
          <a:bodyPr/>
          <a:lstStyle/>
          <a:p>
            <a:pPr>
              <a:lnSpc>
                <a:spcPct val="107000"/>
              </a:lnSpc>
              <a:spcAft>
                <a:spcPts val="800"/>
              </a:spcAft>
            </a:pPr>
            <a:r>
              <a:rPr lang="en-CA" sz="2000" b="1" dirty="0">
                <a:solidFill>
                  <a:srgbClr val="FFE79B"/>
                </a:solidFill>
                <a:latin typeface="Times New Roman" panose="02020603050405020304" pitchFamily="18" charset="0"/>
                <a:ea typeface="Times New Roman" panose="02020603050405020304" pitchFamily="18" charset="0"/>
                <a:cs typeface="Times New Roman" panose="02020603050405020304" pitchFamily="18" charset="0"/>
              </a:rPr>
              <a:t>5. </a:t>
            </a:r>
            <a:r>
              <a:rPr lang="en-CA" sz="1800" b="1" dirty="0">
                <a:solidFill>
                  <a:srgbClr val="FFE79B"/>
                </a:solidFill>
                <a:effectLst/>
                <a:latin typeface="Times New Roman" panose="02020603050405020304" pitchFamily="18" charset="0"/>
                <a:ea typeface="Times New Roman" panose="02020603050405020304" pitchFamily="18" charset="0"/>
              </a:rPr>
              <a:t>This analysis is done to know the buses which run on a particular route. (Here shape numbers which are returned, are actually the 6-digit assigned TTC vehicles). This query would help us to know how good is the bus service on any particular route. More the number of buses we have in our results, more good is the service.</a:t>
            </a:r>
            <a:endParaRPr lang="en-CA" sz="2000" dirty="0">
              <a:solidFill>
                <a:srgbClr val="FFE79B"/>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169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pic>
        <p:nvPicPr>
          <p:cNvPr id="3" name="Picture 2" descr="Chart, timeline, bubble chart&#10;&#10;Description automatically generated">
            <a:extLst>
              <a:ext uri="{FF2B5EF4-FFF2-40B4-BE49-F238E27FC236}">
                <a16:creationId xmlns:a16="http://schemas.microsoft.com/office/drawing/2014/main" id="{D82254B3-BB3D-663A-6E47-69172D75302A}"/>
              </a:ext>
            </a:extLst>
          </p:cNvPr>
          <p:cNvPicPr>
            <a:picLocks noChangeAspect="1"/>
          </p:cNvPicPr>
          <p:nvPr/>
        </p:nvPicPr>
        <p:blipFill>
          <a:blip r:embed="rId2"/>
          <a:stretch>
            <a:fillRect/>
          </a:stretch>
        </p:blipFill>
        <p:spPr>
          <a:xfrm>
            <a:off x="357116" y="1703200"/>
            <a:ext cx="11477767" cy="4804012"/>
          </a:xfrm>
          <a:prstGeom prst="rect">
            <a:avLst/>
          </a:prstGeom>
        </p:spPr>
      </p:pic>
      <p:sp>
        <p:nvSpPr>
          <p:cNvPr id="8" name="Title 4">
            <a:extLst>
              <a:ext uri="{FF2B5EF4-FFF2-40B4-BE49-F238E27FC236}">
                <a16:creationId xmlns:a16="http://schemas.microsoft.com/office/drawing/2014/main" id="{C15975E7-280F-392C-D74C-CC8BBD507774}"/>
              </a:ext>
            </a:extLst>
          </p:cNvPr>
          <p:cNvSpPr>
            <a:spLocks noGrp="1"/>
          </p:cNvSpPr>
          <p:nvPr>
            <p:ph type="title"/>
          </p:nvPr>
        </p:nvSpPr>
        <p:spPr>
          <a:xfrm>
            <a:off x="511083" y="196900"/>
            <a:ext cx="10912824" cy="1131386"/>
          </a:xfrm>
        </p:spPr>
        <p:txBody>
          <a:bodyPr/>
          <a:lstStyle/>
          <a:p>
            <a:pPr>
              <a:lnSpc>
                <a:spcPct val="107000"/>
              </a:lnSpc>
              <a:spcAft>
                <a:spcPts val="800"/>
              </a:spcAft>
            </a:pPr>
            <a:r>
              <a:rPr lang="en-CA" sz="2000" b="1" dirty="0">
                <a:solidFill>
                  <a:srgbClr val="FFE79B"/>
                </a:solidFill>
                <a:latin typeface="Times New Roman" panose="02020603050405020304" pitchFamily="18" charset="0"/>
                <a:ea typeface="Times New Roman" panose="02020603050405020304" pitchFamily="18" charset="0"/>
                <a:cs typeface="Times New Roman" panose="02020603050405020304" pitchFamily="18" charset="0"/>
              </a:rPr>
              <a:t>6</a:t>
            </a:r>
            <a:r>
              <a:rPr lang="en-CA" sz="2000" b="1" dirty="0">
                <a:solidFill>
                  <a:srgbClr val="FFE79B"/>
                </a:solidFill>
                <a:effectLst/>
                <a:latin typeface="Times New Roman" panose="02020603050405020304" pitchFamily="18" charset="0"/>
                <a:ea typeface="Times New Roman" panose="02020603050405020304" pitchFamily="18" charset="0"/>
                <a:cs typeface="Times New Roman" panose="02020603050405020304" pitchFamily="18" charset="0"/>
              </a:rPr>
              <a:t>. The following query is used to find the shortest path we can start from one stop and reach to other stop. Here shortest path doesn’t mean by th</a:t>
            </a:r>
            <a:r>
              <a:rPr lang="en-CA" sz="2000" b="1" dirty="0">
                <a:solidFill>
                  <a:srgbClr val="FFE79B"/>
                </a:solidFill>
                <a:latin typeface="Times New Roman" panose="02020603050405020304" pitchFamily="18" charset="0"/>
                <a:ea typeface="Times New Roman" panose="02020603050405020304" pitchFamily="18" charset="0"/>
                <a:cs typeface="Times New Roman" panose="02020603050405020304" pitchFamily="18" charset="0"/>
              </a:rPr>
              <a:t>e distance in Kilometers or time in hours. Shortest Path here means how many buses one has to change for travelling from source to destination.</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248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pic>
        <p:nvPicPr>
          <p:cNvPr id="3" name="Picture 2" descr="Text&#10;&#10;Description automatically generated">
            <a:extLst>
              <a:ext uri="{FF2B5EF4-FFF2-40B4-BE49-F238E27FC236}">
                <a16:creationId xmlns:a16="http://schemas.microsoft.com/office/drawing/2014/main" id="{63FC33B9-76EB-0123-BE82-3A87226E97F8}"/>
              </a:ext>
            </a:extLst>
          </p:cNvPr>
          <p:cNvPicPr>
            <a:picLocks noChangeAspect="1"/>
          </p:cNvPicPr>
          <p:nvPr/>
        </p:nvPicPr>
        <p:blipFill>
          <a:blip r:embed="rId2"/>
          <a:stretch>
            <a:fillRect/>
          </a:stretch>
        </p:blipFill>
        <p:spPr>
          <a:xfrm>
            <a:off x="666619" y="1227020"/>
            <a:ext cx="10974517" cy="5081705"/>
          </a:xfrm>
          <a:prstGeom prst="rect">
            <a:avLst/>
          </a:prstGeom>
        </p:spPr>
      </p:pic>
      <p:sp>
        <p:nvSpPr>
          <p:cNvPr id="8" name="Title 4">
            <a:extLst>
              <a:ext uri="{FF2B5EF4-FFF2-40B4-BE49-F238E27FC236}">
                <a16:creationId xmlns:a16="http://schemas.microsoft.com/office/drawing/2014/main" id="{66BA486A-6E13-8504-E0F9-FD0BFC69DDE3}"/>
              </a:ext>
            </a:extLst>
          </p:cNvPr>
          <p:cNvSpPr>
            <a:spLocks noGrp="1"/>
          </p:cNvSpPr>
          <p:nvPr>
            <p:ph type="title"/>
          </p:nvPr>
        </p:nvSpPr>
        <p:spPr>
          <a:xfrm>
            <a:off x="655462" y="90087"/>
            <a:ext cx="10912824" cy="930191"/>
          </a:xfrm>
        </p:spPr>
        <p:txBody>
          <a:bodyPr/>
          <a:lstStyle/>
          <a:p>
            <a:pPr>
              <a:lnSpc>
                <a:spcPct val="107000"/>
              </a:lnSpc>
              <a:spcAft>
                <a:spcPts val="800"/>
              </a:spcAft>
            </a:pPr>
            <a:r>
              <a:rPr lang="en-CA" sz="2000" b="1" dirty="0">
                <a:solidFill>
                  <a:srgbClr val="FFE79B"/>
                </a:solidFill>
                <a:latin typeface="Times New Roman" panose="02020603050405020304" pitchFamily="18" charset="0"/>
                <a:ea typeface="Times New Roman" panose="02020603050405020304" pitchFamily="18" charset="0"/>
                <a:cs typeface="Times New Roman" panose="02020603050405020304" pitchFamily="18" charset="0"/>
              </a:rPr>
              <a:t>7. </a:t>
            </a:r>
            <a:r>
              <a:rPr lang="en-CA" sz="1800" b="1" dirty="0">
                <a:solidFill>
                  <a:srgbClr val="FFE79B"/>
                </a:solidFill>
                <a:effectLst/>
                <a:latin typeface="Times New Roman" panose="02020603050405020304" pitchFamily="18" charset="0"/>
                <a:ea typeface="Times New Roman" panose="02020603050405020304" pitchFamily="18" charset="0"/>
              </a:rPr>
              <a:t>Harshit lives near </a:t>
            </a:r>
            <a:r>
              <a:rPr lang="en-CA" sz="1800" b="1" dirty="0" err="1">
                <a:solidFill>
                  <a:srgbClr val="FFE79B"/>
                </a:solidFill>
                <a:effectLst/>
                <a:latin typeface="Times New Roman" panose="02020603050405020304" pitchFamily="18" charset="0"/>
                <a:ea typeface="Times New Roman" panose="02020603050405020304" pitchFamily="18" charset="0"/>
              </a:rPr>
              <a:t>Keele</a:t>
            </a:r>
            <a:r>
              <a:rPr lang="en-CA" sz="1800" b="1" dirty="0">
                <a:solidFill>
                  <a:srgbClr val="FFE79B"/>
                </a:solidFill>
                <a:effectLst/>
                <a:latin typeface="Times New Roman" panose="02020603050405020304" pitchFamily="18" charset="0"/>
                <a:ea typeface="Times New Roman" panose="02020603050405020304" pitchFamily="18" charset="0"/>
              </a:rPr>
              <a:t> St and Finch Ave West intersection. He checks the clock and it is 2 pm. He is in his apartment and he is ready to leave for the college. He wants to know what all buses can help him to reach the college before 1:30 pm. College is situated near Sheppard West Station</a:t>
            </a:r>
            <a:endParaRPr lang="en-CA" sz="2000" dirty="0">
              <a:solidFill>
                <a:srgbClr val="FFE79B"/>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9703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25</a:t>
            </a:fld>
            <a:endParaRPr lang="en-US"/>
          </a:p>
        </p:txBody>
      </p:sp>
      <p:sp>
        <p:nvSpPr>
          <p:cNvPr id="9" name="Title 6">
            <a:extLst>
              <a:ext uri="{FF2B5EF4-FFF2-40B4-BE49-F238E27FC236}">
                <a16:creationId xmlns:a16="http://schemas.microsoft.com/office/drawing/2014/main" id="{ED700BD5-1A01-B83C-A8BB-6203836CA431}"/>
              </a:ext>
            </a:extLst>
          </p:cNvPr>
          <p:cNvSpPr>
            <a:spLocks noGrp="1"/>
          </p:cNvSpPr>
          <p:nvPr>
            <p:ph type="title"/>
          </p:nvPr>
        </p:nvSpPr>
        <p:spPr>
          <a:xfrm>
            <a:off x="416109" y="349298"/>
            <a:ext cx="10720320" cy="632479"/>
          </a:xfrm>
        </p:spPr>
        <p:txBody>
          <a:bodyPr/>
          <a:lstStyle/>
          <a:p>
            <a:r>
              <a:rPr lang="en-US" dirty="0">
                <a:solidFill>
                  <a:srgbClr val="00B050"/>
                </a:solidFill>
              </a:rPr>
              <a:t>Conclusions:</a:t>
            </a:r>
          </a:p>
        </p:txBody>
      </p:sp>
      <p:sp>
        <p:nvSpPr>
          <p:cNvPr id="8" name="TextBox 7">
            <a:extLst>
              <a:ext uri="{FF2B5EF4-FFF2-40B4-BE49-F238E27FC236}">
                <a16:creationId xmlns:a16="http://schemas.microsoft.com/office/drawing/2014/main" id="{4258DF29-DEE3-881A-56DC-C115B3D61795}"/>
              </a:ext>
            </a:extLst>
          </p:cNvPr>
          <p:cNvSpPr txBox="1"/>
          <p:nvPr/>
        </p:nvSpPr>
        <p:spPr>
          <a:xfrm>
            <a:off x="357737" y="1104935"/>
            <a:ext cx="11452461" cy="6001643"/>
          </a:xfrm>
          <a:prstGeom prst="rect">
            <a:avLst/>
          </a:prstGeom>
          <a:noFill/>
        </p:spPr>
        <p:txBody>
          <a:bodyPr wrap="square" rtlCol="0">
            <a:spAutoFit/>
          </a:bodyPr>
          <a:lstStyle/>
          <a:p>
            <a:pPr marL="457200" indent="-457200">
              <a:buFont typeface="+mj-lt"/>
              <a:buAutoNum type="arabicPeriod"/>
            </a:pPr>
            <a:r>
              <a:rPr lang="en-CA" sz="2400" dirty="0"/>
              <a:t>Different buses coming at any particular bus stop can be learnt.</a:t>
            </a:r>
          </a:p>
          <a:p>
            <a:pPr marL="457200" indent="-457200">
              <a:buFont typeface="+mj-lt"/>
              <a:buAutoNum type="arabicPeriod"/>
            </a:pPr>
            <a:endParaRPr lang="en-CA" sz="2400" dirty="0"/>
          </a:p>
          <a:p>
            <a:pPr marL="457200" indent="-457200">
              <a:buFont typeface="+mj-lt"/>
              <a:buAutoNum type="arabicPeriod"/>
            </a:pPr>
            <a:r>
              <a:rPr lang="en-CA" sz="2400" dirty="0"/>
              <a:t>Analysis can be done for on particular bus (route/trip) to know the full schedule of the bus.</a:t>
            </a:r>
          </a:p>
          <a:p>
            <a:pPr marL="457200" indent="-457200">
              <a:buFont typeface="+mj-lt"/>
              <a:buAutoNum type="arabicPeriod"/>
            </a:pPr>
            <a:endParaRPr lang="en-CA" sz="2400" dirty="0"/>
          </a:p>
          <a:p>
            <a:pPr marL="457200" indent="-457200">
              <a:buFont typeface="+mj-lt"/>
              <a:buAutoNum type="arabicPeriod"/>
            </a:pPr>
            <a:r>
              <a:rPr lang="en-CA" sz="2400" dirty="0"/>
              <a:t>One can know the buses which can pick the riders after one particular time at one particular stop and can drop them at the destination stop before some specific time.</a:t>
            </a:r>
          </a:p>
          <a:p>
            <a:pPr marL="457200" indent="-457200">
              <a:buFont typeface="+mj-lt"/>
              <a:buAutoNum type="arabicPeriod"/>
            </a:pPr>
            <a:endParaRPr lang="en-CA" sz="2400" dirty="0"/>
          </a:p>
          <a:p>
            <a:pPr marL="457200" indent="-457200">
              <a:buFont typeface="+mj-lt"/>
              <a:buAutoNum type="arabicPeriod"/>
            </a:pPr>
            <a:r>
              <a:rPr lang="en-CA" sz="2400" dirty="0"/>
              <a:t>Frequency of the buses (shapes) for some particular route can be learnt.</a:t>
            </a:r>
          </a:p>
          <a:p>
            <a:pPr marL="457200" indent="-457200">
              <a:buFont typeface="+mj-lt"/>
              <a:buAutoNum type="arabicPeriod"/>
            </a:pPr>
            <a:endParaRPr lang="en-CA" sz="2400" dirty="0"/>
          </a:p>
          <a:p>
            <a:pPr marL="457200" indent="-457200">
              <a:buFont typeface="+mj-lt"/>
              <a:buAutoNum type="arabicPeriod"/>
            </a:pPr>
            <a:r>
              <a:rPr lang="en-CA" sz="2400" dirty="0"/>
              <a:t>We can learn how many buses one has to change or how many bus stops one has to switch (like from North to East etc.) to reach from source to destination.</a:t>
            </a:r>
          </a:p>
          <a:p>
            <a:pPr marL="457200" indent="-457200">
              <a:buFont typeface="+mj-lt"/>
              <a:buAutoNum type="arabicPeriod"/>
            </a:pPr>
            <a:endParaRPr lang="en-CA" sz="2400" dirty="0"/>
          </a:p>
          <a:p>
            <a:pPr marL="457200" indent="-457200">
              <a:buFont typeface="+mj-lt"/>
              <a:buAutoNum type="arabicPeriod"/>
            </a:pPr>
            <a:r>
              <a:rPr lang="en-CA" sz="2400" dirty="0"/>
              <a:t>We can retrieve longer routes TTC has and these longer routes can be bifurcated into sub routes if there are considerable amount of delay.</a:t>
            </a:r>
          </a:p>
          <a:p>
            <a:pPr marL="457200" indent="-457200">
              <a:buFont typeface="+mj-lt"/>
              <a:buAutoNum type="arabicPeriod"/>
            </a:pPr>
            <a:endParaRPr lang="en-CA" sz="2400" dirty="0"/>
          </a:p>
        </p:txBody>
      </p:sp>
    </p:spTree>
    <p:extLst>
      <p:ext uri="{BB962C8B-B14F-4D97-AF65-F5344CB8AC3E}">
        <p14:creationId xmlns:p14="http://schemas.microsoft.com/office/powerpoint/2010/main" val="227667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anim calcmode="lin" valueType="num">
                                      <p:cBhvr additive="base">
                                        <p:cTn id="37"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26</a:t>
            </a:fld>
            <a:endParaRPr lang="en-US"/>
          </a:p>
        </p:txBody>
      </p:sp>
      <p:sp>
        <p:nvSpPr>
          <p:cNvPr id="12" name="Title 11">
            <a:extLst>
              <a:ext uri="{FF2B5EF4-FFF2-40B4-BE49-F238E27FC236}">
                <a16:creationId xmlns:a16="http://schemas.microsoft.com/office/drawing/2014/main" id="{D95823A4-4836-C14D-DCCB-683EFAD8EA15}"/>
              </a:ext>
            </a:extLst>
          </p:cNvPr>
          <p:cNvSpPr>
            <a:spLocks noGrp="1"/>
          </p:cNvSpPr>
          <p:nvPr>
            <p:ph type="ctrTitle"/>
          </p:nvPr>
        </p:nvSpPr>
        <p:spPr>
          <a:xfrm>
            <a:off x="2803175" y="423512"/>
            <a:ext cx="5437187" cy="5611528"/>
          </a:xfrm>
        </p:spPr>
        <p:txBody>
          <a:bodyPr/>
          <a:lstStyle/>
          <a:p>
            <a:pPr algn="ctr">
              <a:lnSpc>
                <a:spcPct val="150000"/>
              </a:lnSpc>
            </a:pPr>
            <a:r>
              <a:rPr lang="en-CA" sz="8000" dirty="0">
                <a:solidFill>
                  <a:srgbClr val="FFFF00"/>
                </a:solidFill>
              </a:rPr>
              <a:t>Any Questions ???</a:t>
            </a:r>
          </a:p>
        </p:txBody>
      </p:sp>
    </p:spTree>
    <p:extLst>
      <p:ext uri="{BB962C8B-B14F-4D97-AF65-F5344CB8AC3E}">
        <p14:creationId xmlns:p14="http://schemas.microsoft.com/office/powerpoint/2010/main" val="324779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anim calcmode="lin" valueType="num">
                                      <p:cBhvr>
                                        <p:cTn id="8" dur="2000" fill="hold"/>
                                        <p:tgtEl>
                                          <p:spTgt spid="12"/>
                                        </p:tgtEl>
                                        <p:attrNameLst>
                                          <p:attrName>ppt_w</p:attrName>
                                        </p:attrNameLst>
                                      </p:cBhvr>
                                      <p:tavLst>
                                        <p:tav tm="0" fmla="#ppt_w*sin(2.5*pi*$)">
                                          <p:val>
                                            <p:fltVal val="0"/>
                                          </p:val>
                                        </p:tav>
                                        <p:tav tm="100000">
                                          <p:val>
                                            <p:fltVal val="1"/>
                                          </p:val>
                                        </p:tav>
                                      </p:tavLst>
                                    </p:anim>
                                    <p:anim calcmode="lin" valueType="num">
                                      <p:cBhvr>
                                        <p:cTn id="9" dur="20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695242" y="1309036"/>
            <a:ext cx="5898063" cy="1280160"/>
          </a:xfrm>
        </p:spPr>
        <p:txBody>
          <a:bodyPr/>
          <a:lstStyle/>
          <a:p>
            <a:r>
              <a:rPr lang="en-US" sz="7200"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695242" y="3429000"/>
            <a:ext cx="5437187" cy="2265216"/>
          </a:xfrm>
        </p:spPr>
        <p:txBody>
          <a:bodyPr/>
          <a:lstStyle/>
          <a:p>
            <a:r>
              <a:rPr lang="en-US" dirty="0"/>
              <a:t>Hemant Kansal</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27</a:t>
            </a:fld>
            <a:endParaRPr lang="en-US"/>
          </a:p>
        </p:txBody>
      </p:sp>
    </p:spTree>
    <p:extLst>
      <p:ext uri="{BB962C8B-B14F-4D97-AF65-F5344CB8AC3E}">
        <p14:creationId xmlns:p14="http://schemas.microsoft.com/office/powerpoint/2010/main" val="205992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80">
                                          <p:stCondLst>
                                            <p:cond delay="0"/>
                                          </p:stCondLst>
                                        </p:cTn>
                                        <p:tgtEl>
                                          <p:spTgt spid="22"/>
                                        </p:tgtEl>
                                      </p:cBhvr>
                                    </p:animEffect>
                                    <p:anim calcmode="lin" valueType="num">
                                      <p:cBhvr>
                                        <p:cTn id="8"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3" dur="26">
                                          <p:stCondLst>
                                            <p:cond delay="650"/>
                                          </p:stCondLst>
                                        </p:cTn>
                                        <p:tgtEl>
                                          <p:spTgt spid="22"/>
                                        </p:tgtEl>
                                      </p:cBhvr>
                                      <p:to x="100000" y="60000"/>
                                    </p:animScale>
                                    <p:animScale>
                                      <p:cBhvr>
                                        <p:cTn id="14" dur="166" decel="50000">
                                          <p:stCondLst>
                                            <p:cond delay="676"/>
                                          </p:stCondLst>
                                        </p:cTn>
                                        <p:tgtEl>
                                          <p:spTgt spid="22"/>
                                        </p:tgtEl>
                                      </p:cBhvr>
                                      <p:to x="100000" y="100000"/>
                                    </p:animScale>
                                    <p:animScale>
                                      <p:cBhvr>
                                        <p:cTn id="15" dur="26">
                                          <p:stCondLst>
                                            <p:cond delay="1312"/>
                                          </p:stCondLst>
                                        </p:cTn>
                                        <p:tgtEl>
                                          <p:spTgt spid="22"/>
                                        </p:tgtEl>
                                      </p:cBhvr>
                                      <p:to x="100000" y="80000"/>
                                    </p:animScale>
                                    <p:animScale>
                                      <p:cBhvr>
                                        <p:cTn id="16" dur="166" decel="50000">
                                          <p:stCondLst>
                                            <p:cond delay="1338"/>
                                          </p:stCondLst>
                                        </p:cTn>
                                        <p:tgtEl>
                                          <p:spTgt spid="22"/>
                                        </p:tgtEl>
                                      </p:cBhvr>
                                      <p:to x="100000" y="100000"/>
                                    </p:animScale>
                                    <p:animScale>
                                      <p:cBhvr>
                                        <p:cTn id="17" dur="26">
                                          <p:stCondLst>
                                            <p:cond delay="1642"/>
                                          </p:stCondLst>
                                        </p:cTn>
                                        <p:tgtEl>
                                          <p:spTgt spid="22"/>
                                        </p:tgtEl>
                                      </p:cBhvr>
                                      <p:to x="100000" y="90000"/>
                                    </p:animScale>
                                    <p:animScale>
                                      <p:cBhvr>
                                        <p:cTn id="18" dur="166" decel="50000">
                                          <p:stCondLst>
                                            <p:cond delay="1668"/>
                                          </p:stCondLst>
                                        </p:cTn>
                                        <p:tgtEl>
                                          <p:spTgt spid="22"/>
                                        </p:tgtEl>
                                      </p:cBhvr>
                                      <p:to x="100000" y="100000"/>
                                    </p:animScale>
                                    <p:animScale>
                                      <p:cBhvr>
                                        <p:cTn id="19" dur="26">
                                          <p:stCondLst>
                                            <p:cond delay="1808"/>
                                          </p:stCondLst>
                                        </p:cTn>
                                        <p:tgtEl>
                                          <p:spTgt spid="22"/>
                                        </p:tgtEl>
                                      </p:cBhvr>
                                      <p:to x="100000" y="95000"/>
                                    </p:animScale>
                                    <p:animScale>
                                      <p:cBhvr>
                                        <p:cTn id="20" dur="166" decel="50000">
                                          <p:stCondLst>
                                            <p:cond delay="1834"/>
                                          </p:stCondLst>
                                        </p:cTn>
                                        <p:tgtEl>
                                          <p:spTgt spid="2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3">
                                            <p:txEl>
                                              <p:pRg st="0" end="0"/>
                                            </p:txEl>
                                          </p:spTgt>
                                        </p:tgtEl>
                                        <p:attrNameLst>
                                          <p:attrName>style.visibility</p:attrName>
                                        </p:attrNameLst>
                                      </p:cBhvr>
                                      <p:to>
                                        <p:strVal val="visible"/>
                                      </p:to>
                                    </p:set>
                                    <p:animEffect transition="in" filter="wipe(down)">
                                      <p:cBhvr>
                                        <p:cTn id="23" dur="580">
                                          <p:stCondLst>
                                            <p:cond delay="0"/>
                                          </p:stCondLst>
                                        </p:cTn>
                                        <p:tgtEl>
                                          <p:spTgt spid="23">
                                            <p:txEl>
                                              <p:pRg st="0" end="0"/>
                                            </p:txEl>
                                          </p:spTgt>
                                        </p:tgtEl>
                                      </p:cBhvr>
                                    </p:animEffect>
                                    <p:anim calcmode="lin" valueType="num">
                                      <p:cBhvr>
                                        <p:cTn id="24" dur="1822" tmFilter="0,0; 0.14,0.36; 0.43,0.73; 0.71,0.91; 1.0,1.0">
                                          <p:stCondLst>
                                            <p:cond delay="0"/>
                                          </p:stCondLst>
                                        </p:cTn>
                                        <p:tgtEl>
                                          <p:spTgt spid="23">
                                            <p:txEl>
                                              <p:pRg st="0" end="0"/>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3">
                                            <p:txEl>
                                              <p:pRg st="0" end="0"/>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3">
                                            <p:txEl>
                                              <p:pRg st="0" end="0"/>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3">
                                            <p:txEl>
                                              <p:pRg st="0" end="0"/>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3">
                                            <p:txEl>
                                              <p:pRg st="0" end="0"/>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23">
                                            <p:txEl>
                                              <p:pRg st="0" end="0"/>
                                            </p:txEl>
                                          </p:spTgt>
                                        </p:tgtEl>
                                      </p:cBhvr>
                                      <p:to x="100000" y="60000"/>
                                    </p:animScale>
                                    <p:animScale>
                                      <p:cBhvr>
                                        <p:cTn id="30" dur="166" decel="50000">
                                          <p:stCondLst>
                                            <p:cond delay="676"/>
                                          </p:stCondLst>
                                        </p:cTn>
                                        <p:tgtEl>
                                          <p:spTgt spid="23">
                                            <p:txEl>
                                              <p:pRg st="0" end="0"/>
                                            </p:txEl>
                                          </p:spTgt>
                                        </p:tgtEl>
                                      </p:cBhvr>
                                      <p:to x="100000" y="100000"/>
                                    </p:animScale>
                                    <p:animScale>
                                      <p:cBhvr>
                                        <p:cTn id="31" dur="26">
                                          <p:stCondLst>
                                            <p:cond delay="1312"/>
                                          </p:stCondLst>
                                        </p:cTn>
                                        <p:tgtEl>
                                          <p:spTgt spid="23">
                                            <p:txEl>
                                              <p:pRg st="0" end="0"/>
                                            </p:txEl>
                                          </p:spTgt>
                                        </p:tgtEl>
                                      </p:cBhvr>
                                      <p:to x="100000" y="80000"/>
                                    </p:animScale>
                                    <p:animScale>
                                      <p:cBhvr>
                                        <p:cTn id="32" dur="166" decel="50000">
                                          <p:stCondLst>
                                            <p:cond delay="1338"/>
                                          </p:stCondLst>
                                        </p:cTn>
                                        <p:tgtEl>
                                          <p:spTgt spid="23">
                                            <p:txEl>
                                              <p:pRg st="0" end="0"/>
                                            </p:txEl>
                                          </p:spTgt>
                                        </p:tgtEl>
                                      </p:cBhvr>
                                      <p:to x="100000" y="100000"/>
                                    </p:animScale>
                                    <p:animScale>
                                      <p:cBhvr>
                                        <p:cTn id="33" dur="26">
                                          <p:stCondLst>
                                            <p:cond delay="1642"/>
                                          </p:stCondLst>
                                        </p:cTn>
                                        <p:tgtEl>
                                          <p:spTgt spid="23">
                                            <p:txEl>
                                              <p:pRg st="0" end="0"/>
                                            </p:txEl>
                                          </p:spTgt>
                                        </p:tgtEl>
                                      </p:cBhvr>
                                      <p:to x="100000" y="90000"/>
                                    </p:animScale>
                                    <p:animScale>
                                      <p:cBhvr>
                                        <p:cTn id="34" dur="166" decel="50000">
                                          <p:stCondLst>
                                            <p:cond delay="1668"/>
                                          </p:stCondLst>
                                        </p:cTn>
                                        <p:tgtEl>
                                          <p:spTgt spid="23">
                                            <p:txEl>
                                              <p:pRg st="0" end="0"/>
                                            </p:txEl>
                                          </p:spTgt>
                                        </p:tgtEl>
                                      </p:cBhvr>
                                      <p:to x="100000" y="100000"/>
                                    </p:animScale>
                                    <p:animScale>
                                      <p:cBhvr>
                                        <p:cTn id="35" dur="26">
                                          <p:stCondLst>
                                            <p:cond delay="1808"/>
                                          </p:stCondLst>
                                        </p:cTn>
                                        <p:tgtEl>
                                          <p:spTgt spid="23">
                                            <p:txEl>
                                              <p:pRg st="0" end="0"/>
                                            </p:txEl>
                                          </p:spTgt>
                                        </p:tgtEl>
                                      </p:cBhvr>
                                      <p:to x="100000" y="95000"/>
                                    </p:animScale>
                                    <p:animScale>
                                      <p:cBhvr>
                                        <p:cTn id="36" dur="166" decel="50000">
                                          <p:stCondLst>
                                            <p:cond delay="1834"/>
                                          </p:stCondLst>
                                        </p:cTn>
                                        <p:tgtEl>
                                          <p:spTgt spid="2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032" name="Freeform: Shape 103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33" name="Oval 103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4" name="Oval 103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35" name="Freeform: Shape 103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037" name="Rectangle 103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634865"/>
            <a:ext cx="4269614" cy="1503521"/>
          </a:xfrm>
        </p:spPr>
        <p:txBody>
          <a:bodyPr vert="horz" wrap="square" lIns="0" tIns="0" rIns="0" bIns="0" rtlCol="0" anchor="b" anchorCtr="0">
            <a:normAutofit/>
          </a:bodyPr>
          <a:lstStyle/>
          <a:p>
            <a:r>
              <a:rPr lang="en-US" kern="1200" dirty="0">
                <a:solidFill>
                  <a:schemeClr val="tx1"/>
                </a:solidFill>
                <a:latin typeface="+mj-lt"/>
                <a:ea typeface="+mj-ea"/>
                <a:cs typeface="+mj-cs"/>
              </a:rPr>
              <a:t>Why we choose this topic ?</a:t>
            </a:r>
          </a:p>
        </p:txBody>
      </p:sp>
      <p:sp>
        <p:nvSpPr>
          <p:cNvPr id="2" name="TextBox 1">
            <a:extLst>
              <a:ext uri="{FF2B5EF4-FFF2-40B4-BE49-F238E27FC236}">
                <a16:creationId xmlns:a16="http://schemas.microsoft.com/office/drawing/2014/main" id="{49DFB9F5-546F-1BC6-E6E9-BE0C4CD42959}"/>
              </a:ext>
            </a:extLst>
          </p:cNvPr>
          <p:cNvSpPr txBox="1"/>
          <p:nvPr/>
        </p:nvSpPr>
        <p:spPr>
          <a:xfrm>
            <a:off x="586041" y="2435192"/>
            <a:ext cx="4269614" cy="3657633"/>
          </a:xfrm>
          <a:prstGeom prst="rect">
            <a:avLst/>
          </a:prstGeom>
        </p:spPr>
        <p:txBody>
          <a:bodyPr vert="horz" wrap="square" lIns="0" tIns="0" rIns="0" bIns="0" rtlCol="0" anchor="t">
            <a:normAutofit fontScale="70000" lnSpcReduction="20000"/>
          </a:bodyPr>
          <a:lstStyle/>
          <a:p>
            <a:pPr marL="285750" indent="-228600">
              <a:spcAft>
                <a:spcPts val="800"/>
              </a:spcAft>
              <a:buFont typeface="Arial" panose="020B0604020202020204" pitchFamily="34" charset="0"/>
              <a:buChar char="•"/>
            </a:pPr>
            <a:r>
              <a:rPr lang="en-US" sz="2900" dirty="0">
                <a:solidFill>
                  <a:schemeClr val="tx1">
                    <a:alpha val="60000"/>
                  </a:schemeClr>
                </a:solidFill>
              </a:rPr>
              <a:t>We didn’t use TTC service much before in-person classes start.</a:t>
            </a:r>
          </a:p>
          <a:p>
            <a:pPr marL="285750" indent="-228600">
              <a:spcAft>
                <a:spcPts val="800"/>
              </a:spcAft>
              <a:buFont typeface="Arial" panose="020B0604020202020204" pitchFamily="34" charset="0"/>
              <a:buChar char="•"/>
            </a:pPr>
            <a:endParaRPr lang="en-US" sz="2900" dirty="0">
              <a:solidFill>
                <a:schemeClr val="tx1">
                  <a:alpha val="60000"/>
                </a:schemeClr>
              </a:solidFill>
            </a:endParaRPr>
          </a:p>
          <a:p>
            <a:pPr marL="285750" indent="-228600">
              <a:spcAft>
                <a:spcPts val="800"/>
              </a:spcAft>
              <a:buFont typeface="Arial" panose="020B0604020202020204" pitchFamily="34" charset="0"/>
              <a:buChar char="•"/>
            </a:pPr>
            <a:r>
              <a:rPr lang="en-US" sz="2900" dirty="0">
                <a:solidFill>
                  <a:schemeClr val="tx1">
                    <a:alpha val="60000"/>
                  </a:schemeClr>
                </a:solidFill>
              </a:rPr>
              <a:t>When we started coming to the college, it hit our minds why not trying some analysis how TTC routes and schedules work.</a:t>
            </a:r>
          </a:p>
          <a:p>
            <a:pPr indent="-228600">
              <a:spcAft>
                <a:spcPts val="800"/>
              </a:spcAft>
              <a:buFont typeface="Arial" panose="020B0604020202020204" pitchFamily="34" charset="0"/>
              <a:buChar char="•"/>
            </a:pPr>
            <a:endParaRPr lang="en-US" sz="2900" dirty="0">
              <a:solidFill>
                <a:schemeClr val="tx1">
                  <a:alpha val="60000"/>
                </a:schemeClr>
              </a:solidFill>
            </a:endParaRPr>
          </a:p>
          <a:p>
            <a:pPr marL="285750" indent="-228600">
              <a:spcAft>
                <a:spcPts val="800"/>
              </a:spcAft>
              <a:buFont typeface="Arial" panose="020B0604020202020204" pitchFamily="34" charset="0"/>
              <a:buChar char="•"/>
            </a:pPr>
            <a:r>
              <a:rPr lang="en-US" sz="2900" dirty="0">
                <a:solidFill>
                  <a:schemeClr val="tx1">
                    <a:alpha val="60000"/>
                  </a:schemeClr>
                </a:solidFill>
              </a:rPr>
              <a:t>To perform some findings such as which TTC bus will come at what time at what stop, where TTC bus would proceed towards.</a:t>
            </a:r>
          </a:p>
          <a:p>
            <a:pPr marL="285750" indent="-228600">
              <a:spcAft>
                <a:spcPts val="800"/>
              </a:spcAft>
              <a:buFont typeface="Arial" panose="020B0604020202020204" pitchFamily="34" charset="0"/>
              <a:buChar char="•"/>
            </a:pPr>
            <a:endParaRPr lang="en-US" sz="1400" dirty="0">
              <a:solidFill>
                <a:schemeClr val="tx1">
                  <a:alpha val="60000"/>
                </a:schemeClr>
              </a:solidFill>
            </a:endParaRPr>
          </a:p>
        </p:txBody>
      </p:sp>
      <p:pic>
        <p:nvPicPr>
          <p:cNvPr id="1026" name="Picture 2" descr="10 fascinating secrets of the TTC">
            <a:extLst>
              <a:ext uri="{FF2B5EF4-FFF2-40B4-BE49-F238E27FC236}">
                <a16:creationId xmlns:a16="http://schemas.microsoft.com/office/drawing/2014/main" id="{8E48EC8F-5E13-2F29-FC25-D812FFADEF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878" r="18371" b="-2"/>
          <a:stretch/>
        </p:blipFill>
        <p:spPr bwMode="auto">
          <a:xfrm>
            <a:off x="589097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noFill/>
          <a:extLst>
            <a:ext uri="{909E8E84-426E-40DD-AFC4-6F175D3DCCD1}">
              <a14:hiddenFill xmlns:a14="http://schemas.microsoft.com/office/drawing/2010/main">
                <a:solidFill>
                  <a:srgbClr val="FFFFFF"/>
                </a:solidFill>
              </a14:hiddenFill>
            </a:ext>
          </a:extLst>
        </p:spPr>
      </p:pic>
      <p:grpSp>
        <p:nvGrpSpPr>
          <p:cNvPr id="1039" name="Group 1038">
            <a:extLst>
              <a:ext uri="{FF2B5EF4-FFF2-40B4-BE49-F238E27FC236}">
                <a16:creationId xmlns:a16="http://schemas.microsoft.com/office/drawing/2014/main" id="{183B29DA-9BB8-4BA8-B8E1-8C2B544078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22156" y="4143453"/>
            <a:ext cx="734257" cy="760506"/>
            <a:chOff x="5243759" y="1363788"/>
            <a:chExt cx="734257" cy="760506"/>
          </a:xfrm>
        </p:grpSpPr>
        <p:sp>
          <p:nvSpPr>
            <p:cNvPr id="1040" name="Freeform 5">
              <a:extLst>
                <a:ext uri="{FF2B5EF4-FFF2-40B4-BE49-F238E27FC236}">
                  <a16:creationId xmlns:a16="http://schemas.microsoft.com/office/drawing/2014/main" id="{D02496F8-166D-469A-8040-08608013BF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1" name="Freeform 6">
              <a:extLst>
                <a:ext uri="{FF2B5EF4-FFF2-40B4-BE49-F238E27FC236}">
                  <a16:creationId xmlns:a16="http://schemas.microsoft.com/office/drawing/2014/main" id="{23E648A7-A02A-4DC7-9FEC-489F1BA6F7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2" name="Freeform 8">
              <a:extLst>
                <a:ext uri="{FF2B5EF4-FFF2-40B4-BE49-F238E27FC236}">
                  <a16:creationId xmlns:a16="http://schemas.microsoft.com/office/drawing/2014/main" id="{4EF573B1-38BC-4C7B-894C-BE3864A04A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44" name="Oval 1043">
            <a:extLst>
              <a:ext uri="{FF2B5EF4-FFF2-40B4-BE49-F238E27FC236}">
                <a16:creationId xmlns:a16="http://schemas.microsoft.com/office/drawing/2014/main" id="{647A77D8-817B-4A9F-86AA-FE781E81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a:t>
            </a:fld>
            <a:endParaRPr lang="en-US">
              <a:solidFill>
                <a:schemeClr val="tx1">
                  <a:alpha val="80000"/>
                </a:schemeClr>
              </a:solidFill>
            </a:endParaRPr>
          </a:p>
        </p:txBody>
      </p:sp>
    </p:spTree>
    <p:extLst>
      <p:ext uri="{BB962C8B-B14F-4D97-AF65-F5344CB8AC3E}">
        <p14:creationId xmlns:p14="http://schemas.microsoft.com/office/powerpoint/2010/main" val="215888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Data Mining</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pic>
        <p:nvPicPr>
          <p:cNvPr id="8" name="Picture 7">
            <a:extLst>
              <a:ext uri="{FF2B5EF4-FFF2-40B4-BE49-F238E27FC236}">
                <a16:creationId xmlns:a16="http://schemas.microsoft.com/office/drawing/2014/main" id="{84E6C0D1-8740-4A17-BC63-66029C0B91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41" y="1881275"/>
            <a:ext cx="5851262" cy="39516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id="{D9D09C44-DC2F-0950-2913-CD2D9F58E2A7}"/>
              </a:ext>
            </a:extLst>
          </p:cNvPr>
          <p:cNvSpPr txBox="1"/>
          <p:nvPr/>
        </p:nvSpPr>
        <p:spPr>
          <a:xfrm>
            <a:off x="6699183" y="1776875"/>
            <a:ext cx="5062889" cy="5078313"/>
          </a:xfrm>
          <a:prstGeom prst="rect">
            <a:avLst/>
          </a:prstGeom>
          <a:noFill/>
        </p:spPr>
        <p:txBody>
          <a:bodyPr wrap="square" rtlCol="0">
            <a:spAutoFit/>
          </a:bodyPr>
          <a:lstStyle/>
          <a:p>
            <a:pPr marL="342900" indent="-342900">
              <a:buFont typeface="Arial" panose="020B0604020202020204" pitchFamily="34" charset="0"/>
              <a:buChar char="•"/>
            </a:pPr>
            <a:r>
              <a:rPr lang="en-CA" dirty="0"/>
              <a:t>Since TTC schedules are already in place, Reporting or </a:t>
            </a:r>
            <a:r>
              <a:rPr lang="en-CA" dirty="0">
                <a:solidFill>
                  <a:srgbClr val="FFE79B"/>
                </a:solidFill>
              </a:rPr>
              <a:t>Analysis</a:t>
            </a:r>
            <a:r>
              <a:rPr lang="en-CA" dirty="0"/>
              <a:t> is done on data generated from the dataset provided by TTC.</a:t>
            </a:r>
          </a:p>
          <a:p>
            <a:endParaRPr lang="en-CA" dirty="0"/>
          </a:p>
          <a:p>
            <a:pPr marL="342900" indent="-342900">
              <a:buFont typeface="Arial" panose="020B0604020202020204" pitchFamily="34" charset="0"/>
              <a:buChar char="•"/>
            </a:pPr>
            <a:r>
              <a:rPr lang="en-CA" dirty="0"/>
              <a:t>Data source- https://open.toronto.ca/dataset/ttc-routes-and-schedules/</a:t>
            </a:r>
          </a:p>
          <a:p>
            <a:pPr marL="342900" indent="-342900">
              <a:buFont typeface="Arial" panose="020B0604020202020204" pitchFamily="34" charset="0"/>
              <a:buChar char="•"/>
            </a:pPr>
            <a:endParaRPr lang="en-CA" dirty="0"/>
          </a:p>
          <a:p>
            <a:pPr marL="342900" indent="-342900">
              <a:buFont typeface="Arial" panose="020B0604020202020204" pitchFamily="34" charset="0"/>
              <a:buChar char="•"/>
            </a:pPr>
            <a:r>
              <a:rPr lang="en-CA" dirty="0"/>
              <a:t>Tools used- Neo4j (Graph Data Science Library 2.0.3)</a:t>
            </a:r>
          </a:p>
          <a:p>
            <a:endParaRPr lang="en-CA" dirty="0"/>
          </a:p>
          <a:p>
            <a:pPr marL="342900" indent="-342900">
              <a:buFont typeface="Arial" panose="020B0604020202020204" pitchFamily="34" charset="0"/>
              <a:buChar char="•"/>
            </a:pPr>
            <a:r>
              <a:rPr lang="en-CA" dirty="0"/>
              <a:t>Data- Imported from 5 CSV files:  shapes, routes, trips, stops, </a:t>
            </a:r>
            <a:r>
              <a:rPr lang="en-CA" dirty="0" err="1"/>
              <a:t>stop_times</a:t>
            </a:r>
            <a:endParaRPr lang="en-CA" dirty="0"/>
          </a:p>
          <a:p>
            <a:pPr marL="342900" indent="-342900">
              <a:buFont typeface="Arial" panose="020B0604020202020204" pitchFamily="34" charset="0"/>
              <a:buChar char="•"/>
            </a:pPr>
            <a:endParaRPr lang="en-CA" dirty="0"/>
          </a:p>
          <a:p>
            <a:pPr marL="342900" indent="-342900">
              <a:buFont typeface="Arial" panose="020B0604020202020204" pitchFamily="34" charset="0"/>
              <a:buChar char="•"/>
            </a:pPr>
            <a:r>
              <a:rPr lang="en-CA" dirty="0"/>
              <a:t>Data accuracy- 99.9 % </a:t>
            </a:r>
          </a:p>
          <a:p>
            <a:pPr marL="342900" indent="-342900">
              <a:buFont typeface="Arial" panose="020B0604020202020204" pitchFamily="34" charset="0"/>
              <a:buChar char="•"/>
            </a:pPr>
            <a:endParaRPr lang="en-CA" dirty="0"/>
          </a:p>
          <a:p>
            <a:pPr marL="342900" indent="-342900">
              <a:buFont typeface="Arial" panose="020B0604020202020204" pitchFamily="34" charset="0"/>
              <a:buChar char="•"/>
            </a:pPr>
            <a:r>
              <a:rPr lang="en-CA" dirty="0"/>
              <a:t>Objective for analysis:  To reach out to various significant and possible outcomes</a:t>
            </a:r>
          </a:p>
          <a:p>
            <a:pPr marL="342900" indent="-342900">
              <a:buFont typeface="Arial" panose="020B0604020202020204" pitchFamily="34" charset="0"/>
              <a:buChar char="•"/>
            </a:pPr>
            <a:endParaRPr lang="en-CA" dirty="0"/>
          </a:p>
        </p:txBody>
      </p:sp>
    </p:spTree>
    <p:extLst>
      <p:ext uri="{BB962C8B-B14F-4D97-AF65-F5344CB8AC3E}">
        <p14:creationId xmlns:p14="http://schemas.microsoft.com/office/powerpoint/2010/main" val="374028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1000"/>
                                        <p:tgtEl>
                                          <p:spTgt spid="2">
                                            <p:txEl>
                                              <p:pRg st="6" end="6"/>
                                            </p:txEl>
                                          </p:spTgt>
                                        </p:tgtEl>
                                      </p:cBhvr>
                                    </p:animEffect>
                                    <p:anim calcmode="lin" valueType="num">
                                      <p:cBhvr>
                                        <p:cTn id="2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1000"/>
                                        <p:tgtEl>
                                          <p:spTgt spid="2">
                                            <p:txEl>
                                              <p:pRg st="8" end="8"/>
                                            </p:txEl>
                                          </p:spTgt>
                                        </p:tgtEl>
                                      </p:cBhvr>
                                    </p:animEffect>
                                    <p:anim calcmode="lin" valueType="num">
                                      <p:cBhvr>
                                        <p:cTn id="36"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Effect transition="in" filter="fade">
                                      <p:cBhvr>
                                        <p:cTn id="42" dur="1000"/>
                                        <p:tgtEl>
                                          <p:spTgt spid="2">
                                            <p:txEl>
                                              <p:pRg st="10" end="10"/>
                                            </p:txEl>
                                          </p:spTgt>
                                        </p:tgtEl>
                                      </p:cBhvr>
                                    </p:animEffect>
                                    <p:anim calcmode="lin" valueType="num">
                                      <p:cBhvr>
                                        <p:cTn id="43"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Extraction Transform Load (ETL)</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 name="TextBox 1">
            <a:extLst>
              <a:ext uri="{FF2B5EF4-FFF2-40B4-BE49-F238E27FC236}">
                <a16:creationId xmlns:a16="http://schemas.microsoft.com/office/drawing/2014/main" id="{D9D09C44-DC2F-0950-2913-CD2D9F58E2A7}"/>
              </a:ext>
            </a:extLst>
          </p:cNvPr>
          <p:cNvSpPr txBox="1"/>
          <p:nvPr/>
        </p:nvSpPr>
        <p:spPr>
          <a:xfrm>
            <a:off x="235200" y="1497742"/>
            <a:ext cx="6127099" cy="3631763"/>
          </a:xfrm>
          <a:prstGeom prst="rect">
            <a:avLst/>
          </a:prstGeom>
          <a:noFill/>
        </p:spPr>
        <p:txBody>
          <a:bodyPr wrap="square" rtlCol="0">
            <a:spAutoFit/>
          </a:bodyPr>
          <a:lstStyle/>
          <a:p>
            <a:pPr marL="342900" indent="-342900">
              <a:buFont typeface="Arial" panose="020B0604020202020204" pitchFamily="34" charset="0"/>
              <a:buChar char="•"/>
            </a:pPr>
            <a:r>
              <a:rPr lang="en-CA" sz="1600" dirty="0"/>
              <a:t>At first step, entire data sets which were taken from the open.toronto.ca/dataset were tried out to create the graph database.</a:t>
            </a:r>
          </a:p>
          <a:p>
            <a:pPr marL="342900" indent="-342900">
              <a:buFont typeface="Arial" panose="020B0604020202020204" pitchFamily="34" charset="0"/>
              <a:buChar char="•"/>
            </a:pPr>
            <a:endParaRPr lang="en-CA" sz="1600" dirty="0"/>
          </a:p>
          <a:p>
            <a:pPr marL="342900" indent="-342900">
              <a:buFont typeface="Arial" panose="020B0604020202020204" pitchFamily="34" charset="0"/>
              <a:buChar char="•"/>
            </a:pPr>
            <a:r>
              <a:rPr lang="en-CA" sz="1600" dirty="0"/>
              <a:t>Neo4j threw an error for “Out of memory”.</a:t>
            </a:r>
          </a:p>
          <a:p>
            <a:endParaRPr lang="en-CA" sz="1600" dirty="0"/>
          </a:p>
          <a:p>
            <a:pPr marL="342900" indent="-342900">
              <a:buFont typeface="Arial" panose="020B0604020202020204" pitchFamily="34" charset="0"/>
              <a:buChar char="•"/>
            </a:pPr>
            <a:r>
              <a:rPr lang="en-CA" sz="1600" dirty="0"/>
              <a:t>We used Python notebook to reduce the data amount considerably from all the five CSVs</a:t>
            </a:r>
          </a:p>
          <a:p>
            <a:pPr marL="342900" indent="-342900">
              <a:buFont typeface="Arial" panose="020B0604020202020204" pitchFamily="34" charset="0"/>
              <a:buChar char="•"/>
            </a:pPr>
            <a:endParaRPr lang="en-CA" sz="1600" dirty="0"/>
          </a:p>
          <a:p>
            <a:pPr marL="342900" indent="-342900">
              <a:buFont typeface="Arial" panose="020B0604020202020204" pitchFamily="34" charset="0"/>
              <a:buChar char="•"/>
            </a:pPr>
            <a:r>
              <a:rPr lang="en-CA" sz="1600" dirty="0"/>
              <a:t>We imported CSVs data into dataframes and then removed some related data from the dataframes so that it can hamper our analysis.</a:t>
            </a:r>
          </a:p>
          <a:p>
            <a:pPr marL="342900" indent="-342900">
              <a:buFont typeface="Arial" panose="020B0604020202020204" pitchFamily="34" charset="0"/>
              <a:buChar char="•"/>
            </a:pPr>
            <a:endParaRPr lang="en-CA" sz="1600" dirty="0"/>
          </a:p>
          <a:p>
            <a:pPr marL="342900" indent="-342900">
              <a:buFont typeface="Arial" panose="020B0604020202020204" pitchFamily="34" charset="0"/>
              <a:buChar char="•"/>
            </a:pPr>
            <a:r>
              <a:rPr lang="en-CA" sz="1600" dirty="0"/>
              <a:t>Now dataframes were again converted back into CSVs.</a:t>
            </a:r>
          </a:p>
          <a:p>
            <a:pPr marL="342900" indent="-342900">
              <a:buFont typeface="Arial" panose="020B0604020202020204" pitchFamily="34" charset="0"/>
              <a:buChar char="•"/>
            </a:pPr>
            <a:endParaRPr lang="en-CA" sz="1600" dirty="0"/>
          </a:p>
        </p:txBody>
      </p:sp>
      <p:pic>
        <p:nvPicPr>
          <p:cNvPr id="4" name="Picture 3" descr="Graphical user interface, text, application, email&#10;&#10;Description automatically generated">
            <a:extLst>
              <a:ext uri="{FF2B5EF4-FFF2-40B4-BE49-F238E27FC236}">
                <a16:creationId xmlns:a16="http://schemas.microsoft.com/office/drawing/2014/main" id="{347C5BC2-8E51-CEB6-17FE-CADDEE083FE0}"/>
              </a:ext>
            </a:extLst>
          </p:cNvPr>
          <p:cNvPicPr>
            <a:picLocks noChangeAspect="1"/>
          </p:cNvPicPr>
          <p:nvPr/>
        </p:nvPicPr>
        <p:blipFill rotWithShape="1">
          <a:blip r:embed="rId2"/>
          <a:srcRect l="-12602" r="51762"/>
          <a:stretch/>
        </p:blipFill>
        <p:spPr>
          <a:xfrm>
            <a:off x="5462277" y="1497742"/>
            <a:ext cx="5924410" cy="3207224"/>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3DF64FA0-B777-2866-541B-1EB425760AB5}"/>
              </a:ext>
            </a:extLst>
          </p:cNvPr>
          <p:cNvPicPr>
            <a:picLocks noChangeAspect="1"/>
          </p:cNvPicPr>
          <p:nvPr/>
        </p:nvPicPr>
        <p:blipFill>
          <a:blip r:embed="rId3"/>
          <a:stretch>
            <a:fillRect/>
          </a:stretch>
        </p:blipFill>
        <p:spPr>
          <a:xfrm>
            <a:off x="436373" y="4976726"/>
            <a:ext cx="10950314" cy="1563208"/>
          </a:xfrm>
          <a:prstGeom prst="rect">
            <a:avLst/>
          </a:prstGeom>
        </p:spPr>
      </p:pic>
    </p:spTree>
    <p:extLst>
      <p:ext uri="{BB962C8B-B14F-4D97-AF65-F5344CB8AC3E}">
        <p14:creationId xmlns:p14="http://schemas.microsoft.com/office/powerpoint/2010/main" val="44630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1000"/>
                                        <p:tgtEl>
                                          <p:spTgt spid="2">
                                            <p:txEl>
                                              <p:pRg st="6" end="6"/>
                                            </p:txEl>
                                          </p:spTgt>
                                        </p:tgtEl>
                                      </p:cBhvr>
                                    </p:animEffect>
                                    <p:anim calcmode="lin" valueType="num">
                                      <p:cBhvr>
                                        <p:cTn id="2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1000"/>
                                        <p:tgtEl>
                                          <p:spTgt spid="2">
                                            <p:txEl>
                                              <p:pRg st="8" end="8"/>
                                            </p:txEl>
                                          </p:spTgt>
                                        </p:tgtEl>
                                      </p:cBhvr>
                                    </p:animEffect>
                                    <p:anim calcmode="lin" valueType="num">
                                      <p:cBhvr>
                                        <p:cTn id="36"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87512FC-7E6F-F29B-24E1-FFF31369525A}"/>
              </a:ext>
            </a:extLst>
          </p:cNvPr>
          <p:cNvSpPr>
            <a:spLocks noGrp="1"/>
          </p:cNvSpPr>
          <p:nvPr>
            <p:ph type="sldNum" sz="quarter" idx="12"/>
          </p:nvPr>
        </p:nvSpPr>
        <p:spPr/>
        <p:txBody>
          <a:bodyPr/>
          <a:lstStyle/>
          <a:p>
            <a:fld id="{DBA1B0FB-D917-4C8C-928F-313BD683BF39}" type="slidenum">
              <a:rPr lang="en-US" smtClean="0"/>
              <a:t>6</a:t>
            </a:fld>
            <a:endParaRPr lang="en-US"/>
          </a:p>
        </p:txBody>
      </p:sp>
      <p:sp>
        <p:nvSpPr>
          <p:cNvPr id="9" name="TextBox 8">
            <a:extLst>
              <a:ext uri="{FF2B5EF4-FFF2-40B4-BE49-F238E27FC236}">
                <a16:creationId xmlns:a16="http://schemas.microsoft.com/office/drawing/2014/main" id="{8C8D9492-A171-18E1-3885-7D8BF43000F8}"/>
              </a:ext>
            </a:extLst>
          </p:cNvPr>
          <p:cNvSpPr txBox="1"/>
          <p:nvPr/>
        </p:nvSpPr>
        <p:spPr>
          <a:xfrm>
            <a:off x="68263" y="1412983"/>
            <a:ext cx="10726737" cy="5445017"/>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en-CA" dirty="0"/>
              <a:t>It was the major challenge to find out the correct data set for our analysis.</a:t>
            </a:r>
          </a:p>
          <a:p>
            <a:pPr marL="742950" lvl="1" indent="-285750">
              <a:lnSpc>
                <a:spcPct val="150000"/>
              </a:lnSpc>
              <a:buFont typeface="Arial" panose="020B0604020202020204" pitchFamily="34" charset="0"/>
              <a:buChar char="•"/>
            </a:pPr>
            <a:r>
              <a:rPr lang="en-CA" sz="1800" dirty="0"/>
              <a:t>Our group spent around 4-5 hours only on finding the accurate data sets which we could use.</a:t>
            </a:r>
          </a:p>
          <a:p>
            <a:pPr marL="742950" lvl="1" indent="-285750">
              <a:lnSpc>
                <a:spcPct val="150000"/>
              </a:lnSpc>
              <a:buFont typeface="Arial" panose="020B0604020202020204" pitchFamily="34" charset="0"/>
              <a:buChar char="•"/>
            </a:pPr>
            <a:r>
              <a:rPr lang="en-CA" dirty="0"/>
              <a:t>Then, we spent some more time to make it compatible with Neo4j which is running on 16 GBs of RAM machine. We reduced the number of rows for each data file.</a:t>
            </a:r>
          </a:p>
          <a:p>
            <a:pPr marL="742950" lvl="1" indent="-285750">
              <a:lnSpc>
                <a:spcPct val="150000"/>
              </a:lnSpc>
              <a:buFont typeface="Arial" panose="020B0604020202020204" pitchFamily="34" charset="0"/>
              <a:buChar char="•"/>
            </a:pPr>
            <a:r>
              <a:rPr lang="en-CA" dirty="0"/>
              <a:t>In entire data set, we have following five CSV files:</a:t>
            </a:r>
          </a:p>
          <a:p>
            <a:pPr marL="1200150" lvl="2" indent="-285750">
              <a:lnSpc>
                <a:spcPct val="150000"/>
              </a:lnSpc>
              <a:buFont typeface="Arial" panose="020B0604020202020204" pitchFamily="34" charset="0"/>
              <a:buChar char="•"/>
            </a:pPr>
            <a:r>
              <a:rPr lang="en-CA" dirty="0"/>
              <a:t>Shapes.csv:  This gives information about each vehicle TTC runs. (Buses/Subways)</a:t>
            </a:r>
          </a:p>
          <a:p>
            <a:pPr marL="1200150" lvl="2" indent="-285750">
              <a:lnSpc>
                <a:spcPct val="150000"/>
              </a:lnSpc>
              <a:buFont typeface="Arial" panose="020B0604020202020204" pitchFamily="34" charset="0"/>
              <a:buChar char="•"/>
            </a:pPr>
            <a:r>
              <a:rPr lang="en-CA" dirty="0"/>
              <a:t>Routes.csv:  This signifies the map which can connect various points from source to destination.</a:t>
            </a:r>
          </a:p>
          <a:p>
            <a:pPr marL="1200150" lvl="2" indent="-285750">
              <a:lnSpc>
                <a:spcPct val="150000"/>
              </a:lnSpc>
              <a:buFont typeface="Arial" panose="020B0604020202020204" pitchFamily="34" charset="0"/>
              <a:buChar char="•"/>
            </a:pPr>
            <a:r>
              <a:rPr lang="en-CA" dirty="0"/>
              <a:t>Trips.csv:  When some shape runs on routes, it is called as trip.</a:t>
            </a:r>
          </a:p>
          <a:p>
            <a:pPr marL="1200150" lvl="2" indent="-285750">
              <a:lnSpc>
                <a:spcPct val="150000"/>
              </a:lnSpc>
              <a:buFont typeface="Arial" panose="020B0604020202020204" pitchFamily="34" charset="0"/>
              <a:buChar char="•"/>
            </a:pPr>
            <a:r>
              <a:rPr lang="en-CA" dirty="0"/>
              <a:t>Stops.csv:  This file contains all the data related to stop points where public wait for the TTC vehicle.</a:t>
            </a:r>
          </a:p>
          <a:p>
            <a:pPr marL="1200150" lvl="2" indent="-285750">
              <a:lnSpc>
                <a:spcPct val="150000"/>
              </a:lnSpc>
              <a:buFont typeface="Arial" panose="020B0604020202020204" pitchFamily="34" charset="0"/>
              <a:buChar char="•"/>
            </a:pPr>
            <a:r>
              <a:rPr lang="en-CA" dirty="0"/>
              <a:t>Stop_Times.csv:  This is most biggest file we have in our dataset and it gives information about the times where shape takes a stop.</a:t>
            </a:r>
          </a:p>
          <a:p>
            <a:pPr marL="742950" lvl="1" indent="-285750">
              <a:lnSpc>
                <a:spcPct val="150000"/>
              </a:lnSpc>
              <a:buFont typeface="Arial" panose="020B0604020202020204" pitchFamily="34" charset="0"/>
              <a:buChar char="•"/>
            </a:pPr>
            <a:endParaRPr lang="en-CA" sz="1800" dirty="0"/>
          </a:p>
          <a:p>
            <a:pPr>
              <a:lnSpc>
                <a:spcPct val="150000"/>
              </a:lnSpc>
            </a:pPr>
            <a:endParaRPr lang="en-CA" dirty="0"/>
          </a:p>
        </p:txBody>
      </p:sp>
      <p:sp>
        <p:nvSpPr>
          <p:cNvPr id="7" name="Title 6">
            <a:extLst>
              <a:ext uri="{FF2B5EF4-FFF2-40B4-BE49-F238E27FC236}">
                <a16:creationId xmlns:a16="http://schemas.microsoft.com/office/drawing/2014/main" id="{6C2F5BB2-AC61-6CFE-A7C0-2FBE7DF2778B}"/>
              </a:ext>
            </a:extLst>
          </p:cNvPr>
          <p:cNvSpPr>
            <a:spLocks noGrp="1"/>
          </p:cNvSpPr>
          <p:nvPr>
            <p:ph type="title"/>
          </p:nvPr>
        </p:nvSpPr>
        <p:spPr/>
        <p:txBody>
          <a:bodyPr/>
          <a:lstStyle/>
          <a:p>
            <a:r>
              <a:rPr lang="en-US" dirty="0"/>
              <a:t>Data sets</a:t>
            </a:r>
            <a:endParaRPr lang="en-CA" dirty="0"/>
          </a:p>
        </p:txBody>
      </p:sp>
    </p:spTree>
    <p:extLst>
      <p:ext uri="{BB962C8B-B14F-4D97-AF65-F5344CB8AC3E}">
        <p14:creationId xmlns:p14="http://schemas.microsoft.com/office/powerpoint/2010/main" val="21189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fade">
                                      <p:cBhvr>
                                        <p:cTn id="21" dur="1000"/>
                                        <p:tgtEl>
                                          <p:spTgt spid="9">
                                            <p:txEl>
                                              <p:pRg st="2" end="2"/>
                                            </p:txEl>
                                          </p:spTgt>
                                        </p:tgtEl>
                                      </p:cBhvr>
                                    </p:animEffect>
                                    <p:anim calcmode="lin" valueType="num">
                                      <p:cBhvr>
                                        <p:cTn id="22"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fade">
                                      <p:cBhvr>
                                        <p:cTn id="28" dur="1000"/>
                                        <p:tgtEl>
                                          <p:spTgt spid="9">
                                            <p:txEl>
                                              <p:pRg st="3" end="3"/>
                                            </p:txEl>
                                          </p:spTgt>
                                        </p:tgtEl>
                                      </p:cBhvr>
                                    </p:animEffect>
                                    <p:anim calcmode="lin" valueType="num">
                                      <p:cBhvr>
                                        <p:cTn id="29"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animEffect transition="in" filter="fade">
                                      <p:cBhvr>
                                        <p:cTn id="33" dur="1000"/>
                                        <p:tgtEl>
                                          <p:spTgt spid="9">
                                            <p:txEl>
                                              <p:pRg st="4" end="4"/>
                                            </p:txEl>
                                          </p:spTgt>
                                        </p:tgtEl>
                                      </p:cBhvr>
                                    </p:animEffect>
                                    <p:anim calcmode="lin" valueType="num">
                                      <p:cBhvr>
                                        <p:cTn id="34"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9">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9">
                                            <p:txEl>
                                              <p:pRg st="5" end="5"/>
                                            </p:txEl>
                                          </p:spTgt>
                                        </p:tgtEl>
                                        <p:attrNameLst>
                                          <p:attrName>style.visibility</p:attrName>
                                        </p:attrNameLst>
                                      </p:cBhvr>
                                      <p:to>
                                        <p:strVal val="visible"/>
                                      </p:to>
                                    </p:set>
                                    <p:animEffect transition="in" filter="fade">
                                      <p:cBhvr>
                                        <p:cTn id="38" dur="1000"/>
                                        <p:tgtEl>
                                          <p:spTgt spid="9">
                                            <p:txEl>
                                              <p:pRg st="5" end="5"/>
                                            </p:txEl>
                                          </p:spTgt>
                                        </p:tgtEl>
                                      </p:cBhvr>
                                    </p:animEffect>
                                    <p:anim calcmode="lin" valueType="num">
                                      <p:cBhvr>
                                        <p:cTn id="39"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9">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Effect transition="in" filter="fade">
                                      <p:cBhvr>
                                        <p:cTn id="43" dur="1000"/>
                                        <p:tgtEl>
                                          <p:spTgt spid="9">
                                            <p:txEl>
                                              <p:pRg st="6" end="6"/>
                                            </p:txEl>
                                          </p:spTgt>
                                        </p:tgtEl>
                                      </p:cBhvr>
                                    </p:animEffect>
                                    <p:anim calcmode="lin" valueType="num">
                                      <p:cBhvr>
                                        <p:cTn id="44"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9">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9">
                                            <p:txEl>
                                              <p:pRg st="7" end="7"/>
                                            </p:txEl>
                                          </p:spTgt>
                                        </p:tgtEl>
                                        <p:attrNameLst>
                                          <p:attrName>style.visibility</p:attrName>
                                        </p:attrNameLst>
                                      </p:cBhvr>
                                      <p:to>
                                        <p:strVal val="visible"/>
                                      </p:to>
                                    </p:set>
                                    <p:animEffect transition="in" filter="fade">
                                      <p:cBhvr>
                                        <p:cTn id="48" dur="1000"/>
                                        <p:tgtEl>
                                          <p:spTgt spid="9">
                                            <p:txEl>
                                              <p:pRg st="7" end="7"/>
                                            </p:txEl>
                                          </p:spTgt>
                                        </p:tgtEl>
                                      </p:cBhvr>
                                    </p:animEffect>
                                    <p:anim calcmode="lin" valueType="num">
                                      <p:cBhvr>
                                        <p:cTn id="49"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9">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9">
                                            <p:txEl>
                                              <p:pRg st="8" end="8"/>
                                            </p:txEl>
                                          </p:spTgt>
                                        </p:tgtEl>
                                        <p:attrNameLst>
                                          <p:attrName>style.visibility</p:attrName>
                                        </p:attrNameLst>
                                      </p:cBhvr>
                                      <p:to>
                                        <p:strVal val="visible"/>
                                      </p:to>
                                    </p:set>
                                    <p:animEffect transition="in" filter="fade">
                                      <p:cBhvr>
                                        <p:cTn id="53" dur="1000"/>
                                        <p:tgtEl>
                                          <p:spTgt spid="9">
                                            <p:txEl>
                                              <p:pRg st="8" end="8"/>
                                            </p:txEl>
                                          </p:spTgt>
                                        </p:tgtEl>
                                      </p:cBhvr>
                                    </p:animEffect>
                                    <p:anim calcmode="lin" valueType="num">
                                      <p:cBhvr>
                                        <p:cTn id="54"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9">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0F645C4-5DCF-030A-301C-50E1F5320360}"/>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75B20D2E-F868-9970-DBA9-3076DAAA1F4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87512FC-7E6F-F29B-24E1-FFF31369525A}"/>
              </a:ext>
            </a:extLst>
          </p:cNvPr>
          <p:cNvSpPr>
            <a:spLocks noGrp="1"/>
          </p:cNvSpPr>
          <p:nvPr>
            <p:ph type="sldNum" sz="quarter" idx="12"/>
          </p:nvPr>
        </p:nvSpPr>
        <p:spPr/>
        <p:txBody>
          <a:bodyPr/>
          <a:lstStyle/>
          <a:p>
            <a:fld id="{DBA1B0FB-D917-4C8C-928F-313BD683BF39}" type="slidenum">
              <a:rPr lang="en-US" smtClean="0"/>
              <a:t>7</a:t>
            </a:fld>
            <a:endParaRPr lang="en-US"/>
          </a:p>
        </p:txBody>
      </p:sp>
      <p:sp>
        <p:nvSpPr>
          <p:cNvPr id="7" name="Title 6">
            <a:extLst>
              <a:ext uri="{FF2B5EF4-FFF2-40B4-BE49-F238E27FC236}">
                <a16:creationId xmlns:a16="http://schemas.microsoft.com/office/drawing/2014/main" id="{6C2F5BB2-AC61-6CFE-A7C0-2FBE7DF2778B}"/>
              </a:ext>
            </a:extLst>
          </p:cNvPr>
          <p:cNvSpPr>
            <a:spLocks noGrp="1"/>
          </p:cNvSpPr>
          <p:nvPr>
            <p:ph type="title"/>
          </p:nvPr>
        </p:nvSpPr>
        <p:spPr/>
        <p:txBody>
          <a:bodyPr/>
          <a:lstStyle/>
          <a:p>
            <a:r>
              <a:rPr lang="en-US" dirty="0"/>
              <a:t>1. Shapes.csv</a:t>
            </a:r>
            <a:endParaRPr lang="en-CA" dirty="0"/>
          </a:p>
        </p:txBody>
      </p:sp>
      <p:pic>
        <p:nvPicPr>
          <p:cNvPr id="3" name="Picture 2" descr="Table&#10;&#10;Description automatically generated">
            <a:extLst>
              <a:ext uri="{FF2B5EF4-FFF2-40B4-BE49-F238E27FC236}">
                <a16:creationId xmlns:a16="http://schemas.microsoft.com/office/drawing/2014/main" id="{976E9146-C737-E52D-1FA1-A16A7CC489D1}"/>
              </a:ext>
            </a:extLst>
          </p:cNvPr>
          <p:cNvPicPr>
            <a:picLocks noChangeAspect="1"/>
          </p:cNvPicPr>
          <p:nvPr/>
        </p:nvPicPr>
        <p:blipFill>
          <a:blip r:embed="rId2"/>
          <a:stretch>
            <a:fillRect/>
          </a:stretch>
        </p:blipFill>
        <p:spPr>
          <a:xfrm>
            <a:off x="1758245" y="1347716"/>
            <a:ext cx="7164374" cy="5093552"/>
          </a:xfrm>
          <a:prstGeom prst="rect">
            <a:avLst/>
          </a:prstGeom>
        </p:spPr>
      </p:pic>
    </p:spTree>
    <p:extLst>
      <p:ext uri="{BB962C8B-B14F-4D97-AF65-F5344CB8AC3E}">
        <p14:creationId xmlns:p14="http://schemas.microsoft.com/office/powerpoint/2010/main" val="405495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0F645C4-5DCF-030A-301C-50E1F5320360}"/>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75B20D2E-F868-9970-DBA9-3076DAAA1F4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87512FC-7E6F-F29B-24E1-FFF31369525A}"/>
              </a:ext>
            </a:extLst>
          </p:cNvPr>
          <p:cNvSpPr>
            <a:spLocks noGrp="1"/>
          </p:cNvSpPr>
          <p:nvPr>
            <p:ph type="sldNum" sz="quarter" idx="12"/>
          </p:nvPr>
        </p:nvSpPr>
        <p:spPr/>
        <p:txBody>
          <a:bodyPr/>
          <a:lstStyle/>
          <a:p>
            <a:fld id="{DBA1B0FB-D917-4C8C-928F-313BD683BF39}" type="slidenum">
              <a:rPr lang="en-US" smtClean="0"/>
              <a:t>8</a:t>
            </a:fld>
            <a:endParaRPr lang="en-US"/>
          </a:p>
        </p:txBody>
      </p:sp>
      <p:sp>
        <p:nvSpPr>
          <p:cNvPr id="7" name="Title 6">
            <a:extLst>
              <a:ext uri="{FF2B5EF4-FFF2-40B4-BE49-F238E27FC236}">
                <a16:creationId xmlns:a16="http://schemas.microsoft.com/office/drawing/2014/main" id="{6C2F5BB2-AC61-6CFE-A7C0-2FBE7DF2778B}"/>
              </a:ext>
            </a:extLst>
          </p:cNvPr>
          <p:cNvSpPr>
            <a:spLocks noGrp="1"/>
          </p:cNvSpPr>
          <p:nvPr>
            <p:ph type="title"/>
          </p:nvPr>
        </p:nvSpPr>
        <p:spPr>
          <a:xfrm>
            <a:off x="550863" y="934286"/>
            <a:ext cx="3732379" cy="605757"/>
          </a:xfrm>
        </p:spPr>
        <p:txBody>
          <a:bodyPr/>
          <a:lstStyle/>
          <a:p>
            <a:r>
              <a:rPr lang="en-US" sz="4000" dirty="0"/>
              <a:t>2. Routes.csv</a:t>
            </a:r>
            <a:endParaRPr lang="en-CA" sz="4000" dirty="0"/>
          </a:p>
        </p:txBody>
      </p:sp>
      <p:pic>
        <p:nvPicPr>
          <p:cNvPr id="8" name="Picture 7" descr="Table&#10;&#10;Description automatically generated">
            <a:extLst>
              <a:ext uri="{FF2B5EF4-FFF2-40B4-BE49-F238E27FC236}">
                <a16:creationId xmlns:a16="http://schemas.microsoft.com/office/drawing/2014/main" id="{94311D77-8389-9BFA-6F5C-ABEBC1A2C1D1}"/>
              </a:ext>
            </a:extLst>
          </p:cNvPr>
          <p:cNvPicPr>
            <a:picLocks noChangeAspect="1"/>
          </p:cNvPicPr>
          <p:nvPr/>
        </p:nvPicPr>
        <p:blipFill>
          <a:blip r:embed="rId2"/>
          <a:stretch>
            <a:fillRect/>
          </a:stretch>
        </p:blipFill>
        <p:spPr>
          <a:xfrm>
            <a:off x="4422215" y="461562"/>
            <a:ext cx="7287904" cy="2498709"/>
          </a:xfrm>
          <a:prstGeom prst="rect">
            <a:avLst/>
          </a:prstGeom>
        </p:spPr>
      </p:pic>
      <p:sp>
        <p:nvSpPr>
          <p:cNvPr id="9" name="Title 6">
            <a:extLst>
              <a:ext uri="{FF2B5EF4-FFF2-40B4-BE49-F238E27FC236}">
                <a16:creationId xmlns:a16="http://schemas.microsoft.com/office/drawing/2014/main" id="{B0DAEE4A-78BB-C100-9CC5-F7F4A2C9503A}"/>
              </a:ext>
            </a:extLst>
          </p:cNvPr>
          <p:cNvSpPr txBox="1">
            <a:spLocks/>
          </p:cNvSpPr>
          <p:nvPr/>
        </p:nvSpPr>
        <p:spPr>
          <a:xfrm>
            <a:off x="481882" y="4272611"/>
            <a:ext cx="3079465" cy="605757"/>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CA" sz="4000" dirty="0"/>
              <a:t>3. Trips.csv</a:t>
            </a:r>
          </a:p>
        </p:txBody>
      </p:sp>
      <p:pic>
        <p:nvPicPr>
          <p:cNvPr id="11" name="Picture 10" descr="Table&#10;&#10;Description automatically generated">
            <a:extLst>
              <a:ext uri="{FF2B5EF4-FFF2-40B4-BE49-F238E27FC236}">
                <a16:creationId xmlns:a16="http://schemas.microsoft.com/office/drawing/2014/main" id="{8912B456-9B0D-AFF9-9389-54311721A274}"/>
              </a:ext>
            </a:extLst>
          </p:cNvPr>
          <p:cNvPicPr>
            <a:picLocks noChangeAspect="1"/>
          </p:cNvPicPr>
          <p:nvPr/>
        </p:nvPicPr>
        <p:blipFill>
          <a:blip r:embed="rId3"/>
          <a:stretch>
            <a:fillRect/>
          </a:stretch>
        </p:blipFill>
        <p:spPr>
          <a:xfrm>
            <a:off x="4422214" y="3935938"/>
            <a:ext cx="7287904" cy="2245057"/>
          </a:xfrm>
          <a:prstGeom prst="rect">
            <a:avLst/>
          </a:prstGeom>
        </p:spPr>
      </p:pic>
    </p:spTree>
    <p:extLst>
      <p:ext uri="{BB962C8B-B14F-4D97-AF65-F5344CB8AC3E}">
        <p14:creationId xmlns:p14="http://schemas.microsoft.com/office/powerpoint/2010/main" val="256228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87512FC-7E6F-F29B-24E1-FFF31369525A}"/>
              </a:ext>
            </a:extLst>
          </p:cNvPr>
          <p:cNvSpPr>
            <a:spLocks noGrp="1"/>
          </p:cNvSpPr>
          <p:nvPr>
            <p:ph type="sldNum" sz="quarter" idx="12"/>
          </p:nvPr>
        </p:nvSpPr>
        <p:spPr/>
        <p:txBody>
          <a:bodyPr/>
          <a:lstStyle/>
          <a:p>
            <a:fld id="{DBA1B0FB-D917-4C8C-928F-313BD683BF39}" type="slidenum">
              <a:rPr lang="en-US" smtClean="0"/>
              <a:t>9</a:t>
            </a:fld>
            <a:endParaRPr lang="en-US"/>
          </a:p>
        </p:txBody>
      </p:sp>
      <p:sp>
        <p:nvSpPr>
          <p:cNvPr id="7" name="Title 6">
            <a:extLst>
              <a:ext uri="{FF2B5EF4-FFF2-40B4-BE49-F238E27FC236}">
                <a16:creationId xmlns:a16="http://schemas.microsoft.com/office/drawing/2014/main" id="{6C2F5BB2-AC61-6CFE-A7C0-2FBE7DF2778B}"/>
              </a:ext>
            </a:extLst>
          </p:cNvPr>
          <p:cNvSpPr>
            <a:spLocks noGrp="1"/>
          </p:cNvSpPr>
          <p:nvPr>
            <p:ph type="title"/>
          </p:nvPr>
        </p:nvSpPr>
        <p:spPr>
          <a:xfrm>
            <a:off x="550863" y="934286"/>
            <a:ext cx="3732379" cy="605757"/>
          </a:xfrm>
        </p:spPr>
        <p:txBody>
          <a:bodyPr/>
          <a:lstStyle/>
          <a:p>
            <a:r>
              <a:rPr lang="en-US" sz="3600" dirty="0"/>
              <a:t>4</a:t>
            </a:r>
            <a:r>
              <a:rPr lang="en-US" sz="4000" dirty="0"/>
              <a:t>. </a:t>
            </a:r>
            <a:r>
              <a:rPr lang="en-US" sz="3600" dirty="0"/>
              <a:t>Stops</a:t>
            </a:r>
            <a:r>
              <a:rPr lang="en-US" sz="4000" dirty="0"/>
              <a:t>.csv</a:t>
            </a:r>
            <a:endParaRPr lang="en-CA" sz="4000" dirty="0"/>
          </a:p>
        </p:txBody>
      </p:sp>
      <p:sp>
        <p:nvSpPr>
          <p:cNvPr id="9" name="Title 6">
            <a:extLst>
              <a:ext uri="{FF2B5EF4-FFF2-40B4-BE49-F238E27FC236}">
                <a16:creationId xmlns:a16="http://schemas.microsoft.com/office/drawing/2014/main" id="{B0DAEE4A-78BB-C100-9CC5-F7F4A2C9503A}"/>
              </a:ext>
            </a:extLst>
          </p:cNvPr>
          <p:cNvSpPr txBox="1">
            <a:spLocks/>
          </p:cNvSpPr>
          <p:nvPr/>
        </p:nvSpPr>
        <p:spPr>
          <a:xfrm>
            <a:off x="481882" y="4272611"/>
            <a:ext cx="3940332" cy="605757"/>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CA" sz="3600" dirty="0"/>
              <a:t>5</a:t>
            </a:r>
            <a:r>
              <a:rPr lang="en-CA" sz="4000" dirty="0"/>
              <a:t>. Stop_</a:t>
            </a:r>
            <a:r>
              <a:rPr lang="en-CA" sz="3600" dirty="0"/>
              <a:t>Times</a:t>
            </a:r>
            <a:r>
              <a:rPr lang="en-CA" sz="4000" dirty="0"/>
              <a:t>.csv</a:t>
            </a:r>
          </a:p>
        </p:txBody>
      </p:sp>
      <p:pic>
        <p:nvPicPr>
          <p:cNvPr id="3" name="Picture 2" descr="Graphical user interface, application, table, Excel&#10;&#10;Description automatically generated">
            <a:extLst>
              <a:ext uri="{FF2B5EF4-FFF2-40B4-BE49-F238E27FC236}">
                <a16:creationId xmlns:a16="http://schemas.microsoft.com/office/drawing/2014/main" id="{1FAC5643-8C61-F3EB-19BD-F7DA21641777}"/>
              </a:ext>
            </a:extLst>
          </p:cNvPr>
          <p:cNvPicPr>
            <a:picLocks noChangeAspect="1"/>
          </p:cNvPicPr>
          <p:nvPr/>
        </p:nvPicPr>
        <p:blipFill>
          <a:blip r:embed="rId2"/>
          <a:stretch>
            <a:fillRect/>
          </a:stretch>
        </p:blipFill>
        <p:spPr>
          <a:xfrm>
            <a:off x="3744227" y="524703"/>
            <a:ext cx="8042148" cy="2305693"/>
          </a:xfrm>
          <a:prstGeom prst="rect">
            <a:avLst/>
          </a:prstGeom>
        </p:spPr>
      </p:pic>
      <p:pic>
        <p:nvPicPr>
          <p:cNvPr id="12" name="Picture 11" descr="Table&#10;&#10;Description automatically generated">
            <a:extLst>
              <a:ext uri="{FF2B5EF4-FFF2-40B4-BE49-F238E27FC236}">
                <a16:creationId xmlns:a16="http://schemas.microsoft.com/office/drawing/2014/main" id="{7A29BE43-D5C7-8B0A-0F13-831F1C61EA90}"/>
              </a:ext>
            </a:extLst>
          </p:cNvPr>
          <p:cNvPicPr>
            <a:picLocks noChangeAspect="1"/>
          </p:cNvPicPr>
          <p:nvPr/>
        </p:nvPicPr>
        <p:blipFill>
          <a:blip r:embed="rId3"/>
          <a:stretch>
            <a:fillRect/>
          </a:stretch>
        </p:blipFill>
        <p:spPr>
          <a:xfrm>
            <a:off x="5274645" y="3745604"/>
            <a:ext cx="6435474" cy="2392584"/>
          </a:xfrm>
          <a:prstGeom prst="rect">
            <a:avLst/>
          </a:prstGeom>
        </p:spPr>
      </p:pic>
    </p:spTree>
    <p:extLst>
      <p:ext uri="{BB962C8B-B14F-4D97-AF65-F5344CB8AC3E}">
        <p14:creationId xmlns:p14="http://schemas.microsoft.com/office/powerpoint/2010/main" val="10521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{AB4ECEAD-5A5F-4B71-8A34-B9467F1E4D99}tf33713516_win32</Template>
  <TotalTime>738</TotalTime>
  <Words>1279</Words>
  <Application>Microsoft Office PowerPoint</Application>
  <PresentationFormat>Widescreen</PresentationFormat>
  <Paragraphs>133</Paragraphs>
  <Slides>27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Gill Sans MT</vt:lpstr>
      <vt:lpstr>Times New Roman</vt:lpstr>
      <vt:lpstr>Walbaum Display</vt:lpstr>
      <vt:lpstr>3DFloatVTI</vt:lpstr>
      <vt:lpstr>Big Data-2 Final Project</vt:lpstr>
      <vt:lpstr>Agenda</vt:lpstr>
      <vt:lpstr>Why we choose this topic ?</vt:lpstr>
      <vt:lpstr>Data Mining</vt:lpstr>
      <vt:lpstr>Extraction Transform Load (ETL)</vt:lpstr>
      <vt:lpstr>Data sets</vt:lpstr>
      <vt:lpstr>1. Shapes.csv</vt:lpstr>
      <vt:lpstr>2. Routes.csv</vt:lpstr>
      <vt:lpstr>4. Stops.csv</vt:lpstr>
      <vt:lpstr>Importing data into Neo4j and creating Graph Database</vt:lpstr>
      <vt:lpstr>Importing data into Neo4j and creating Graph Database</vt:lpstr>
      <vt:lpstr>Importing data into Neo4j and creating Graph Database</vt:lpstr>
      <vt:lpstr>Importing data into Neo4j and creating Graph Database</vt:lpstr>
      <vt:lpstr>Importing data into Neo4j and creating Graph Database</vt:lpstr>
      <vt:lpstr>Importing data into Neo4j and creating Graph Database</vt:lpstr>
      <vt:lpstr>Contents of Data Analysis:</vt:lpstr>
      <vt:lpstr>1. On the basis of number of stops, we are looking for the longest routes TTC network has. This would help us to analyze if in near future, we can break the entire route into new sub-routes. This can further reduce the delays since TTC has some added margin on the end stations.</vt:lpstr>
      <vt:lpstr>2. Hemant has reached one of the TTC end station (Petrolia Rd/ Steeles Av.) at 5:40 am to take a ride on Bus no. 66509 (which is actually a route no.). He doesn’t have any idea when and where to get off the bus. This query would help him to know the full schedule of the bus for this route.</vt:lpstr>
      <vt:lpstr>3. There can be many trips for one single route: one because one route complete can be covered by multiple trips (each trip contributing partially) and second TTC vehicles covers the same trip/route multiple time a day. This query is for the analysis of how busy can be the particular route.</vt:lpstr>
      <vt:lpstr>3. Continuing with the last slide, similar trips which cover exactly the same path are removed by using distinct keyword and returning the Head sign of the trips. Here, one can see we have eight different type of trips which runs on same route. (not entirely, but only partially)</vt:lpstr>
      <vt:lpstr>4. Jay is new in city and time is 5:50 pm and he is outside to explore the beautiful summers in Toronto. He is waiting for the bus at the bus stop. He wants to know what kind of buses (routes/trips) would come at that bus stop.</vt:lpstr>
      <vt:lpstr>5. This analysis is done to know the buses which run on a particular route. (Here shape numbers which are returned, are actually the 6-digit assigned TTC vehicles). This query would help us to know how good is the bus service on any particular route. More the number of buses we have in our results, more good is the service.</vt:lpstr>
      <vt:lpstr>6. The following query is used to find the shortest path we can start from one stop and reach to other stop. Here shortest path doesn’t mean by the distance in Kilometers or time in hours. Shortest Path here means how many buses one has to change for travelling from source to destination.</vt:lpstr>
      <vt:lpstr>7. Harshit lives near Keele St and Finch Ave West intersection. He checks the clock and it is 2 pm. He is in his apartment and he is ready to leave for the college. He wants to know what all buses can help him to reach the college before 1:30 pm. College is situated near Sheppard West Station</vt:lpstr>
      <vt:lpstr>Conclusions:</vt:lpstr>
      <vt:lpstr>Any Questions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Data-2 Mid Sem Project</dc:title>
  <dc:creator>HEMANT Kansal</dc:creator>
  <cp:lastModifiedBy>HEMANT Kansal</cp:lastModifiedBy>
  <cp:revision>27</cp:revision>
  <dcterms:created xsi:type="dcterms:W3CDTF">2022-06-14T01:37:13Z</dcterms:created>
  <dcterms:modified xsi:type="dcterms:W3CDTF">2022-08-19T17:46:35Z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