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302" r:id="rId3"/>
    <p:sldId id="308" r:id="rId4"/>
    <p:sldId id="303" r:id="rId5"/>
    <p:sldId id="304" r:id="rId6"/>
    <p:sldId id="305" r:id="rId7"/>
    <p:sldId id="30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99FF99"/>
    <a:srgbClr val="DFFF8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E749A2-4717-4807-A27E-1478BCF49D8E}" type="datetimeFigureOut">
              <a:rPr lang="en-SG"/>
              <a:pPr>
                <a:defRPr/>
              </a:pPr>
              <a:t>8/7/2017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5C95965-80D9-4CD2-A255-D5ADA2536B2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© Hemant K</a:t>
            </a:r>
            <a:r>
              <a:rPr lang="en-US" baseline="0" dirty="0" smtClean="0"/>
              <a:t> Chitale  http://hemantoracledba.blogspot.com</a:t>
            </a:r>
            <a:endParaRPr lang="en-SG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86D2EA-5422-4692-8AA8-34D00E653431}" type="slidenum">
              <a:rPr lang="en-SG" smtClean="0"/>
              <a:pPr/>
              <a:t>1</a:t>
            </a:fld>
            <a:endParaRPr lang="en-S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56EB0A-C7F8-4AA4-9BA6-8CC82F9B0356}" type="slidenum">
              <a:rPr lang="en-SG" smtClean="0"/>
              <a:pPr/>
              <a:t>2</a:t>
            </a:fld>
            <a:endParaRPr lang="en-S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56EB0A-C7F8-4AA4-9BA6-8CC82F9B0356}" type="slidenum">
              <a:rPr lang="en-SG" smtClean="0"/>
              <a:pPr/>
              <a:t>3</a:t>
            </a:fld>
            <a:endParaRPr lang="en-S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B8F0CB-6CEA-4379-B20C-A7B9A360646B}" type="slidenum">
              <a:rPr lang="en-SG" smtClean="0"/>
              <a:pPr/>
              <a:t>4</a:t>
            </a:fld>
            <a:endParaRPr lang="en-S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1352C7-22DB-48CA-962B-3870CAFDDD3A}" type="slidenum">
              <a:rPr lang="en-SG" smtClean="0"/>
              <a:pPr/>
              <a:t>5</a:t>
            </a:fld>
            <a:endParaRPr lang="en-S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F03A09-1848-4527-A545-1707421666B6}" type="slidenum">
              <a:rPr lang="en-SG" smtClean="0"/>
              <a:pPr/>
              <a:t>6</a:t>
            </a:fld>
            <a:endParaRPr lang="en-S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E4CF71-FEB8-481D-9432-024501F1D5F1}" type="slidenum">
              <a:rPr lang="en-SG" smtClean="0"/>
              <a:pPr/>
              <a:t>7</a:t>
            </a:fld>
            <a:endParaRPr lang="en-S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677AE-8F84-4B5C-890E-D494F8852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50ADB-1A3D-4F0A-A22C-340B04C86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359DC-E857-4916-B7CF-D12AA689C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558EF-9325-4962-AE88-7B336C29F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9CC55-4CF6-4E75-AEB3-5A981B478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9E69-1D7B-4D0F-AFA0-E5B5A051A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2733C-1156-40E6-9B9F-9B2C1D109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AF2EA-F62A-4E53-8EF2-1AE3A0CDA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F2A9D-0AD2-4FFF-959B-65E193AFE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DDE26-5C6D-4610-A081-2E96EEFAC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78A7-916D-41D1-BF3A-3893FA7DE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BB7D39F-2053-4BC7-8FBD-4F871C800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Oracle Diagnostics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Hemant K Chitale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Nested Loop join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 a Nested Loop join, Oracle uses the </a:t>
            </a:r>
            <a:r>
              <a:rPr lang="en-US" sz="2800" dirty="0" err="1" smtClean="0"/>
              <a:t>rowset</a:t>
            </a:r>
            <a:r>
              <a:rPr lang="en-US" sz="2800" dirty="0" smtClean="0"/>
              <a:t> retrieved from the “outer” (driving) table to query the “inner” (driven) table</a:t>
            </a:r>
          </a:p>
          <a:p>
            <a:pPr eaLnBrk="1" hangingPunct="1"/>
            <a:r>
              <a:rPr lang="en-US" sz="2800" dirty="0" smtClean="0"/>
              <a:t>The Optimizer would choose a Nested Loop join if it expects to be able to retrieve the </a:t>
            </a:r>
            <a:r>
              <a:rPr lang="en-US" sz="2800" dirty="0" err="1" smtClean="0"/>
              <a:t>rowset</a:t>
            </a:r>
            <a:r>
              <a:rPr lang="en-US" sz="2800" dirty="0" smtClean="0"/>
              <a:t> of the outer table very quickly *and* expects that the size would be small enough to not require querying the inner table too frequently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11g Enhancement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11g allows vector processing for multiple read calls</a:t>
            </a:r>
          </a:p>
          <a:p>
            <a:pPr eaLnBrk="1" hangingPunct="1"/>
            <a:r>
              <a:rPr lang="en-US" sz="2800" dirty="0" smtClean="0"/>
              <a:t>The 11g Execution Plan may show 2 Nested Loops.  One is allocated to join the outer table with the index of the inner.  The second Nested Loop then uses the </a:t>
            </a:r>
            <a:r>
              <a:rPr lang="en-US" sz="2800" dirty="0" err="1" smtClean="0"/>
              <a:t>rowids</a:t>
            </a:r>
            <a:r>
              <a:rPr lang="en-US" sz="2800" dirty="0" smtClean="0"/>
              <a:t> from the index to join back to the inner table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457200" y="838200"/>
            <a:ext cx="8077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Given this query :</a:t>
            </a:r>
          </a:p>
          <a:p>
            <a:endParaRPr lang="en-US" dirty="0"/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SQL&gt; explain plan for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2  select 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product_desc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txn_id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transaction_amt</a:t>
            </a:r>
            <a:endParaRPr lang="en-SG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3  from transactions t,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product_table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p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4  where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txn_date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to_date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('01-FEB-2011','DD-MON-YYYY') and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to_date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('28-FEB-2011','DD-MON-YYYY')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5  and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txn_id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between 155000 and 156000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6  and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country_cd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= 'IN'</a:t>
            </a: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7  and 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t.product_cd</a:t>
            </a:r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600" dirty="0" err="1" smtClean="0">
                <a:latin typeface="Courier New" pitchFamily="49" charset="0"/>
                <a:cs typeface="Courier New" pitchFamily="49" charset="0"/>
              </a:rPr>
              <a:t>p.product_cd</a:t>
            </a:r>
            <a:endParaRPr lang="en-SG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600" dirty="0" smtClean="0">
                <a:latin typeface="Courier New" pitchFamily="49" charset="0"/>
                <a:cs typeface="Courier New" pitchFamily="49" charset="0"/>
              </a:rPr>
              <a:t>  8  /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We expect a Join between TRANSACTIONS and PRODUCT_TABLE</a:t>
            </a:r>
            <a:endParaRPr lang="en-SG" dirty="0" smtClean="0">
              <a:latin typeface="+mn-lt"/>
              <a:cs typeface="Courier New" pitchFamily="49" charset="0"/>
            </a:endParaRPr>
          </a:p>
          <a:p>
            <a:endParaRPr lang="en-SG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28600" y="304801"/>
            <a:ext cx="86106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SQL&gt; select * from table(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dbms_xplan.display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PLAN_TABLE_OUTPUT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------------------------------------------------------------------------------------------------------------------------------------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Plan hash value: 1299935411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-------------------------------------------------------------------------------------------------------------------------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Id  | Operation                            | Name             | Rows  | Bytes | Cost (%CPU)| Time    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SG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--------------------------------------------------------------------------------------------------------------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0 | SELECT STATEMENT                     |                  |     1 |    63 |    25   (0)| 00:00:01 |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1 |  NESTED LOOPS                        |                  |       |       |            |          |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2 |   NESTED LOOPS                       |                  |     1 |    63 |    25   (0)| 00:00:01 |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3 |     TABLE ACCESS BY LOCAL INDEX ROWID| TRANSACTIONS     |     1 |    51 |    24   (0)| 00:00:01 |</a:t>
            </a:r>
            <a:endParaRPr lang="en-SG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4 |      INDEX RANGE SCAN                | TRANSACTIONS_NDX |   252 |       |     4   (0)| 00:00:01 |</a:t>
            </a:r>
            <a:endParaRPr lang="en-SG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5 |    INDEX UNIQUE SCAN                 | SYS_C0016611     |     1 |       |     0   (0)| 00:00:01 |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6 |   TABLE ACCESS BY INDEX ROWID        | PRODUCT_TABLE    |     1 |    12 |     1   (0)| 00:00:01 |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-------------------------------------------------------------------------------------------------------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Predicate Information (identified by operation id):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---------------------------------------------------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3 - filter("TXN_DATE"&lt;=TO_DATE(' 2011-02-28 00:00:00', '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syyyy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-mm-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hh24:mi:ss'))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4 - access("COUNTRY_CD"='IN' AND "TXN_ID"&gt;=155000 AND "TXN_ID"&lt;=156000)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5 - access("T"."PRODUCT_CD"="P"."PRODUCT_CD")</a:t>
            </a:r>
          </a:p>
          <a:p>
            <a:endParaRPr lang="en-S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SQL&gt;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8077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/>
              <a:t>. </a:t>
            </a:r>
            <a:endParaRPr lang="en-SG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8153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:</a:t>
            </a:r>
          </a:p>
          <a:p>
            <a:endParaRPr lang="en-US" dirty="0" smtClean="0"/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3 |     TABLE ACCESS BY LOCAL INDEX ROWID| TRANSACTIONS     |     1 |    51 |    24   (0)| 00:00:01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4 |      INDEX RANGE SCAN                | TRANSACTIONS_NDX |   252 |       |     4   (0)| 00:00:01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Predicate Information :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3 - filter("TXN_DATE"&lt;=TO_DATE(' 2011-02-28 00:00:00', '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syyyy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-mm-</a:t>
            </a:r>
            <a:r>
              <a:rPr lang="en-SG" sz="10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hh24:mi:ss'))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   4 - access("COUNTRY_CD"='IN' AND "TXN_ID"&gt;=155000 AND "TXN_ID"&lt;=156000) </a:t>
            </a:r>
          </a:p>
          <a:p>
            <a:endParaRPr lang="en-US" dirty="0">
              <a:latin typeface="+mn-lt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The execution is done in this sequence :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Step 1 : Operation 4 : Index Range Scan (expected to retrieve 252 </a:t>
            </a:r>
            <a:r>
              <a:rPr lang="en-US" dirty="0" err="1" smtClean="0">
                <a:latin typeface="+mn-lt"/>
                <a:cs typeface="Courier New" pitchFamily="49" charset="0"/>
              </a:rPr>
              <a:t>rowids</a:t>
            </a:r>
            <a:r>
              <a:rPr lang="en-US" dirty="0" smtClean="0">
                <a:latin typeface="+mn-lt"/>
                <a:cs typeface="Courier New" pitchFamily="49" charset="0"/>
              </a:rPr>
              <a:t>), accessing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TRANSACTIONS_NDX</a:t>
            </a:r>
            <a:r>
              <a:rPr lang="en-US" dirty="0" smtClean="0">
                <a:latin typeface="+mn-lt"/>
                <a:cs typeface="Courier New" pitchFamily="49" charset="0"/>
              </a:rPr>
              <a:t> index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COUNTRY_CD = ‘IN’ </a:t>
            </a:r>
            <a:r>
              <a:rPr lang="en-US" dirty="0" smtClean="0">
                <a:latin typeface="+mn-lt"/>
                <a:cs typeface="Courier New" pitchFamily="49" charset="0"/>
              </a:rPr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TXN_ID between 155000 and 156000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Step 2 : Operation 3 :  Table Access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TRANSACTIONS</a:t>
            </a:r>
            <a:r>
              <a:rPr lang="en-US" dirty="0" smtClean="0">
                <a:latin typeface="+mn-lt"/>
                <a:cs typeface="Courier New" pitchFamily="49" charset="0"/>
              </a:rPr>
              <a:t>, using the </a:t>
            </a:r>
            <a:r>
              <a:rPr lang="en-US" dirty="0" err="1" smtClean="0">
                <a:latin typeface="+mn-lt"/>
                <a:cs typeface="Courier New" pitchFamily="49" charset="0"/>
              </a:rPr>
              <a:t>RowIDs</a:t>
            </a:r>
            <a:r>
              <a:rPr lang="en-US" dirty="0" smtClean="0">
                <a:latin typeface="+mn-lt"/>
                <a:cs typeface="Courier New" pitchFamily="49" charset="0"/>
              </a:rPr>
              <a:t> fetched from Operation 4.  For every row fetched by </a:t>
            </a:r>
            <a:r>
              <a:rPr lang="en-US" dirty="0" err="1" smtClean="0">
                <a:latin typeface="+mn-lt"/>
                <a:cs typeface="Courier New" pitchFamily="49" charset="0"/>
              </a:rPr>
              <a:t>RowID</a:t>
            </a:r>
            <a:r>
              <a:rPr lang="en-US" dirty="0" smtClean="0">
                <a:latin typeface="+mn-lt"/>
                <a:cs typeface="Courier New" pitchFamily="49" charset="0"/>
              </a:rPr>
              <a:t>, filter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TXN_DATE less than 28-Feb-11</a:t>
            </a:r>
            <a:r>
              <a:rPr lang="en-US" dirty="0" smtClean="0">
                <a:latin typeface="+mn-lt"/>
                <a:cs typeface="Courier New" pitchFamily="49" charset="0"/>
              </a:rPr>
              <a:t>.  </a:t>
            </a:r>
            <a:r>
              <a:rPr lang="en-US" u="sng" dirty="0" smtClean="0">
                <a:latin typeface="+mn-lt"/>
                <a:cs typeface="Courier New" pitchFamily="49" charset="0"/>
              </a:rPr>
              <a:t>Expect to return only 1 single row </a:t>
            </a:r>
            <a:r>
              <a:rPr lang="en-US" dirty="0" smtClean="0">
                <a:latin typeface="+mn-lt"/>
                <a:cs typeface="Courier New" pitchFamily="49" charset="0"/>
              </a:rPr>
              <a:t>after the filter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TXN_DATE</a:t>
            </a:r>
            <a:r>
              <a:rPr lang="en-US" dirty="0" smtClean="0">
                <a:latin typeface="+mn-lt"/>
                <a:cs typeface="Courier New" pitchFamily="49" charset="0"/>
              </a:rPr>
              <a:t>  (note : This is key to the optimizer’s choice of a Nested Loop join)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n-lt"/>
                <a:cs typeface="Courier New" pitchFamily="49" charset="0"/>
              </a:rPr>
              <a:t>This makes the TRANSACTIONS Table Row Source the Outer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153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Continuing with the other operations :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2 |   NESTED LOOPS                       |                  |     1 |    63 |    25   (0)| 00:00:01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|*  5 |    INDEX UNIQUE SCAN                 | SYS_C0016611     |     1 |       |     0   (0)| 00:00:01 5</a:t>
            </a:r>
          </a:p>
          <a:p>
            <a:endParaRPr lang="en-US" dirty="0" smtClean="0"/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Predicate Information :</a:t>
            </a:r>
          </a:p>
          <a:p>
            <a:r>
              <a:rPr lang="en-SG" dirty="0" smtClean="0"/>
              <a:t> </a:t>
            </a:r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5 - access("T"."PRODUCT_CD"="P"."PRODUCT_CD")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Step 4  Operation 2 : call Operation 5 to scan the Unique Index SYS_C0016611 – which is on the Inner (PRODUCT_TABLE).  The Index Unique Scan is expected to be executed once only (as Operation 3 returns 1 row) and, in-turn, expected to return a single </a:t>
            </a:r>
            <a:r>
              <a:rPr lang="en-US" dirty="0" err="1" smtClean="0">
                <a:latin typeface="+mn-lt"/>
                <a:cs typeface="Courier New" pitchFamily="49" charset="0"/>
              </a:rPr>
              <a:t>RowID</a:t>
            </a:r>
            <a:r>
              <a:rPr lang="en-US" dirty="0" smtClean="0">
                <a:latin typeface="+mn-lt"/>
                <a:cs typeface="Courier New" pitchFamily="49" charset="0"/>
              </a:rPr>
              <a:t> (being a Unique Index scan)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This Index is the Primary Key index for PRODUCT_TABLE. The Index Scan is for the PRODUCT_CD </a:t>
            </a:r>
            <a:r>
              <a:rPr lang="en-US" smtClean="0">
                <a:latin typeface="+mn-lt"/>
                <a:cs typeface="Courier New" pitchFamily="49" charset="0"/>
              </a:rPr>
              <a:t>retrieved in the </a:t>
            </a:r>
            <a:r>
              <a:rPr lang="en-US" dirty="0" smtClean="0">
                <a:latin typeface="+mn-lt"/>
                <a:cs typeface="Courier New" pitchFamily="49" charset="0"/>
              </a:rPr>
              <a:t>previous step.</a:t>
            </a:r>
          </a:p>
          <a:p>
            <a:endParaRPr lang="en-US" dirty="0">
              <a:latin typeface="+mn-lt"/>
              <a:cs typeface="Courier New" pitchFamily="49" charset="0"/>
            </a:endParaRP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1 |  NESTED LOOPS                        |                  |       |       |            |</a:t>
            </a:r>
          </a:p>
          <a:p>
            <a:r>
              <a:rPr lang="en-SG" sz="1000" dirty="0" smtClean="0">
                <a:latin typeface="Courier New" pitchFamily="49" charset="0"/>
                <a:cs typeface="Courier New" pitchFamily="49" charset="0"/>
              </a:rPr>
              <a:t>|   6 |   TABLE ACCESS BY INDEX ROWID        | PRODUCT_TABLE    |     1 |    12 |     1   (0)| 00:00:01</a:t>
            </a:r>
          </a:p>
          <a:p>
            <a:r>
              <a:rPr lang="en-US" dirty="0" smtClean="0">
                <a:latin typeface="+mn-lt"/>
                <a:cs typeface="Courier New" pitchFamily="49" charset="0"/>
              </a:rPr>
              <a:t>Step 6 Operation 1 : For the single </a:t>
            </a:r>
            <a:r>
              <a:rPr lang="en-US" dirty="0" err="1" smtClean="0">
                <a:latin typeface="+mn-lt"/>
                <a:cs typeface="Courier New" pitchFamily="49" charset="0"/>
              </a:rPr>
              <a:t>RowID</a:t>
            </a:r>
            <a:r>
              <a:rPr lang="en-US" dirty="0" smtClean="0">
                <a:latin typeface="+mn-lt"/>
                <a:cs typeface="Courier New" pitchFamily="49" charset="0"/>
              </a:rPr>
              <a:t> expected from Operation 5, access the PRODUCT_TABLE (Operation 6).  This is the Inner (Since the previous step expects to return a single </a:t>
            </a:r>
            <a:r>
              <a:rPr lang="en-US" dirty="0" err="1" smtClean="0">
                <a:latin typeface="+mn-lt"/>
                <a:cs typeface="Courier New" pitchFamily="49" charset="0"/>
              </a:rPr>
              <a:t>RowID</a:t>
            </a:r>
            <a:r>
              <a:rPr lang="en-US" dirty="0" smtClean="0">
                <a:latin typeface="+mn-lt"/>
                <a:cs typeface="Courier New" pitchFamily="49" charset="0"/>
              </a:rPr>
              <a:t>, this step, too, expects to read a single row from the table).</a:t>
            </a:r>
            <a:endParaRPr lang="en-SG" dirty="0" smtClean="0">
              <a:latin typeface="+mn-lt"/>
              <a:cs typeface="Courier New" pitchFamily="49" charset="0"/>
            </a:endParaRPr>
          </a:p>
          <a:p>
            <a:endParaRPr lang="en-SG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852</Words>
  <Application>Microsoft Office PowerPoint</Application>
  <PresentationFormat>On-screen Show (4:3)</PresentationFormat>
  <Paragraphs>81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Oracle Diagnostics</vt:lpstr>
      <vt:lpstr>A Nested Loop join</vt:lpstr>
      <vt:lpstr>11g Enhancement</vt:lpstr>
      <vt:lpstr>Slide 4</vt:lpstr>
      <vt:lpstr>Slide 5</vt:lpstr>
      <vt:lpstr>Slide 6</vt:lpstr>
      <vt:lpstr>Slide 7</vt:lpstr>
    </vt:vector>
  </TitlesOfParts>
  <Company>Standard Chartered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Diagnostics</dc:title>
  <dc:creator>Hemant K Chitale</dc:creator>
  <dc:description>© Hemant K Chitale</dc:description>
  <cp:lastModifiedBy>Hemant</cp:lastModifiedBy>
  <cp:revision>206</cp:revision>
  <dcterms:created xsi:type="dcterms:W3CDTF">2010-10-04T08:36:01Z</dcterms:created>
  <dcterms:modified xsi:type="dcterms:W3CDTF">2017-07-08T15:14:12Z</dcterms:modified>
</cp:coreProperties>
</file>