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sldIdLst>
    <p:sldId id="256" r:id="rId2"/>
    <p:sldId id="310" r:id="rId3"/>
    <p:sldId id="311" r:id="rId4"/>
    <p:sldId id="312" r:id="rId5"/>
    <p:sldId id="313" r:id="rId6"/>
    <p:sldId id="31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99FF99"/>
    <a:srgbClr val="DFFF8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E749A2-4717-4807-A27E-1478BCF49D8E}" type="datetimeFigureOut">
              <a:rPr lang="en-SG"/>
              <a:pPr>
                <a:defRPr/>
              </a:pPr>
              <a:t>16/7/2017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SG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SG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5C95965-80D9-4CD2-A255-D5ADA2536B23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© Hemant 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Chitale</a:t>
            </a:r>
            <a:r>
              <a:rPr lang="en-US" baseline="0" smtClean="0"/>
              <a:t>  </a:t>
            </a:r>
            <a:r>
              <a:rPr lang="en-US" baseline="0" smtClean="0"/>
              <a:t>https://</a:t>
            </a:r>
            <a:r>
              <a:rPr lang="en-US" baseline="0" dirty="0" smtClean="0"/>
              <a:t>hemantoracledba.blogspot.com</a:t>
            </a:r>
            <a:endParaRPr lang="en-SG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386D2EA-5422-4692-8AA8-34D00E653431}" type="slidenum">
              <a:rPr lang="en-SG" smtClean="0"/>
              <a:pPr/>
              <a:t>1</a:t>
            </a:fld>
            <a:endParaRPr lang="en-SG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69CF8C8-4D27-45A8-92C4-42A3C4F19C1E}" type="slidenum">
              <a:rPr lang="en-SG" smtClean="0"/>
              <a:pPr/>
              <a:t>2</a:t>
            </a:fld>
            <a:endParaRPr lang="en-S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C95965-80D9-4CD2-A255-D5ADA2536B23}" type="slidenum">
              <a:rPr lang="en-SG" smtClean="0"/>
              <a:pPr>
                <a:defRPr/>
              </a:pPr>
              <a:t>3</a:t>
            </a:fld>
            <a:endParaRPr lang="en-S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C95965-80D9-4CD2-A255-D5ADA2536B23}" type="slidenum">
              <a:rPr lang="en-SG" smtClean="0"/>
              <a:pPr>
                <a:defRPr/>
              </a:pPr>
              <a:t>4</a:t>
            </a:fld>
            <a:endParaRPr lang="en-S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C95965-80D9-4CD2-A255-D5ADA2536B23}" type="slidenum">
              <a:rPr lang="en-SG" smtClean="0"/>
              <a:pPr>
                <a:defRPr/>
              </a:pPr>
              <a:t>5</a:t>
            </a:fld>
            <a:endParaRPr lang="en-S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C95965-80D9-4CD2-A255-D5ADA2536B23}" type="slidenum">
              <a:rPr lang="en-SG" smtClean="0"/>
              <a:pPr>
                <a:defRPr/>
              </a:pPr>
              <a:t>6</a:t>
            </a:fld>
            <a:endParaRPr lang="en-S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677AE-8F84-4B5C-890E-D494F8852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50ADB-1A3D-4F0A-A22C-340B04C866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359DC-E857-4916-B7CF-D12AA689C4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558EF-9325-4962-AE88-7B336C29F8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9CC55-4CF6-4E75-AEB3-5A981B478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D9E69-1D7B-4D0F-AFA0-E5B5A051A4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2733C-1156-40E6-9B9F-9B2C1D1091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AF2EA-F62A-4E53-8EF2-1AE3A0CDA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F2A9D-0AD2-4FFF-959B-65E193AFE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DDE26-5C6D-4610-A081-2E96EEFAC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678A7-916D-41D1-BF3A-3893FA7DE3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F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BB7D39F-2053-4BC7-8FBD-4F871C800A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Oracle Diagnostics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Hemant K Chitale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 smtClean="0"/>
              <a:t>Hash Join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229600" cy="5943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In </a:t>
            </a:r>
            <a:r>
              <a:rPr lang="en-US" sz="2800" dirty="0" smtClean="0"/>
              <a:t>a Hash Join, Oracle attempts to retrieve all the join column values from the first </a:t>
            </a:r>
            <a:r>
              <a:rPr lang="en-US" sz="2800" dirty="0" smtClean="0"/>
              <a:t>table (smaller </a:t>
            </a:r>
            <a:r>
              <a:rPr lang="en-US" sz="2800" dirty="0" err="1" smtClean="0"/>
              <a:t>rowset</a:t>
            </a:r>
            <a:r>
              <a:rPr lang="en-US" sz="2800" dirty="0" smtClean="0"/>
              <a:t>), </a:t>
            </a:r>
            <a:r>
              <a:rPr lang="en-US" sz="2800" dirty="0" smtClean="0"/>
              <a:t>compute “hash” values </a:t>
            </a:r>
            <a:r>
              <a:rPr lang="en-US" sz="2800" dirty="0" smtClean="0"/>
              <a:t>for the join columns and </a:t>
            </a:r>
            <a:r>
              <a:rPr lang="en-US" sz="2800" dirty="0" smtClean="0"/>
              <a:t>place them in memory</a:t>
            </a:r>
          </a:p>
          <a:p>
            <a:pPr eaLnBrk="1" hangingPunct="1"/>
            <a:r>
              <a:rPr lang="en-US" sz="2800" dirty="0" smtClean="0"/>
              <a:t>It then </a:t>
            </a:r>
            <a:r>
              <a:rPr lang="en-US" sz="2800" dirty="0" smtClean="0"/>
              <a:t>scans the </a:t>
            </a:r>
            <a:r>
              <a:rPr lang="en-US" sz="2800" dirty="0" smtClean="0"/>
              <a:t>second table and compare the values with the in-memory hash table.  A match is a “join”</a:t>
            </a:r>
          </a:p>
          <a:p>
            <a:pPr eaLnBrk="1" hangingPunct="1"/>
            <a:r>
              <a:rPr lang="en-US" sz="2800" dirty="0" smtClean="0"/>
              <a:t>Performance of a Hash Join depends on the size of the join key and the available memory for the in-memory Hash </a:t>
            </a:r>
            <a:r>
              <a:rPr lang="en-US" sz="2800" dirty="0" smtClean="0"/>
              <a:t>Table (overflow to disk is possible)</a:t>
            </a:r>
          </a:p>
          <a:p>
            <a:pPr eaLnBrk="1" hangingPunct="1"/>
            <a:r>
              <a:rPr lang="en-US" sz="2800" dirty="0" smtClean="0"/>
              <a:t>Note that a Hash Join is possible only for an </a:t>
            </a:r>
            <a:r>
              <a:rPr lang="en-US" sz="2800" dirty="0" err="1" smtClean="0"/>
              <a:t>Equi</a:t>
            </a:r>
            <a:r>
              <a:rPr lang="en-US" sz="2800" dirty="0" smtClean="0"/>
              <a:t>-Join</a:t>
            </a:r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609600"/>
            <a:ext cx="81534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this query :</a:t>
            </a:r>
          </a:p>
          <a:p>
            <a:endParaRPr lang="en-US" dirty="0"/>
          </a:p>
          <a:p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SQL&gt; explain plan for</a:t>
            </a:r>
          </a:p>
          <a:p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  2  select  /*+ USE_HASH (t p) */ </a:t>
            </a:r>
            <a:r>
              <a:rPr lang="en-SG" sz="1600" dirty="0" err="1" smtClean="0">
                <a:latin typeface="Courier New" pitchFamily="49" charset="0"/>
                <a:cs typeface="Courier New" pitchFamily="49" charset="0"/>
              </a:rPr>
              <a:t>product_desc</a:t>
            </a: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600" dirty="0" err="1" smtClean="0">
                <a:latin typeface="Courier New" pitchFamily="49" charset="0"/>
                <a:cs typeface="Courier New" pitchFamily="49" charset="0"/>
              </a:rPr>
              <a:t>txn_id</a:t>
            </a: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600" dirty="0" err="1" smtClean="0">
                <a:latin typeface="Courier New" pitchFamily="49" charset="0"/>
                <a:cs typeface="Courier New" pitchFamily="49" charset="0"/>
              </a:rPr>
              <a:t>transaction_amt</a:t>
            </a:r>
            <a:endParaRPr lang="en-SG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  3  from transactions t, </a:t>
            </a:r>
            <a:r>
              <a:rPr lang="en-SG" sz="1600" dirty="0" err="1" smtClean="0">
                <a:latin typeface="Courier New" pitchFamily="49" charset="0"/>
                <a:cs typeface="Courier New" pitchFamily="49" charset="0"/>
              </a:rPr>
              <a:t>product_table</a:t>
            </a: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 p</a:t>
            </a:r>
          </a:p>
          <a:p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  4  where </a:t>
            </a:r>
            <a:r>
              <a:rPr lang="en-SG" sz="1600" dirty="0" err="1" smtClean="0">
                <a:latin typeface="Courier New" pitchFamily="49" charset="0"/>
                <a:cs typeface="Courier New" pitchFamily="49" charset="0"/>
              </a:rPr>
              <a:t>txn_date</a:t>
            </a: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SG" sz="1600" dirty="0" err="1" smtClean="0">
                <a:latin typeface="Courier New" pitchFamily="49" charset="0"/>
                <a:cs typeface="Courier New" pitchFamily="49" charset="0"/>
              </a:rPr>
              <a:t>to_date</a:t>
            </a: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('01-FEB-2011','DD-MON-YYYY') and </a:t>
            </a:r>
            <a:r>
              <a:rPr lang="en-SG" sz="1600" dirty="0" err="1" smtClean="0">
                <a:latin typeface="Courier New" pitchFamily="49" charset="0"/>
                <a:cs typeface="Courier New" pitchFamily="49" charset="0"/>
              </a:rPr>
              <a:t>to_date</a:t>
            </a: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('28-FEB-2011','DD-MON-YYYY')</a:t>
            </a:r>
          </a:p>
          <a:p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  5  and </a:t>
            </a:r>
            <a:r>
              <a:rPr lang="en-SG" sz="1600" dirty="0" err="1" smtClean="0">
                <a:latin typeface="Courier New" pitchFamily="49" charset="0"/>
                <a:cs typeface="Courier New" pitchFamily="49" charset="0"/>
              </a:rPr>
              <a:t>txn_id</a:t>
            </a: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 between 155000 and 156000</a:t>
            </a:r>
          </a:p>
          <a:p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  6  and </a:t>
            </a:r>
            <a:r>
              <a:rPr lang="en-SG" sz="1600" dirty="0" err="1" smtClean="0">
                <a:latin typeface="Courier New" pitchFamily="49" charset="0"/>
                <a:cs typeface="Courier New" pitchFamily="49" charset="0"/>
              </a:rPr>
              <a:t>country_cd</a:t>
            </a: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 = 'IN'</a:t>
            </a:r>
          </a:p>
          <a:p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  7  and </a:t>
            </a:r>
            <a:r>
              <a:rPr lang="en-SG" sz="1600" dirty="0" err="1" smtClean="0">
                <a:latin typeface="Courier New" pitchFamily="49" charset="0"/>
                <a:cs typeface="Courier New" pitchFamily="49" charset="0"/>
              </a:rPr>
              <a:t>t.product_cd</a:t>
            </a: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SG" sz="1600" dirty="0" err="1" smtClean="0">
                <a:latin typeface="Courier New" pitchFamily="49" charset="0"/>
                <a:cs typeface="Courier New" pitchFamily="49" charset="0"/>
              </a:rPr>
              <a:t>p.product_cd</a:t>
            </a:r>
            <a:endParaRPr lang="en-SG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  8  / </a:t>
            </a:r>
          </a:p>
          <a:p>
            <a:endParaRPr lang="en-SG" dirty="0" smtClean="0"/>
          </a:p>
          <a:p>
            <a:r>
              <a:rPr lang="en-SG" dirty="0" smtClean="0"/>
              <a:t>I have </a:t>
            </a:r>
            <a:r>
              <a:rPr lang="en-SG" dirty="0" smtClean="0"/>
              <a:t>explicitly provided a Hint (directive) to Oracle to execute a Hash Join between the two </a:t>
            </a:r>
            <a:r>
              <a:rPr lang="en-SG" dirty="0" smtClean="0"/>
              <a:t>tables  -- else Oracle would have chosen a Neste</a:t>
            </a:r>
            <a:r>
              <a:rPr lang="en-SG" dirty="0" smtClean="0"/>
              <a:t>d Loop (you may see that the query is the same as for the 11g Nested Loop demo)</a:t>
            </a:r>
            <a:endParaRPr lang="en-SG" dirty="0" smtClean="0"/>
          </a:p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600"/>
            <a:ext cx="8458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</a:t>
            </a: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SQL&gt; select * from table(</a:t>
            </a:r>
            <a:r>
              <a:rPr lang="en-SG" sz="1000" dirty="0" err="1" smtClean="0">
                <a:latin typeface="Courier New" pitchFamily="49" charset="0"/>
                <a:cs typeface="Courier New" pitchFamily="49" charset="0"/>
              </a:rPr>
              <a:t>dbms_xplan.display</a:t>
            </a:r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SG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PLAN_TABLE_OUTPUT </a:t>
            </a: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------------------------------------------------------------------------------------------------------------</a:t>
            </a:r>
            <a:endParaRPr lang="en-SG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Plan hash value: 971735053</a:t>
            </a: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------------------------------------------------------------------------------------------------------------</a:t>
            </a:r>
            <a:endParaRPr lang="en-SG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| Id  | Operation                           | Name             | Rows  | Bytes | Cost (%CPU)| Time     </a:t>
            </a:r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|</a:t>
            </a:r>
            <a:endParaRPr lang="en-SG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------------------------------------------------------------------------------------------------------------</a:t>
            </a:r>
            <a:endParaRPr lang="en-SG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|   0 | SELECT STATEMENT                    |                  |     1 |    63 |    28   (4)| 00:00:01 </a:t>
            </a:r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|</a:t>
            </a:r>
            <a:endParaRPr lang="en-SG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|*  1 |  HASH JOIN                          |                  |     1 |    63 |    28   (4)| 00:00:01 </a:t>
            </a:r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|</a:t>
            </a:r>
            <a:endParaRPr lang="en-SG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|*  2 </a:t>
            </a:r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|    TABLE ACCESS BY LOCAL INDEX ROWID| TRANSACTIONS     |     1 |    51 |    24   (0)| 00:00:01 </a:t>
            </a:r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|</a:t>
            </a:r>
            <a:endParaRPr lang="en-SG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|*  </a:t>
            </a:r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3 </a:t>
            </a:r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|     INDEX RANGE SCAN                | TRANSACTIONS_NDX |   252 |       |     4   (0)| 00:00:01 </a:t>
            </a:r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|</a:t>
            </a:r>
            <a:endParaRPr lang="en-SG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|   </a:t>
            </a:r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4 </a:t>
            </a:r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|   TABLE ACCESS FULL                 | PRODUCT_TABLE    |    14 |   168 |     3   (0)| 00:00:01 </a:t>
            </a:r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|</a:t>
            </a:r>
            <a:endParaRPr lang="en-SG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------------------------------------------------------------------------------------------------------------</a:t>
            </a:r>
            <a:endParaRPr lang="en-SG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Predicate Information (identified by operation id):                              </a:t>
            </a: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---------------------------------------------------</a:t>
            </a: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SG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1 - access("T"."PRODUCT_CD"="P"."PRODUCT_CD")</a:t>
            </a:r>
            <a:endParaRPr lang="en-US" sz="1000" dirty="0" smtClean="0">
              <a:cs typeface="Courier New" pitchFamily="49" charset="0"/>
            </a:endParaRP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   2 </a:t>
            </a:r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- filter("TXN_DATE"&lt;=TO_DATE(' 2011-02-28 00:00:00', '</a:t>
            </a:r>
            <a:r>
              <a:rPr lang="en-SG" sz="1000" dirty="0" err="1" smtClean="0">
                <a:latin typeface="Courier New" pitchFamily="49" charset="0"/>
                <a:cs typeface="Courier New" pitchFamily="49" charset="0"/>
              </a:rPr>
              <a:t>syyyy</a:t>
            </a:r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-mm-</a:t>
            </a:r>
            <a:r>
              <a:rPr lang="en-SG" sz="10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 hh24:mi:ss'))</a:t>
            </a: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3 </a:t>
            </a:r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- access("COUNTRY_CD"='IN' AND "TXN_ID"&gt;=155000 AND "TXN_ID"&lt;=156000)</a:t>
            </a:r>
          </a:p>
          <a:p>
            <a:endParaRPr lang="en-SG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SQL&gt;</a:t>
            </a:r>
          </a:p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8229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: </a:t>
            </a: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|*  2 </a:t>
            </a:r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|    TABLE ACCESS BY LOCAL INDEX ROWID| TRANSACTIONS     |     1 |    51 |    24   (0)| 00:00:01 </a:t>
            </a:r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|</a:t>
            </a:r>
            <a:endParaRPr lang="en-SG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|*  </a:t>
            </a:r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3 </a:t>
            </a:r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|     INDEX RANGE SCAN                | TRANSACTIONS_NDX |   252 |       |     4   (0)| 00:00:01 </a:t>
            </a:r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|</a:t>
            </a:r>
            <a:endParaRPr lang="en-SG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Predicate Information :</a:t>
            </a: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   2 </a:t>
            </a:r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- filter("TXN_DATE"&lt;=TO_DATE(' 2011-02-28 00:00:00', '</a:t>
            </a:r>
            <a:r>
              <a:rPr lang="en-SG" sz="1000" dirty="0" err="1" smtClean="0">
                <a:latin typeface="Courier New" pitchFamily="49" charset="0"/>
                <a:cs typeface="Courier New" pitchFamily="49" charset="0"/>
              </a:rPr>
              <a:t>syyyy</a:t>
            </a:r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-mm-</a:t>
            </a:r>
            <a:r>
              <a:rPr lang="en-SG" sz="10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 hh24:mi:ss'))</a:t>
            </a: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  3 </a:t>
            </a:r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- access("COUNTRY_CD"='IN' AND "TXN_ID"&gt;=155000 AND "TXN_ID"&lt;=156000)</a:t>
            </a:r>
            <a:endParaRPr lang="en-SG" dirty="0" smtClean="0">
              <a:latin typeface="+mn-lt"/>
              <a:cs typeface="Courier New" pitchFamily="49" charset="0"/>
            </a:endParaRPr>
          </a:p>
          <a:p>
            <a:endParaRPr lang="en-US" dirty="0" smtClean="0">
              <a:latin typeface="+mn-lt"/>
              <a:cs typeface="Courier New" pitchFamily="49" charset="0"/>
            </a:endParaRPr>
          </a:p>
          <a:p>
            <a:r>
              <a:rPr lang="en-US" dirty="0" smtClean="0">
                <a:latin typeface="+mn-lt"/>
                <a:cs typeface="Courier New" pitchFamily="49" charset="0"/>
              </a:rPr>
              <a:t>Step </a:t>
            </a:r>
            <a:r>
              <a:rPr lang="en-US" dirty="0" smtClean="0">
                <a:latin typeface="+mn-lt"/>
                <a:cs typeface="Courier New" pitchFamily="49" charset="0"/>
              </a:rPr>
              <a:t>1 : Operation </a:t>
            </a:r>
            <a:r>
              <a:rPr lang="en-US" dirty="0" smtClean="0">
                <a:latin typeface="+mn-lt"/>
                <a:cs typeface="Courier New" pitchFamily="49" charset="0"/>
              </a:rPr>
              <a:t>3 </a:t>
            </a:r>
            <a:r>
              <a:rPr lang="en-US" dirty="0" smtClean="0">
                <a:latin typeface="+mn-lt"/>
                <a:cs typeface="Courier New" pitchFamily="49" charset="0"/>
              </a:rPr>
              <a:t>: Retrieve 252 </a:t>
            </a:r>
            <a:r>
              <a:rPr lang="en-US" dirty="0" err="1" smtClean="0">
                <a:latin typeface="+mn-lt"/>
                <a:cs typeface="Courier New" pitchFamily="49" charset="0"/>
              </a:rPr>
              <a:t>RowIDs</a:t>
            </a:r>
            <a:r>
              <a:rPr lang="en-US" dirty="0" smtClean="0">
                <a:latin typeface="+mn-lt"/>
                <a:cs typeface="Courier New" pitchFamily="49" charset="0"/>
              </a:rPr>
              <a:t> from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TRANSACTIONS_NDX</a:t>
            </a:r>
          </a:p>
          <a:p>
            <a:endParaRPr lang="en-US" dirty="0" smtClean="0">
              <a:latin typeface="+mn-lt"/>
              <a:cs typeface="Courier New" pitchFamily="49" charset="0"/>
            </a:endParaRPr>
          </a:p>
          <a:p>
            <a:r>
              <a:rPr lang="en-US" dirty="0" smtClean="0">
                <a:latin typeface="+mn-lt"/>
                <a:cs typeface="Courier New" pitchFamily="49" charset="0"/>
              </a:rPr>
              <a:t>Step </a:t>
            </a:r>
            <a:r>
              <a:rPr lang="en-US" dirty="0" smtClean="0">
                <a:latin typeface="+mn-lt"/>
                <a:cs typeface="Courier New" pitchFamily="49" charset="0"/>
              </a:rPr>
              <a:t>2 : Operation </a:t>
            </a:r>
            <a:r>
              <a:rPr lang="en-US" dirty="0" smtClean="0">
                <a:latin typeface="+mn-lt"/>
                <a:cs typeface="Courier New" pitchFamily="49" charset="0"/>
              </a:rPr>
              <a:t>2 </a:t>
            </a:r>
            <a:r>
              <a:rPr lang="en-US" dirty="0" smtClean="0">
                <a:latin typeface="+mn-lt"/>
                <a:cs typeface="Courier New" pitchFamily="49" charset="0"/>
              </a:rPr>
              <a:t>: Use the 252 </a:t>
            </a:r>
            <a:r>
              <a:rPr lang="en-US" dirty="0" err="1" smtClean="0">
                <a:latin typeface="+mn-lt"/>
                <a:cs typeface="Courier New" pitchFamily="49" charset="0"/>
              </a:rPr>
              <a:t>RowIDs</a:t>
            </a:r>
            <a:r>
              <a:rPr lang="en-US" dirty="0" smtClean="0">
                <a:latin typeface="+mn-lt"/>
                <a:cs typeface="Courier New" pitchFamily="49" charset="0"/>
              </a:rPr>
              <a:t> to lookup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TRANSACTIONS</a:t>
            </a:r>
            <a:r>
              <a:rPr lang="en-US" dirty="0" smtClean="0">
                <a:latin typeface="+mn-lt"/>
                <a:cs typeface="Courier New" pitchFamily="49" charset="0"/>
              </a:rPr>
              <a:t> table and filter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TXN_DATE</a:t>
            </a:r>
            <a:r>
              <a:rPr lang="en-US" dirty="0" smtClean="0">
                <a:latin typeface="+mn-lt"/>
                <a:cs typeface="Courier New" pitchFamily="49" charset="0"/>
              </a:rPr>
              <a:t>.  Expect to return a single </a:t>
            </a:r>
            <a:r>
              <a:rPr lang="en-US" dirty="0" smtClean="0">
                <a:latin typeface="+mn-lt"/>
                <a:cs typeface="Courier New" pitchFamily="49" charset="0"/>
              </a:rPr>
              <a:t>row.  </a:t>
            </a:r>
            <a:endParaRPr lang="en-US" dirty="0" smtClean="0">
              <a:latin typeface="+mn-lt"/>
              <a:cs typeface="Courier New" pitchFamily="49" charset="0"/>
            </a:endParaRPr>
          </a:p>
          <a:p>
            <a:endParaRPr lang="en-US" dirty="0">
              <a:latin typeface="+mn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82296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: 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|*  1 |  HASH JOIN                          |                  |     1 |    63 |    28   (4)| 00:00:01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|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|   4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|   TABLE ACCESS FULL                 | PRODUCT_TABLE    |    14 |   168 |     3   (0)| 00:00:01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|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Predicate Information : 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1 - access("T"."PRODUCT_CD"="P"."PRODUCT_CD")</a:t>
            </a:r>
            <a:endParaRPr lang="en-US" dirty="0" smtClean="0">
              <a:latin typeface="+mn-lt"/>
              <a:cs typeface="Courier New" pitchFamily="49" charset="0"/>
            </a:endParaRPr>
          </a:p>
          <a:p>
            <a:endParaRPr lang="en-US" dirty="0" smtClean="0">
              <a:latin typeface="+mn-lt"/>
              <a:cs typeface="Courier New" pitchFamily="49" charset="0"/>
            </a:endParaRPr>
          </a:p>
          <a:p>
            <a:r>
              <a:rPr lang="en-US" dirty="0" smtClean="0">
                <a:latin typeface="+mn-lt"/>
                <a:cs typeface="Courier New" pitchFamily="49" charset="0"/>
              </a:rPr>
              <a:t>Step 3  </a:t>
            </a:r>
            <a:r>
              <a:rPr lang="en-US" dirty="0" smtClean="0">
                <a:latin typeface="+mn-lt"/>
                <a:cs typeface="Courier New" pitchFamily="49" charset="0"/>
              </a:rPr>
              <a:t>Operation 1:  For the single row returned from the </a:t>
            </a:r>
            <a:r>
              <a:rPr lang="en-US" dirty="0" smtClean="0">
                <a:latin typeface="+mn-lt"/>
                <a:cs typeface="Courier New" pitchFamily="49" charset="0"/>
              </a:rPr>
              <a:t>TRANSACTIONS table, create an in-memory hash table.  (Note if the actual number of rows returned was very large, the in-memory hash may have </a:t>
            </a:r>
            <a:r>
              <a:rPr lang="en-US" dirty="0" err="1" smtClean="0">
                <a:latin typeface="+mn-lt"/>
                <a:cs typeface="Courier New" pitchFamily="49" charset="0"/>
              </a:rPr>
              <a:t>overflown</a:t>
            </a:r>
            <a:r>
              <a:rPr lang="en-US" dirty="0" smtClean="0">
                <a:latin typeface="+mn-lt"/>
                <a:cs typeface="Courier New" pitchFamily="49" charset="0"/>
              </a:rPr>
              <a:t> to disk in temp space)</a:t>
            </a:r>
            <a:endParaRPr lang="en-US" dirty="0" smtClean="0">
              <a:latin typeface="+mn-lt"/>
              <a:cs typeface="Courier New" pitchFamily="49" charset="0"/>
            </a:endParaRPr>
          </a:p>
          <a:p>
            <a:endParaRPr lang="en-US" dirty="0" smtClean="0">
              <a:latin typeface="+mn-lt"/>
              <a:cs typeface="Courier New" pitchFamily="49" charset="0"/>
            </a:endParaRPr>
          </a:p>
          <a:p>
            <a:r>
              <a:rPr lang="en-US" dirty="0" smtClean="0">
                <a:latin typeface="+mn-lt"/>
                <a:cs typeface="Courier New" pitchFamily="49" charset="0"/>
              </a:rPr>
              <a:t>Step 4 </a:t>
            </a:r>
            <a:r>
              <a:rPr lang="en-US" dirty="0" smtClean="0">
                <a:latin typeface="+mn-lt"/>
                <a:cs typeface="Courier New" pitchFamily="49" charset="0"/>
              </a:rPr>
              <a:t>: Operation </a:t>
            </a:r>
            <a:r>
              <a:rPr lang="en-US" dirty="0" smtClean="0">
                <a:latin typeface="+mn-lt"/>
                <a:cs typeface="Courier New" pitchFamily="49" charset="0"/>
              </a:rPr>
              <a:t>4 </a:t>
            </a:r>
            <a:r>
              <a:rPr lang="en-US" dirty="0" smtClean="0">
                <a:latin typeface="+mn-lt"/>
                <a:cs typeface="Courier New" pitchFamily="49" charset="0"/>
              </a:rPr>
              <a:t>: </a:t>
            </a:r>
            <a:r>
              <a:rPr lang="en-US" dirty="0" err="1" smtClean="0">
                <a:latin typeface="+mn-lt"/>
                <a:cs typeface="Courier New" pitchFamily="49" charset="0"/>
              </a:rPr>
              <a:t>Scanthe</a:t>
            </a:r>
            <a:r>
              <a:rPr lang="en-US" dirty="0" smtClean="0">
                <a:latin typeface="+mn-lt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PRODUCT_TABLE</a:t>
            </a:r>
            <a:r>
              <a:rPr lang="en-US" dirty="0" smtClean="0">
                <a:latin typeface="+mn-lt"/>
                <a:cs typeface="Courier New" pitchFamily="49" charset="0"/>
              </a:rPr>
              <a:t> (via  a </a:t>
            </a:r>
            <a:r>
              <a:rPr lang="en-US" dirty="0" err="1" smtClean="0">
                <a:latin typeface="+mn-lt"/>
                <a:cs typeface="Courier New" pitchFamily="49" charset="0"/>
              </a:rPr>
              <a:t>FullTableScan</a:t>
            </a:r>
            <a:r>
              <a:rPr lang="en-US" dirty="0" smtClean="0">
                <a:latin typeface="+mn-lt"/>
                <a:cs typeface="Courier New" pitchFamily="49" charset="0"/>
              </a:rPr>
              <a:t>) to read 14 rows.  </a:t>
            </a:r>
            <a:r>
              <a:rPr lang="en-US" dirty="0" smtClean="0">
                <a:latin typeface="+mn-lt"/>
                <a:cs typeface="Courier New" pitchFamily="49" charset="0"/>
              </a:rPr>
              <a:t>For each row, </a:t>
            </a:r>
            <a:r>
              <a:rPr lang="en-US" dirty="0" smtClean="0">
                <a:latin typeface="+mn-lt"/>
                <a:cs typeface="Courier New" pitchFamily="49" charset="0"/>
              </a:rPr>
              <a:t>probe the in-memory hash table and</a:t>
            </a:r>
            <a:r>
              <a:rPr lang="en-US" dirty="0" smtClean="0">
                <a:latin typeface="+mn-lt"/>
                <a:cs typeface="Courier New" pitchFamily="49" charset="0"/>
              </a:rPr>
              <a:t> attempts </a:t>
            </a:r>
            <a:r>
              <a:rPr lang="en-US" dirty="0" smtClean="0">
                <a:latin typeface="+mn-lt"/>
                <a:cs typeface="Courier New" pitchFamily="49" charset="0"/>
              </a:rPr>
              <a:t>a join 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PRODUCT_CD</a:t>
            </a:r>
            <a:r>
              <a:rPr lang="en-US" dirty="0" smtClean="0">
                <a:latin typeface="+mn-lt"/>
                <a:cs typeface="Courier New" pitchFamily="49" charset="0"/>
              </a:rPr>
              <a:t>.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+mn-lt"/>
              <a:cs typeface="Courier New" pitchFamily="49" charset="0"/>
            </a:endParaRPr>
          </a:p>
          <a:p>
            <a:endParaRPr lang="en-SG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1077</TotalTime>
  <Words>682</Words>
  <Application>Microsoft Office PowerPoint</Application>
  <PresentationFormat>On-screen Show (4:3)</PresentationFormat>
  <Paragraphs>73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Design</vt:lpstr>
      <vt:lpstr>Oracle Diagnostics</vt:lpstr>
      <vt:lpstr>Hash Join</vt:lpstr>
      <vt:lpstr>Slide 3</vt:lpstr>
      <vt:lpstr>Slide 4</vt:lpstr>
      <vt:lpstr>Slide 5</vt:lpstr>
      <vt:lpstr>Slide 6</vt:lpstr>
    </vt:vector>
  </TitlesOfParts>
  <Company>Standard Chartered Bank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Diagnostics</dc:title>
  <dc:creator>Hemant K Chitale</dc:creator>
  <dc:description>© Hemant K Chitale</dc:description>
  <cp:lastModifiedBy>Hemant</cp:lastModifiedBy>
  <cp:revision>209</cp:revision>
  <dcterms:created xsi:type="dcterms:W3CDTF">2010-10-04T08:36:01Z</dcterms:created>
  <dcterms:modified xsi:type="dcterms:W3CDTF">2017-07-16T16:03:05Z</dcterms:modified>
</cp:coreProperties>
</file>