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Proxima Nova"/>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231C64-7CD7-4676-848D-6EFDB06D7AB6}">
  <a:tblStyle styleId="{AE231C64-7CD7-4676-848D-6EFDB06D7A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3.xml"/><Relationship Id="rId42" Type="http://schemas.openxmlformats.org/officeDocument/2006/relationships/font" Target="fonts/Merriweather-regular.fntdata"/><Relationship Id="rId41" Type="http://schemas.openxmlformats.org/officeDocument/2006/relationships/font" Target="fonts/ProximaNova-boldItalic.fntdata"/><Relationship Id="rId22" Type="http://schemas.openxmlformats.org/officeDocument/2006/relationships/slide" Target="slides/slide15.xml"/><Relationship Id="rId44" Type="http://schemas.openxmlformats.org/officeDocument/2006/relationships/font" Target="fonts/Merriweather-italic.fntdata"/><Relationship Id="rId21" Type="http://schemas.openxmlformats.org/officeDocument/2006/relationships/slide" Target="slides/slide14.xml"/><Relationship Id="rId43" Type="http://schemas.openxmlformats.org/officeDocument/2006/relationships/font" Target="fonts/Merriweather-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ProximaNova-bold.fntdata"/><Relationship Id="rId16" Type="http://schemas.openxmlformats.org/officeDocument/2006/relationships/slide" Target="slides/slide9.xml"/><Relationship Id="rId38" Type="http://schemas.openxmlformats.org/officeDocument/2006/relationships/font" Target="fonts/ProximaNova-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4c9ead6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4c9ead6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4c9ead6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54c9ead6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4c9ead6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4c9ead6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4c9ead6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4c9ead6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530c1ce4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530c1ce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530c1ce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530c1ce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4c9ead6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4c9ead6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4c9ead6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4c9ead6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530c1ce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30c1ce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54c9ead6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54c9ead6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4c9ead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4c9ea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54c9ead6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54c9ead6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54c9ead6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54c9ead6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54c9ead6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54c9ead6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4c9ead6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54c9ead6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805e3c3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805e3c3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805e3c3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805e3c3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805e3c3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805e3c3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805e3c3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805e3c3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54c9ead6e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54c9ead6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4c9ead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4c9ead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0dec7cc1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0dec7cc1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4c9ead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4c9ead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4c9ead6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4c9ead6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4c9ead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4c9ead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4c9ead6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4c9ead6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4c9ead6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4c9ead6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5" name="Google Shape;105;p25"/>
          <p:cNvSpPr txBox="1"/>
          <p:nvPr>
            <p:ph idx="4294967295" type="ctrTitle"/>
          </p:nvPr>
        </p:nvSpPr>
        <p:spPr>
          <a:xfrm>
            <a:off x="510450" y="923450"/>
            <a:ext cx="8123100" cy="829500"/>
          </a:xfrm>
          <a:prstGeom prst="rect">
            <a:avLst/>
          </a:prstGeom>
        </p:spPr>
        <p:txBody>
          <a:bodyPr anchorCtr="0" anchor="t" bIns="91425" lIns="91425" spcFirstLastPara="1" rIns="91425" wrap="square" tIns="91425">
            <a:noAutofit/>
          </a:bodyPr>
          <a:lstStyle/>
          <a:p>
            <a:pPr indent="0" lvl="0" marL="164465" marR="114300" rtl="0" algn="ctr">
              <a:spcBef>
                <a:spcPts val="545"/>
              </a:spcBef>
              <a:spcAft>
                <a:spcPts val="0"/>
              </a:spcAft>
              <a:buNone/>
            </a:pPr>
            <a:r>
              <a:rPr lang="en" sz="1400">
                <a:solidFill>
                  <a:srgbClr val="000000"/>
                </a:solidFill>
                <a:latin typeface="Times New Roman"/>
                <a:ea typeface="Times New Roman"/>
                <a:cs typeface="Times New Roman"/>
                <a:sym typeface="Times New Roman"/>
              </a:rPr>
              <a:t>Indian Institute of Information Technology, Allahabad</a:t>
            </a:r>
            <a:endParaRPr sz="1400">
              <a:solidFill>
                <a:srgbClr val="000000"/>
              </a:solidFill>
              <a:latin typeface="Times New Roman"/>
              <a:ea typeface="Times New Roman"/>
              <a:cs typeface="Times New Roman"/>
              <a:sym typeface="Times New Roman"/>
            </a:endParaRPr>
          </a:p>
          <a:p>
            <a:pPr indent="-164465" lvl="0" marL="164465" marR="114300" rtl="0" algn="ctr">
              <a:spcBef>
                <a:spcPts val="1150"/>
              </a:spcBef>
              <a:spcAft>
                <a:spcPts val="0"/>
              </a:spcAft>
              <a:buNone/>
            </a:pPr>
            <a:r>
              <a:rPr lang="en" sz="1200">
                <a:solidFill>
                  <a:srgbClr val="000000"/>
                </a:solidFill>
                <a:latin typeface="Times New Roman"/>
                <a:ea typeface="Times New Roman"/>
                <a:cs typeface="Times New Roman"/>
                <a:sym typeface="Times New Roman"/>
              </a:rPr>
              <a:t>Department of Information Technology</a:t>
            </a:r>
            <a:endParaRPr sz="1200"/>
          </a:p>
        </p:txBody>
      </p:sp>
      <p:sp>
        <p:nvSpPr>
          <p:cNvPr id="106" name="Google Shape;106;p25"/>
          <p:cNvSpPr txBox="1"/>
          <p:nvPr>
            <p:ph idx="4294967295" type="subTitle"/>
          </p:nvPr>
        </p:nvSpPr>
        <p:spPr>
          <a:xfrm>
            <a:off x="4572000" y="4009575"/>
            <a:ext cx="40617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Merriweather"/>
                <a:ea typeface="Merriweather"/>
                <a:cs typeface="Merriweather"/>
                <a:sym typeface="Merriweather"/>
              </a:rPr>
              <a:t>By</a:t>
            </a:r>
            <a:endParaRPr>
              <a:solidFill>
                <a:srgbClr val="000000"/>
              </a:solidFill>
              <a:latin typeface="Merriweather"/>
              <a:ea typeface="Merriweather"/>
              <a:cs typeface="Merriweather"/>
              <a:sym typeface="Merriweather"/>
            </a:endParaRPr>
          </a:p>
          <a:p>
            <a:pPr indent="0" lvl="0" marL="0" rtl="0" algn="ctr">
              <a:spcBef>
                <a:spcPts val="1600"/>
              </a:spcBef>
              <a:spcAft>
                <a:spcPts val="0"/>
              </a:spcAft>
              <a:buNone/>
            </a:pPr>
            <a:r>
              <a:rPr lang="en" sz="1600">
                <a:solidFill>
                  <a:srgbClr val="000000"/>
                </a:solidFill>
                <a:latin typeface="Merriweather"/>
                <a:ea typeface="Merriweather"/>
                <a:cs typeface="Merriweather"/>
                <a:sym typeface="Merriweather"/>
              </a:rPr>
              <a:t>Hemant Kumar Lader (MIT2019007)</a:t>
            </a:r>
            <a:endParaRPr sz="1600">
              <a:solidFill>
                <a:srgbClr val="000000"/>
              </a:solidFill>
              <a:latin typeface="Merriweather"/>
              <a:ea typeface="Merriweather"/>
              <a:cs typeface="Merriweather"/>
              <a:sym typeface="Merriweather"/>
            </a:endParaRPr>
          </a:p>
          <a:p>
            <a:pPr indent="0" lvl="0" marL="0" rtl="0" algn="ctr">
              <a:spcBef>
                <a:spcPts val="1600"/>
              </a:spcBef>
              <a:spcAft>
                <a:spcPts val="0"/>
              </a:spcAft>
              <a:buNone/>
            </a:pPr>
            <a:r>
              <a:t/>
            </a:r>
            <a:endParaRPr>
              <a:latin typeface="Merriweather"/>
              <a:ea typeface="Merriweather"/>
              <a:cs typeface="Merriweather"/>
              <a:sym typeface="Merriweather"/>
            </a:endParaRPr>
          </a:p>
          <a:p>
            <a:pPr indent="0" lvl="0" marL="0" rtl="0" algn="ctr">
              <a:spcBef>
                <a:spcPts val="1600"/>
              </a:spcBef>
              <a:spcAft>
                <a:spcPts val="1600"/>
              </a:spcAft>
              <a:buNone/>
            </a:pPr>
            <a:r>
              <a:t/>
            </a:r>
            <a:endParaRPr>
              <a:latin typeface="Merriweather"/>
              <a:ea typeface="Merriweather"/>
              <a:cs typeface="Merriweather"/>
              <a:sym typeface="Merriweather"/>
            </a:endParaRPr>
          </a:p>
        </p:txBody>
      </p:sp>
      <p:sp>
        <p:nvSpPr>
          <p:cNvPr id="107" name="Google Shape;107;p25"/>
          <p:cNvSpPr txBox="1"/>
          <p:nvPr>
            <p:ph idx="4294967295" type="subTitle"/>
          </p:nvPr>
        </p:nvSpPr>
        <p:spPr>
          <a:xfrm>
            <a:off x="510450" y="3989775"/>
            <a:ext cx="4061700" cy="11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Merriweather"/>
                <a:ea typeface="Merriweather"/>
                <a:cs typeface="Merriweather"/>
                <a:sym typeface="Merriweather"/>
              </a:rPr>
              <a:t>Under the Guidance of</a:t>
            </a:r>
            <a:endParaRPr>
              <a:solidFill>
                <a:srgbClr val="000000"/>
              </a:solidFill>
              <a:latin typeface="Merriweather"/>
              <a:ea typeface="Merriweather"/>
              <a:cs typeface="Merriweather"/>
              <a:sym typeface="Merriweather"/>
            </a:endParaRPr>
          </a:p>
          <a:p>
            <a:pPr indent="0" lvl="0" marL="0" rtl="0" algn="ctr">
              <a:spcBef>
                <a:spcPts val="1600"/>
              </a:spcBef>
              <a:spcAft>
                <a:spcPts val="0"/>
              </a:spcAft>
              <a:buNone/>
            </a:pPr>
            <a:r>
              <a:rPr lang="en" sz="1600">
                <a:solidFill>
                  <a:srgbClr val="000000"/>
                </a:solidFill>
                <a:latin typeface="Merriweather"/>
                <a:ea typeface="Merriweather"/>
                <a:cs typeface="Merriweather"/>
                <a:sym typeface="Merriweather"/>
              </a:rPr>
              <a:t>Prof. O. P. Vyas</a:t>
            </a:r>
            <a:endParaRPr sz="1600">
              <a:solidFill>
                <a:srgbClr val="000000"/>
              </a:solidFill>
              <a:latin typeface="Merriweather"/>
              <a:ea typeface="Merriweather"/>
              <a:cs typeface="Merriweather"/>
              <a:sym typeface="Merriweather"/>
            </a:endParaRPr>
          </a:p>
          <a:p>
            <a:pPr indent="0" lvl="0" marL="0" rtl="0" algn="ctr">
              <a:spcBef>
                <a:spcPts val="1600"/>
              </a:spcBef>
              <a:spcAft>
                <a:spcPts val="0"/>
              </a:spcAft>
              <a:buNone/>
            </a:pPr>
            <a:r>
              <a:t/>
            </a:r>
            <a:endParaRPr>
              <a:latin typeface="Merriweather"/>
              <a:ea typeface="Merriweather"/>
              <a:cs typeface="Merriweather"/>
              <a:sym typeface="Merriweather"/>
            </a:endParaRPr>
          </a:p>
          <a:p>
            <a:pPr indent="0" lvl="0" marL="0" rtl="0" algn="ctr">
              <a:spcBef>
                <a:spcPts val="1600"/>
              </a:spcBef>
              <a:spcAft>
                <a:spcPts val="1600"/>
              </a:spcAft>
              <a:buNone/>
            </a:pPr>
            <a:r>
              <a:t/>
            </a:r>
            <a:endParaRPr>
              <a:latin typeface="Merriweather"/>
              <a:ea typeface="Merriweather"/>
              <a:cs typeface="Merriweather"/>
              <a:sym typeface="Merriweather"/>
            </a:endParaRPr>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pic>
        <p:nvPicPr>
          <p:cNvPr id="109" name="Google Shape;109;p25"/>
          <p:cNvPicPr preferRelativeResize="0"/>
          <p:nvPr/>
        </p:nvPicPr>
        <p:blipFill>
          <a:blip r:embed="rId4">
            <a:alphaModFix/>
          </a:blip>
          <a:stretch>
            <a:fillRect/>
          </a:stretch>
        </p:blipFill>
        <p:spPr>
          <a:xfrm>
            <a:off x="4225962" y="295325"/>
            <a:ext cx="692075" cy="730225"/>
          </a:xfrm>
          <a:prstGeom prst="rect">
            <a:avLst/>
          </a:prstGeom>
          <a:noFill/>
          <a:ln>
            <a:noFill/>
          </a:ln>
        </p:spPr>
      </p:pic>
      <p:sp>
        <p:nvSpPr>
          <p:cNvPr id="110" name="Google Shape;110;p25"/>
          <p:cNvSpPr txBox="1"/>
          <p:nvPr>
            <p:ph idx="4294967295" type="ctrTitle"/>
          </p:nvPr>
        </p:nvSpPr>
        <p:spPr>
          <a:xfrm>
            <a:off x="481375" y="2129110"/>
            <a:ext cx="8123100" cy="1500000"/>
          </a:xfrm>
          <a:prstGeom prst="rect">
            <a:avLst/>
          </a:prstGeom>
        </p:spPr>
        <p:txBody>
          <a:bodyPr anchorCtr="0" anchor="t" bIns="91425" lIns="91425" spcFirstLastPara="1" rIns="91425" wrap="square" tIns="91425">
            <a:noAutofit/>
          </a:bodyPr>
          <a:lstStyle/>
          <a:p>
            <a:pPr indent="-164465" lvl="0" marL="164465" marR="114300" rtl="0" algn="ctr">
              <a:spcBef>
                <a:spcPts val="1150"/>
              </a:spcBef>
              <a:spcAft>
                <a:spcPts val="0"/>
              </a:spcAft>
              <a:buNone/>
            </a:pPr>
            <a:r>
              <a:rPr b="1" lang="en" sz="2600">
                <a:solidFill>
                  <a:srgbClr val="000000"/>
                </a:solidFill>
                <a:latin typeface="Merriweather"/>
                <a:ea typeface="Merriweather"/>
                <a:cs typeface="Merriweather"/>
                <a:sym typeface="Merriweather"/>
              </a:rPr>
              <a:t>Prediction of heart disease using </a:t>
            </a:r>
            <a:r>
              <a:rPr b="1" lang="en" sz="2600">
                <a:solidFill>
                  <a:srgbClr val="000000"/>
                </a:solidFill>
                <a:latin typeface="Merriweather"/>
                <a:ea typeface="Merriweather"/>
                <a:cs typeface="Merriweather"/>
                <a:sym typeface="Merriweather"/>
              </a:rPr>
              <a:t>Ensemble Techniques and Multi Layer Perceptron</a:t>
            </a:r>
            <a:r>
              <a:rPr b="1" lang="en" sz="2600">
                <a:solidFill>
                  <a:srgbClr val="000000"/>
                </a:solidFill>
                <a:latin typeface="Merriweather"/>
                <a:ea typeface="Merriweather"/>
                <a:cs typeface="Merriweather"/>
                <a:sym typeface="Merriweather"/>
              </a:rPr>
              <a:t> Neural Network</a:t>
            </a:r>
            <a:endParaRPr b="1" sz="26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4"/>
          <p:cNvPicPr preferRelativeResize="0"/>
          <p:nvPr/>
        </p:nvPicPr>
        <p:blipFill>
          <a:blip r:embed="rId3">
            <a:alphaModFix/>
          </a:blip>
          <a:stretch>
            <a:fillRect/>
          </a:stretch>
        </p:blipFill>
        <p:spPr>
          <a:xfrm>
            <a:off x="0" y="0"/>
            <a:ext cx="9144000" cy="5087050"/>
          </a:xfrm>
          <a:prstGeom prst="rect">
            <a:avLst/>
          </a:prstGeom>
          <a:noFill/>
          <a:ln>
            <a:noFill/>
          </a:ln>
        </p:spPr>
      </p:pic>
      <p:sp>
        <p:nvSpPr>
          <p:cNvPr id="171" name="Google Shape;171;p34"/>
          <p:cNvSpPr txBox="1"/>
          <p:nvPr>
            <p:ph type="title"/>
          </p:nvPr>
        </p:nvSpPr>
        <p:spPr>
          <a:xfrm>
            <a:off x="311700" y="42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r>
              <a:rPr b="1" lang="en" sz="2200"/>
              <a:t>(continued)</a:t>
            </a:r>
            <a:endParaRPr b="1" sz="2200"/>
          </a:p>
        </p:txBody>
      </p:sp>
      <p:sp>
        <p:nvSpPr>
          <p:cNvPr id="172" name="Google Shape;17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 sz="2000">
                <a:solidFill>
                  <a:srgbClr val="000000"/>
                </a:solidFill>
              </a:rPr>
              <a:t>The description of used dataset, 13 feature columns and 1 target column</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pic>
        <p:nvPicPr>
          <p:cNvPr id="173" name="Google Shape;173;p34"/>
          <p:cNvPicPr preferRelativeResize="0"/>
          <p:nvPr/>
        </p:nvPicPr>
        <p:blipFill rotWithShape="1">
          <a:blip r:embed="rId4">
            <a:alphaModFix/>
          </a:blip>
          <a:srcRect b="27088" l="3413" r="1511" t="10609"/>
          <a:stretch/>
        </p:blipFill>
        <p:spPr>
          <a:xfrm>
            <a:off x="112475" y="1666000"/>
            <a:ext cx="8892950" cy="3278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35"/>
          <p:cNvPicPr preferRelativeResize="0"/>
          <p:nvPr/>
        </p:nvPicPr>
        <p:blipFill>
          <a:blip r:embed="rId3">
            <a:alphaModFix/>
          </a:blip>
          <a:stretch>
            <a:fillRect/>
          </a:stretch>
        </p:blipFill>
        <p:spPr>
          <a:xfrm>
            <a:off x="0" y="0"/>
            <a:ext cx="9144000" cy="5087050"/>
          </a:xfrm>
          <a:prstGeom prst="rect">
            <a:avLst/>
          </a:prstGeom>
          <a:noFill/>
          <a:ln>
            <a:noFill/>
          </a:ln>
        </p:spPr>
      </p:pic>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sz="2200"/>
          </a:p>
        </p:txBody>
      </p:sp>
      <p:sp>
        <p:nvSpPr>
          <p:cNvPr id="180" name="Google Shape;180;p3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rPr>
              <a:t>First I analyse which attributes of dataset are strongly correlated. And how it affect the final prediction.</a:t>
            </a:r>
            <a:endParaRPr sz="2000">
              <a:solidFill>
                <a:srgbClr val="000000"/>
              </a:solidFill>
            </a:endParaRPr>
          </a:p>
          <a:p>
            <a:pPr indent="-355600" lvl="0" marL="4514850" rtl="0" algn="just">
              <a:spcBef>
                <a:spcPts val="0"/>
              </a:spcBef>
              <a:spcAft>
                <a:spcPts val="0"/>
              </a:spcAft>
              <a:buClr>
                <a:srgbClr val="000000"/>
              </a:buClr>
              <a:buSzPts val="2000"/>
              <a:buChar char="●"/>
            </a:pPr>
            <a:r>
              <a:rPr lang="en" sz="2000">
                <a:solidFill>
                  <a:srgbClr val="000000"/>
                </a:solidFill>
              </a:rPr>
              <a:t>By analysing the dataset it is found that females are more likely to have heart problems than males</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pic>
        <p:nvPicPr>
          <p:cNvPr id="181" name="Google Shape;181;p35"/>
          <p:cNvPicPr preferRelativeResize="0"/>
          <p:nvPr/>
        </p:nvPicPr>
        <p:blipFill rotWithShape="1">
          <a:blip r:embed="rId4">
            <a:alphaModFix/>
          </a:blip>
          <a:srcRect b="14024" l="4034" r="55784" t="30848"/>
          <a:stretch/>
        </p:blipFill>
        <p:spPr>
          <a:xfrm>
            <a:off x="785425" y="2067775"/>
            <a:ext cx="3674400" cy="2835375"/>
          </a:xfrm>
          <a:prstGeom prst="rect">
            <a:avLst/>
          </a:prstGeom>
          <a:noFill/>
          <a:ln>
            <a:noFill/>
          </a:ln>
        </p:spPr>
      </p:pic>
      <p:sp>
        <p:nvSpPr>
          <p:cNvPr id="182" name="Google Shape;182;p35"/>
          <p:cNvSpPr txBox="1"/>
          <p:nvPr/>
        </p:nvSpPr>
        <p:spPr>
          <a:xfrm>
            <a:off x="4721750" y="4266125"/>
            <a:ext cx="330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1. Correlation of gender with Heart disease.</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6"/>
          <p:cNvPicPr preferRelativeResize="0"/>
          <p:nvPr/>
        </p:nvPicPr>
        <p:blipFill>
          <a:blip r:embed="rId3">
            <a:alphaModFix/>
          </a:blip>
          <a:stretch>
            <a:fillRect/>
          </a:stretch>
        </p:blipFill>
        <p:spPr>
          <a:xfrm>
            <a:off x="0" y="0"/>
            <a:ext cx="9144000" cy="5087050"/>
          </a:xfrm>
          <a:prstGeom prst="rect">
            <a:avLst/>
          </a:prstGeom>
          <a:noFill/>
          <a:ln>
            <a:noFill/>
          </a:ln>
        </p:spPr>
      </p:pic>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a:p>
            <a:pPr indent="0" lvl="0" marL="0" rtl="0" algn="l">
              <a:spcBef>
                <a:spcPts val="0"/>
              </a:spcBef>
              <a:spcAft>
                <a:spcPts val="0"/>
              </a:spcAft>
              <a:buNone/>
            </a:pPr>
            <a:r>
              <a:t/>
            </a:r>
            <a:endParaRPr b="1"/>
          </a:p>
        </p:txBody>
      </p:sp>
      <p:sp>
        <p:nvSpPr>
          <p:cNvPr id="189" name="Google Shape;189;p3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55600" lvl="0" marL="400050" rtl="0" algn="just">
              <a:spcBef>
                <a:spcPts val="0"/>
              </a:spcBef>
              <a:spcAft>
                <a:spcPts val="0"/>
              </a:spcAft>
              <a:buClr>
                <a:srgbClr val="000000"/>
              </a:buClr>
              <a:buSzPts val="2000"/>
              <a:buChar char="●"/>
            </a:pPr>
            <a:r>
              <a:rPr lang="en" sz="2000">
                <a:solidFill>
                  <a:srgbClr val="000000"/>
                </a:solidFill>
              </a:rPr>
              <a:t>Likewise exang attribute is strongly correlated with the target attribute. And this is how other attributes are correlated.</a:t>
            </a:r>
            <a:endParaRPr sz="2000">
              <a:solidFill>
                <a:srgbClr val="000000"/>
              </a:solidFill>
            </a:endParaRPr>
          </a:p>
          <a:p>
            <a:pPr indent="0" lvl="0" marL="457200" rtl="0" algn="just">
              <a:spcBef>
                <a:spcPts val="0"/>
              </a:spcBef>
              <a:spcAft>
                <a:spcPts val="0"/>
              </a:spcAft>
              <a:buNone/>
            </a:pPr>
            <a:r>
              <a:t/>
            </a:r>
            <a:endParaRPr sz="700">
              <a:solidFill>
                <a:srgbClr val="000000"/>
              </a:solidFill>
            </a:endParaRPr>
          </a:p>
          <a:p>
            <a:pPr indent="0" lvl="0" marL="4686300" rtl="0" algn="just">
              <a:lnSpc>
                <a:spcPct val="100000"/>
              </a:lnSpc>
              <a:spcBef>
                <a:spcPts val="0"/>
              </a:spcBef>
              <a:spcAft>
                <a:spcPts val="0"/>
              </a:spcAft>
              <a:buNone/>
            </a:pPr>
            <a:r>
              <a:rPr lang="en" sz="1500">
                <a:solidFill>
                  <a:srgbClr val="000000"/>
                </a:solidFill>
              </a:rPr>
              <a:t>exang       0.436757</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cp          0.433798</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oldpeak     0.430696</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thalach     0.421741</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ca          0.391724</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slope       0.345877</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thal        0.344029</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sex         0.280937</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age         0.225439</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trestbps    0.144931</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restecg     0.137230</a:t>
            </a:r>
            <a:endParaRPr sz="1500">
              <a:solidFill>
                <a:srgbClr val="000000"/>
              </a:solidFill>
            </a:endParaRPr>
          </a:p>
          <a:p>
            <a:pPr indent="0" lvl="0" marL="4686300" rtl="0" algn="just">
              <a:lnSpc>
                <a:spcPct val="100000"/>
              </a:lnSpc>
              <a:spcBef>
                <a:spcPts val="0"/>
              </a:spcBef>
              <a:spcAft>
                <a:spcPts val="0"/>
              </a:spcAft>
              <a:buNone/>
            </a:pPr>
            <a:r>
              <a:rPr lang="en" sz="1500">
                <a:solidFill>
                  <a:srgbClr val="000000"/>
                </a:solidFill>
              </a:rPr>
              <a:t>chol        0.085239</a:t>
            </a:r>
            <a:endParaRPr sz="1500">
              <a:solidFill>
                <a:srgbClr val="000000"/>
              </a:solidFill>
            </a:endParaRPr>
          </a:p>
          <a:p>
            <a:pPr indent="0" lvl="0" marL="0" rtl="0" algn="l">
              <a:lnSpc>
                <a:spcPct val="100000"/>
              </a:lnSpc>
              <a:spcBef>
                <a:spcPts val="0"/>
              </a:spcBef>
              <a:spcAft>
                <a:spcPts val="0"/>
              </a:spcAft>
              <a:buNone/>
            </a:pPr>
            <a:r>
              <a:rPr lang="en" sz="1400">
                <a:solidFill>
                  <a:srgbClr val="000000"/>
                </a:solidFill>
              </a:rPr>
              <a:t>Fig. 2. Correlation of exang with Heart disease.			   </a:t>
            </a:r>
            <a:r>
              <a:rPr lang="en" sz="1500">
                <a:solidFill>
                  <a:srgbClr val="000000"/>
                </a:solidFill>
              </a:rPr>
              <a:t>fbs         0.028046</a:t>
            </a:r>
            <a:endParaRPr sz="21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pic>
        <p:nvPicPr>
          <p:cNvPr id="190" name="Google Shape;190;p36"/>
          <p:cNvPicPr preferRelativeResize="0"/>
          <p:nvPr/>
        </p:nvPicPr>
        <p:blipFill rotWithShape="1">
          <a:blip r:embed="rId4">
            <a:alphaModFix/>
          </a:blip>
          <a:srcRect b="14626" l="4561" r="57238" t="43317"/>
          <a:stretch/>
        </p:blipFill>
        <p:spPr>
          <a:xfrm>
            <a:off x="513075" y="2294205"/>
            <a:ext cx="4058923" cy="25135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7"/>
          <p:cNvPicPr preferRelativeResize="0"/>
          <p:nvPr/>
        </p:nvPicPr>
        <p:blipFill>
          <a:blip r:embed="rId3">
            <a:alphaModFix/>
          </a:blip>
          <a:stretch>
            <a:fillRect/>
          </a:stretch>
        </p:blipFill>
        <p:spPr>
          <a:xfrm>
            <a:off x="0" y="0"/>
            <a:ext cx="9144000" cy="5087050"/>
          </a:xfrm>
          <a:prstGeom prst="rect">
            <a:avLst/>
          </a:prstGeom>
          <a:noFill/>
          <a:ln>
            <a:noFill/>
          </a:ln>
        </p:spPr>
      </p:pic>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197" name="Google Shape;197;p37"/>
          <p:cNvSpPr txBox="1"/>
          <p:nvPr>
            <p:ph idx="1" type="body"/>
          </p:nvPr>
        </p:nvSpPr>
        <p:spPr>
          <a:xfrm>
            <a:off x="311700" y="1152475"/>
            <a:ext cx="27174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I splitted 70% of dataset as training data and 30% as test data.</a:t>
            </a:r>
            <a:endParaRPr sz="2000">
              <a:solidFill>
                <a:srgbClr val="000000"/>
              </a:solidFill>
            </a:endParaRPr>
          </a:p>
          <a:p>
            <a:pPr indent="0" lvl="0" marL="0" rtl="0" algn="just">
              <a:spcBef>
                <a:spcPts val="0"/>
              </a:spcBef>
              <a:spcAft>
                <a:spcPts val="0"/>
              </a:spcAft>
              <a:buNone/>
            </a:pPr>
            <a:r>
              <a:t/>
            </a:r>
            <a:endParaRPr sz="1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0" rtl="0" algn="just">
              <a:lnSpc>
                <a:spcPct val="100000"/>
              </a:lnSpc>
              <a:spcBef>
                <a:spcPts val="0"/>
              </a:spcBef>
              <a:spcAft>
                <a:spcPts val="0"/>
              </a:spcAft>
              <a:buNone/>
            </a:pPr>
            <a:r>
              <a:t/>
            </a:r>
            <a:endParaRPr sz="2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457200" rtl="0" algn="just">
              <a:lnSpc>
                <a:spcPct val="115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1400">
                <a:solidFill>
                  <a:srgbClr val="000000"/>
                </a:solidFill>
              </a:rPr>
              <a:t>Fig. 3. Base model /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Classifiers for proposed approach</a:t>
            </a:r>
            <a:endParaRPr sz="14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pic>
        <p:nvPicPr>
          <p:cNvPr id="198" name="Google Shape;198;p37"/>
          <p:cNvPicPr preferRelativeResize="0"/>
          <p:nvPr/>
        </p:nvPicPr>
        <p:blipFill>
          <a:blip r:embed="rId4">
            <a:alphaModFix/>
          </a:blip>
          <a:stretch>
            <a:fillRect/>
          </a:stretch>
        </p:blipFill>
        <p:spPr>
          <a:xfrm>
            <a:off x="1101125" y="941525"/>
            <a:ext cx="7932384" cy="386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8"/>
          <p:cNvPicPr preferRelativeResize="0"/>
          <p:nvPr/>
        </p:nvPicPr>
        <p:blipFill>
          <a:blip r:embed="rId3">
            <a:alphaModFix/>
          </a:blip>
          <a:stretch>
            <a:fillRect/>
          </a:stretch>
        </p:blipFill>
        <p:spPr>
          <a:xfrm>
            <a:off x="0" y="0"/>
            <a:ext cx="9144000" cy="5087050"/>
          </a:xfrm>
          <a:prstGeom prst="rect">
            <a:avLst/>
          </a:prstGeom>
          <a:noFill/>
          <a:ln>
            <a:noFill/>
          </a:ln>
        </p:spPr>
      </p:pic>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05" name="Google Shape;205;p38"/>
          <p:cNvSpPr txBox="1"/>
          <p:nvPr>
            <p:ph idx="1" type="body"/>
          </p:nvPr>
        </p:nvSpPr>
        <p:spPr>
          <a:xfrm>
            <a:off x="311700" y="1152475"/>
            <a:ext cx="2665200" cy="399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rPr>
              <a:t>I calculated individual accuracy percentage of 7 classifier</a:t>
            </a:r>
            <a:r>
              <a:rPr lang="en" sz="2000">
                <a:solidFill>
                  <a:srgbClr val="000000"/>
                </a:solidFill>
              </a:rPr>
              <a:t>s</a:t>
            </a:r>
            <a:r>
              <a:rPr lang="en" sz="2000">
                <a:solidFill>
                  <a:srgbClr val="000000"/>
                </a:solidFill>
              </a:rPr>
              <a:t>. To see the performance on prediction.</a:t>
            </a:r>
            <a:endParaRPr sz="2000">
              <a:solidFill>
                <a:srgbClr val="000000"/>
              </a:solidFill>
            </a:endParaRPr>
          </a:p>
          <a:p>
            <a:pPr indent="0" lvl="0" marL="0" rtl="0" algn="just">
              <a:spcBef>
                <a:spcPts val="0"/>
              </a:spcBef>
              <a:spcAft>
                <a:spcPts val="0"/>
              </a:spcAft>
              <a:buNone/>
            </a:pPr>
            <a:r>
              <a:t/>
            </a:r>
            <a:endParaRPr sz="1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0" rtl="0" algn="just">
              <a:lnSpc>
                <a:spcPct val="100000"/>
              </a:lnSpc>
              <a:spcBef>
                <a:spcPts val="0"/>
              </a:spcBef>
              <a:spcAft>
                <a:spcPts val="0"/>
              </a:spcAft>
              <a:buNone/>
            </a:pPr>
            <a:r>
              <a:t/>
            </a:r>
            <a:endParaRPr sz="2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457200" rtl="0" algn="just">
              <a:lnSpc>
                <a:spcPct val="115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pic>
        <p:nvPicPr>
          <p:cNvPr id="206" name="Google Shape;206;p38" title="Points scored"/>
          <p:cNvPicPr preferRelativeResize="0"/>
          <p:nvPr/>
        </p:nvPicPr>
        <p:blipFill>
          <a:blip r:embed="rId4">
            <a:alphaModFix/>
          </a:blip>
          <a:stretch>
            <a:fillRect/>
          </a:stretch>
        </p:blipFill>
        <p:spPr>
          <a:xfrm>
            <a:off x="3113675" y="1082275"/>
            <a:ext cx="5622501" cy="3710351"/>
          </a:xfrm>
          <a:prstGeom prst="rect">
            <a:avLst/>
          </a:prstGeom>
          <a:noFill/>
          <a:ln>
            <a:noFill/>
          </a:ln>
        </p:spPr>
      </p:pic>
      <p:sp>
        <p:nvSpPr>
          <p:cNvPr id="207" name="Google Shape;207;p38"/>
          <p:cNvSpPr txBox="1"/>
          <p:nvPr/>
        </p:nvSpPr>
        <p:spPr>
          <a:xfrm>
            <a:off x="3843600" y="4649750"/>
            <a:ext cx="4527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4. Comparison of accuracy of chosen base classifier</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9"/>
          <p:cNvPicPr preferRelativeResize="0"/>
          <p:nvPr/>
        </p:nvPicPr>
        <p:blipFill>
          <a:blip r:embed="rId3">
            <a:alphaModFix/>
          </a:blip>
          <a:stretch>
            <a:fillRect/>
          </a:stretch>
        </p:blipFill>
        <p:spPr>
          <a:xfrm>
            <a:off x="0" y="0"/>
            <a:ext cx="9144000" cy="5087050"/>
          </a:xfrm>
          <a:prstGeom prst="rect">
            <a:avLst/>
          </a:prstGeom>
          <a:noFill/>
          <a:ln>
            <a:noFill/>
          </a:ln>
        </p:spPr>
      </p:pic>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14" name="Google Shape;214;p3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To optimize the prediction accuracy I chose these techniques of classification as base models based on reviewed papers:</a:t>
            </a:r>
            <a:endParaRPr sz="2000">
              <a:solidFill>
                <a:srgbClr val="000000"/>
              </a:solidFill>
            </a:endParaRPr>
          </a:p>
          <a:p>
            <a:pPr indent="0" lvl="0" marL="0" rtl="0" algn="just">
              <a:lnSpc>
                <a:spcPct val="100000"/>
              </a:lnSpc>
              <a:spcBef>
                <a:spcPts val="0"/>
              </a:spcBef>
              <a:spcAft>
                <a:spcPts val="0"/>
              </a:spcAft>
              <a:buNone/>
            </a:pPr>
            <a:r>
              <a:t/>
            </a:r>
            <a:endParaRPr sz="2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457200" rtl="0" algn="just">
              <a:lnSpc>
                <a:spcPct val="115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
        <p:nvSpPr>
          <p:cNvPr id="215" name="Google Shape;215;p39"/>
          <p:cNvSpPr txBox="1"/>
          <p:nvPr/>
        </p:nvSpPr>
        <p:spPr>
          <a:xfrm>
            <a:off x="751500" y="2315975"/>
            <a:ext cx="3820500" cy="2109600"/>
          </a:xfrm>
          <a:prstGeom prst="rect">
            <a:avLst/>
          </a:prstGeom>
          <a:noFill/>
          <a:ln>
            <a:noFill/>
          </a:ln>
        </p:spPr>
        <p:txBody>
          <a:bodyPr anchorCtr="0" anchor="t" bIns="91425" lIns="91425" spcFirstLastPara="1" rIns="91425" wrap="square" tIns="91425">
            <a:noAutofit/>
          </a:bodyPr>
          <a:lstStyle/>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Logistic Regression</a:t>
            </a:r>
            <a:endParaRPr sz="2000">
              <a:latin typeface="Proxima Nova"/>
              <a:ea typeface="Proxima Nova"/>
              <a:cs typeface="Proxima Nova"/>
              <a:sym typeface="Proxima Nova"/>
            </a:endParaRPr>
          </a:p>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Naïve Bayesian</a:t>
            </a:r>
            <a:endParaRPr sz="2000">
              <a:latin typeface="Proxima Nova"/>
              <a:ea typeface="Proxima Nova"/>
              <a:cs typeface="Proxima Nova"/>
              <a:sym typeface="Proxima Nova"/>
            </a:endParaRPr>
          </a:p>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Support Vector Machine (SVM)</a:t>
            </a:r>
            <a:endParaRPr sz="2000">
              <a:latin typeface="Proxima Nova"/>
              <a:ea typeface="Proxima Nova"/>
              <a:cs typeface="Proxima Nova"/>
              <a:sym typeface="Proxima Nova"/>
            </a:endParaRPr>
          </a:p>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K Nearest Neighbour (KNN)</a:t>
            </a:r>
            <a:endParaRPr>
              <a:latin typeface="Proxima Nova"/>
              <a:ea typeface="Proxima Nova"/>
              <a:cs typeface="Proxima Nova"/>
              <a:sym typeface="Proxima Nova"/>
            </a:endParaRPr>
          </a:p>
        </p:txBody>
      </p:sp>
      <p:sp>
        <p:nvSpPr>
          <p:cNvPr id="216" name="Google Shape;216;p39"/>
          <p:cNvSpPr txBox="1"/>
          <p:nvPr/>
        </p:nvSpPr>
        <p:spPr>
          <a:xfrm>
            <a:off x="5011800" y="2315975"/>
            <a:ext cx="3820500" cy="2109600"/>
          </a:xfrm>
          <a:prstGeom prst="rect">
            <a:avLst/>
          </a:prstGeom>
          <a:noFill/>
          <a:ln>
            <a:noFill/>
          </a:ln>
        </p:spPr>
        <p:txBody>
          <a:bodyPr anchorCtr="0" anchor="t" bIns="91425" lIns="91425" spcFirstLastPara="1" rIns="91425" wrap="square" tIns="91425">
            <a:noAutofit/>
          </a:bodyPr>
          <a:lstStyle/>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Decision Tree</a:t>
            </a:r>
            <a:endParaRPr sz="2000">
              <a:latin typeface="Proxima Nova"/>
              <a:ea typeface="Proxima Nova"/>
              <a:cs typeface="Proxima Nova"/>
              <a:sym typeface="Proxima Nova"/>
            </a:endParaRPr>
          </a:p>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Multi layer Perceptron</a:t>
            </a:r>
            <a:endParaRPr sz="2000">
              <a:latin typeface="Proxima Nova"/>
              <a:ea typeface="Proxima Nova"/>
              <a:cs typeface="Proxima Nova"/>
              <a:sym typeface="Proxima Nova"/>
            </a:endParaRPr>
          </a:p>
          <a:p>
            <a:pPr indent="-355600" lvl="2" marL="228600" rtl="0" algn="just">
              <a:lnSpc>
                <a:spcPct val="200000"/>
              </a:lnSpc>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Random forest</a:t>
            </a:r>
            <a:endParaRPr sz="2000">
              <a:latin typeface="Proxima Nova"/>
              <a:ea typeface="Proxima Nova"/>
              <a:cs typeface="Proxima Nova"/>
              <a:sym typeface="Proxima Nova"/>
            </a:endParaRPr>
          </a:p>
          <a:p>
            <a:pPr indent="0" lvl="0" marL="1371600" rtl="0" algn="just">
              <a:spcBef>
                <a:spcPts val="0"/>
              </a:spcBef>
              <a:spcAft>
                <a:spcPts val="0"/>
              </a:spcAft>
              <a:buNone/>
            </a:pPr>
            <a:r>
              <a:t/>
            </a:r>
            <a:endParaRPr sz="20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40"/>
          <p:cNvPicPr preferRelativeResize="0"/>
          <p:nvPr/>
        </p:nvPicPr>
        <p:blipFill>
          <a:blip r:embed="rId3">
            <a:alphaModFix/>
          </a:blip>
          <a:stretch>
            <a:fillRect/>
          </a:stretch>
        </p:blipFill>
        <p:spPr>
          <a:xfrm>
            <a:off x="0" y="0"/>
            <a:ext cx="9144000" cy="5087050"/>
          </a:xfrm>
          <a:prstGeom prst="rect">
            <a:avLst/>
          </a:prstGeom>
          <a:noFill/>
          <a:ln>
            <a:noFill/>
          </a:ln>
        </p:spPr>
      </p:pic>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23" name="Google Shape;223;p40"/>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rPr>
              <a:t>In paper [8], S. Kamley proposed hybrid approach to predict heart disease using </a:t>
            </a:r>
            <a:r>
              <a:rPr lang="en" sz="2000">
                <a:solidFill>
                  <a:srgbClr val="000000"/>
                </a:solidFill>
              </a:rPr>
              <a:t>ensemble classification techniques like </a:t>
            </a:r>
            <a:r>
              <a:rPr lang="en" sz="2000">
                <a:solidFill>
                  <a:srgbClr val="000000"/>
                </a:solidFill>
              </a:rPr>
              <a:t>bagging and boosting.</a:t>
            </a:r>
            <a:endParaRPr sz="2000">
              <a:solidFill>
                <a:srgbClr val="000000"/>
              </a:solidFill>
            </a:endParaRPr>
          </a:p>
          <a:p>
            <a:pPr indent="0" lvl="0" marL="457200" rtl="0" algn="just">
              <a:spcBef>
                <a:spcPts val="0"/>
              </a:spcBef>
              <a:spcAft>
                <a:spcPts val="0"/>
              </a:spcAft>
              <a:buNone/>
            </a:pPr>
            <a:r>
              <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In this project I used Stacking, Voting Classifier and Adaboost techniques of  Ensemble methods</a:t>
            </a:r>
            <a:r>
              <a:rPr lang="en" sz="2000">
                <a:solidFill>
                  <a:srgbClr val="000000"/>
                </a:solidFill>
              </a:rPr>
              <a:t> and compared the overall performance of the system with individual models.</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41"/>
          <p:cNvPicPr preferRelativeResize="0"/>
          <p:nvPr/>
        </p:nvPicPr>
        <p:blipFill>
          <a:blip r:embed="rId3">
            <a:alphaModFix/>
          </a:blip>
          <a:stretch>
            <a:fillRect/>
          </a:stretch>
        </p:blipFill>
        <p:spPr>
          <a:xfrm>
            <a:off x="0" y="0"/>
            <a:ext cx="9144000" cy="5087050"/>
          </a:xfrm>
          <a:prstGeom prst="rect">
            <a:avLst/>
          </a:prstGeom>
          <a:noFill/>
          <a:ln>
            <a:noFill/>
          </a:ln>
        </p:spPr>
      </p:pic>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30" name="Google Shape;230;p41"/>
          <p:cNvSpPr txBox="1"/>
          <p:nvPr>
            <p:ph idx="1" type="body"/>
          </p:nvPr>
        </p:nvSpPr>
        <p:spPr>
          <a:xfrm>
            <a:off x="311700" y="1270200"/>
            <a:ext cx="2134500" cy="260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0">
                <a:solidFill>
                  <a:srgbClr val="000000"/>
                </a:solidFill>
              </a:rPr>
              <a:t>Proposed ensemble approach</a:t>
            </a:r>
            <a:endParaRPr sz="2000">
              <a:solidFill>
                <a:srgbClr val="000000"/>
              </a:solidFill>
            </a:endParaRPr>
          </a:p>
          <a:p>
            <a:pPr indent="0" lvl="0" marL="0" rtl="0" algn="just">
              <a:lnSpc>
                <a:spcPct val="100000"/>
              </a:lnSpc>
              <a:spcBef>
                <a:spcPts val="0"/>
              </a:spcBef>
              <a:spcAft>
                <a:spcPts val="0"/>
              </a:spcAft>
              <a:buNone/>
            </a:pPr>
            <a:r>
              <a:rPr lang="en" sz="2000">
                <a:solidFill>
                  <a:srgbClr val="000000"/>
                </a:solidFill>
              </a:rPr>
              <a:t>using</a:t>
            </a:r>
            <a:endParaRPr sz="2000">
              <a:solidFill>
                <a:srgbClr val="000000"/>
              </a:solidFill>
            </a:endParaRPr>
          </a:p>
          <a:p>
            <a:pPr indent="0" lvl="0" marL="0" rtl="0" algn="just">
              <a:lnSpc>
                <a:spcPct val="100000"/>
              </a:lnSpc>
              <a:spcBef>
                <a:spcPts val="0"/>
              </a:spcBef>
              <a:spcAft>
                <a:spcPts val="0"/>
              </a:spcAft>
              <a:buNone/>
            </a:pPr>
            <a:r>
              <a:rPr lang="en" sz="2000">
                <a:solidFill>
                  <a:srgbClr val="000000"/>
                </a:solidFill>
              </a:rPr>
              <a:t>Stacking</a:t>
            </a:r>
            <a:endParaRPr sz="2000">
              <a:solidFill>
                <a:srgbClr val="000000"/>
              </a:solidFill>
            </a:endParaRPr>
          </a:p>
          <a:p>
            <a:pPr indent="0" lvl="0" marL="0" rtl="0" algn="just">
              <a:lnSpc>
                <a:spcPct val="100000"/>
              </a:lnSpc>
              <a:spcBef>
                <a:spcPts val="0"/>
              </a:spcBef>
              <a:spcAft>
                <a:spcPts val="0"/>
              </a:spcAft>
              <a:buNone/>
            </a:pPr>
            <a:r>
              <a:rPr lang="en" sz="2000">
                <a:solidFill>
                  <a:srgbClr val="000000"/>
                </a:solidFill>
              </a:rPr>
              <a:t>method</a:t>
            </a:r>
            <a:endParaRPr sz="2000">
              <a:solidFill>
                <a:srgbClr val="000000"/>
              </a:solidFill>
            </a:endParaRPr>
          </a:p>
        </p:txBody>
      </p:sp>
      <p:pic>
        <p:nvPicPr>
          <p:cNvPr id="231" name="Google Shape;231;p41"/>
          <p:cNvPicPr preferRelativeResize="0"/>
          <p:nvPr/>
        </p:nvPicPr>
        <p:blipFill>
          <a:blip r:embed="rId4">
            <a:alphaModFix/>
          </a:blip>
          <a:stretch>
            <a:fillRect/>
          </a:stretch>
        </p:blipFill>
        <p:spPr>
          <a:xfrm>
            <a:off x="2060776" y="-133300"/>
            <a:ext cx="6240999" cy="5143501"/>
          </a:xfrm>
          <a:prstGeom prst="rect">
            <a:avLst/>
          </a:prstGeom>
          <a:noFill/>
          <a:ln>
            <a:noFill/>
          </a:ln>
        </p:spPr>
      </p:pic>
      <p:sp>
        <p:nvSpPr>
          <p:cNvPr id="232" name="Google Shape;232;p41"/>
          <p:cNvSpPr/>
          <p:nvPr/>
        </p:nvSpPr>
        <p:spPr>
          <a:xfrm>
            <a:off x="5521775" y="3896000"/>
            <a:ext cx="1107000" cy="6486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txBox="1"/>
          <p:nvPr/>
        </p:nvSpPr>
        <p:spPr>
          <a:xfrm>
            <a:off x="5553875" y="3996650"/>
            <a:ext cx="1107000" cy="4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Test Data</a:t>
            </a:r>
            <a:endParaRPr>
              <a:latin typeface="Proxima Nova"/>
              <a:ea typeface="Proxima Nova"/>
              <a:cs typeface="Proxima Nova"/>
              <a:sym typeface="Proxima Nova"/>
            </a:endParaRPr>
          </a:p>
        </p:txBody>
      </p:sp>
      <p:cxnSp>
        <p:nvCxnSpPr>
          <p:cNvPr id="234" name="Google Shape;234;p41"/>
          <p:cNvCxnSpPr/>
          <p:nvPr/>
        </p:nvCxnSpPr>
        <p:spPr>
          <a:xfrm rot="10800000">
            <a:off x="6060575" y="3527000"/>
            <a:ext cx="14700" cy="369000"/>
          </a:xfrm>
          <a:prstGeom prst="straightConnector1">
            <a:avLst/>
          </a:prstGeom>
          <a:noFill/>
          <a:ln cap="flat" cmpd="sng" w="28575">
            <a:solidFill>
              <a:schemeClr val="dk2"/>
            </a:solidFill>
            <a:prstDash val="solid"/>
            <a:round/>
            <a:headEnd len="med" w="med" type="none"/>
            <a:tailEnd len="med" w="med" type="triangle"/>
          </a:ln>
        </p:spPr>
      </p:cxnSp>
      <p:sp>
        <p:nvSpPr>
          <p:cNvPr id="235" name="Google Shape;235;p41"/>
          <p:cNvSpPr txBox="1"/>
          <p:nvPr/>
        </p:nvSpPr>
        <p:spPr>
          <a:xfrm>
            <a:off x="534000" y="4285400"/>
            <a:ext cx="28959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5.  Proposed classification system using ensemble Stacking technique</a:t>
            </a:r>
            <a:endParaRPr>
              <a:latin typeface="Proxima Nova"/>
              <a:ea typeface="Proxima Nova"/>
              <a:cs typeface="Proxima Nova"/>
              <a:sym typeface="Proxima Nova"/>
            </a:endParaRPr>
          </a:p>
        </p:txBody>
      </p:sp>
      <p:sp>
        <p:nvSpPr>
          <p:cNvPr id="236" name="Google Shape;236;p41"/>
          <p:cNvSpPr txBox="1"/>
          <p:nvPr/>
        </p:nvSpPr>
        <p:spPr>
          <a:xfrm>
            <a:off x="5712125" y="3057350"/>
            <a:ext cx="5592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MLP</a:t>
            </a:r>
            <a:endParaRPr b="1">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42"/>
          <p:cNvPicPr preferRelativeResize="0"/>
          <p:nvPr/>
        </p:nvPicPr>
        <p:blipFill>
          <a:blip r:embed="rId3">
            <a:alphaModFix/>
          </a:blip>
          <a:stretch>
            <a:fillRect/>
          </a:stretch>
        </p:blipFill>
        <p:spPr>
          <a:xfrm>
            <a:off x="0" y="0"/>
            <a:ext cx="9144000" cy="5087050"/>
          </a:xfrm>
          <a:prstGeom prst="rect">
            <a:avLst/>
          </a:prstGeom>
          <a:noFill/>
          <a:ln>
            <a:noFill/>
          </a:ln>
        </p:spPr>
      </p:pic>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43" name="Google Shape;243;p42"/>
          <p:cNvSpPr txBox="1"/>
          <p:nvPr>
            <p:ph idx="1" type="body"/>
          </p:nvPr>
        </p:nvSpPr>
        <p:spPr>
          <a:xfrm>
            <a:off x="311700" y="1160625"/>
            <a:ext cx="3579600" cy="3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Stacking Ensemble Technique:</a:t>
            </a:r>
            <a:endParaRPr b="1" sz="2000">
              <a:solidFill>
                <a:srgbClr val="000000"/>
              </a:solidFill>
            </a:endParaRPr>
          </a:p>
          <a:p>
            <a:pPr indent="0" lvl="0" marL="0" rtl="0" algn="l">
              <a:spcBef>
                <a:spcPts val="0"/>
              </a:spcBef>
              <a:spcAft>
                <a:spcPts val="0"/>
              </a:spcAft>
              <a:buNone/>
            </a:pPr>
            <a:r>
              <a:rPr lang="en">
                <a:solidFill>
                  <a:srgbClr val="000000"/>
                </a:solidFill>
              </a:rPr>
              <a:t>Uses a meta-learning algorithm to learn how to best combine the predictions from two or more base machine learning algorithms [9]</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 used Multi-Layer Perceptron as Meta Classifier.</a:t>
            </a:r>
            <a:endParaRPr>
              <a:solidFill>
                <a:srgbClr val="000000"/>
              </a:solidFill>
            </a:endParaRPr>
          </a:p>
          <a:p>
            <a:pPr indent="0" lvl="0" marL="457200" rtl="0" algn="just">
              <a:spcBef>
                <a:spcPts val="0"/>
              </a:spcBef>
              <a:spcAft>
                <a:spcPts val="0"/>
              </a:spcAft>
              <a:buNone/>
            </a:pPr>
            <a:r>
              <a:t/>
            </a:r>
            <a:endParaRPr sz="2000">
              <a:solidFill>
                <a:srgbClr val="000000"/>
              </a:solidFill>
            </a:endParaRPr>
          </a:p>
        </p:txBody>
      </p:sp>
      <p:pic>
        <p:nvPicPr>
          <p:cNvPr id="244" name="Google Shape;244;p42"/>
          <p:cNvPicPr preferRelativeResize="0"/>
          <p:nvPr/>
        </p:nvPicPr>
        <p:blipFill>
          <a:blip r:embed="rId4">
            <a:alphaModFix/>
          </a:blip>
          <a:stretch>
            <a:fillRect/>
          </a:stretch>
        </p:blipFill>
        <p:spPr>
          <a:xfrm>
            <a:off x="3848100" y="655888"/>
            <a:ext cx="5448300" cy="4105275"/>
          </a:xfrm>
          <a:prstGeom prst="rect">
            <a:avLst/>
          </a:prstGeom>
          <a:noFill/>
          <a:ln>
            <a:noFill/>
          </a:ln>
        </p:spPr>
      </p:pic>
      <p:sp>
        <p:nvSpPr>
          <p:cNvPr id="245" name="Google Shape;245;p42"/>
          <p:cNvSpPr txBox="1"/>
          <p:nvPr/>
        </p:nvSpPr>
        <p:spPr>
          <a:xfrm>
            <a:off x="4886500" y="4684975"/>
            <a:ext cx="37122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6. Standard stacking ensemble learning</a:t>
            </a:r>
            <a:endParaRPr>
              <a:latin typeface="Proxima Nova"/>
              <a:ea typeface="Proxima Nova"/>
              <a:cs typeface="Proxima Nova"/>
              <a:sym typeface="Proxima Nova"/>
            </a:endParaRPr>
          </a:p>
        </p:txBody>
      </p:sp>
      <p:cxnSp>
        <p:nvCxnSpPr>
          <p:cNvPr id="246" name="Google Shape;246;p42"/>
          <p:cNvCxnSpPr/>
          <p:nvPr/>
        </p:nvCxnSpPr>
        <p:spPr>
          <a:xfrm rot="10800000">
            <a:off x="4390925" y="2829525"/>
            <a:ext cx="13800" cy="6831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43"/>
          <p:cNvPicPr preferRelativeResize="0"/>
          <p:nvPr/>
        </p:nvPicPr>
        <p:blipFill>
          <a:blip r:embed="rId3">
            <a:alphaModFix/>
          </a:blip>
          <a:stretch>
            <a:fillRect/>
          </a:stretch>
        </p:blipFill>
        <p:spPr>
          <a:xfrm>
            <a:off x="0" y="0"/>
            <a:ext cx="9144000" cy="5087050"/>
          </a:xfrm>
          <a:prstGeom prst="rect">
            <a:avLst/>
          </a:prstGeom>
          <a:noFill/>
          <a:ln>
            <a:noFill/>
          </a:ln>
        </p:spPr>
      </p:pic>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53" name="Google Shape;253;p43"/>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rPr>
              <a:t>As in [6] authors used data mining and Artificial Neural Network (ANN) techniques. Multilayer perceptron neural network along with back propagation algorithm is used to develop the system. Because MLPNN model proves the better results. Their experimental result shows that using neural networks the system predicts Heart disease with very high accuracy.</a:t>
            </a:r>
            <a:br>
              <a:rPr lang="en" sz="2000">
                <a:solidFill>
                  <a:srgbClr val="000000"/>
                </a:solidFill>
              </a:rPr>
            </a:br>
            <a:endParaRPr sz="14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So to fill the accuracy gap from other techniques I used Multilayer perceptron neural network as meta classifier for proposed approach.</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6"/>
          <p:cNvPicPr preferRelativeResize="0"/>
          <p:nvPr/>
        </p:nvPicPr>
        <p:blipFill>
          <a:blip r:embed="rId3">
            <a:alphaModFix/>
          </a:blip>
          <a:stretch>
            <a:fillRect/>
          </a:stretch>
        </p:blipFill>
        <p:spPr>
          <a:xfrm>
            <a:off x="0" y="0"/>
            <a:ext cx="9144000" cy="5087050"/>
          </a:xfrm>
          <a:prstGeom prst="rect">
            <a:avLst/>
          </a:prstGeom>
          <a:noFill/>
          <a:ln>
            <a:noFill/>
          </a:ln>
        </p:spPr>
      </p:pic>
      <p:sp>
        <p:nvSpPr>
          <p:cNvPr id="116" name="Google Shape;11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ABSTRACT</a:t>
            </a:r>
            <a:endParaRPr b="1"/>
          </a:p>
        </p:txBody>
      </p:sp>
      <p:sp>
        <p:nvSpPr>
          <p:cNvPr id="117" name="Google Shape;11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According to the World Health Organization around 17.9 million people die each year due to the cardiovascular heart disease.</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Early prediction of heart disease can prevent many patient deaths and and efficient treatment could be provided at early stages.</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Developing a medical diagnosis system based on machine learning for prediction of heart disease gives more accurate diagnosis results than traditional way.</a:t>
            </a:r>
            <a:endParaRPr sz="2000">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44"/>
          <p:cNvPicPr preferRelativeResize="0"/>
          <p:nvPr/>
        </p:nvPicPr>
        <p:blipFill>
          <a:blip r:embed="rId3">
            <a:alphaModFix/>
          </a:blip>
          <a:stretch>
            <a:fillRect/>
          </a:stretch>
        </p:blipFill>
        <p:spPr>
          <a:xfrm>
            <a:off x="0" y="0"/>
            <a:ext cx="9144000" cy="5087050"/>
          </a:xfrm>
          <a:prstGeom prst="rect">
            <a:avLst/>
          </a:prstGeom>
          <a:noFill/>
          <a:ln>
            <a:noFill/>
          </a:ln>
        </p:spPr>
      </p:pic>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60" name="Google Shape;260;p44"/>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000000"/>
                </a:solidFill>
              </a:rPr>
              <a:t>Multilayer Perceptron Neural Network (MLPNN):</a:t>
            </a:r>
            <a:endParaRPr b="1"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Artificial neurons are used in multiple layers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Has multiple layers input layer, output layer and hidden layers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Trained by a back propagation algorithm</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Input layer will contain 13 neurons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Output layer contains 2 neurons for “Disease Presence”/“Disease Absence”.</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Two hidden layer with 7 and 5 neurons for base classifier. Fig 7.a.</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One hidden layer with 5 neurons for meta-classifier. Fig. 7.b.</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5"/>
          <p:cNvPicPr preferRelativeResize="0"/>
          <p:nvPr/>
        </p:nvPicPr>
        <p:blipFill>
          <a:blip r:embed="rId3">
            <a:alphaModFix/>
          </a:blip>
          <a:stretch>
            <a:fillRect/>
          </a:stretch>
        </p:blipFill>
        <p:spPr>
          <a:xfrm>
            <a:off x="0" y="0"/>
            <a:ext cx="9144000" cy="5087050"/>
          </a:xfrm>
          <a:prstGeom prst="rect">
            <a:avLst/>
          </a:prstGeom>
          <a:noFill/>
          <a:ln>
            <a:noFill/>
          </a:ln>
        </p:spPr>
      </p:pic>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67" name="Google Shape;267;p45"/>
          <p:cNvSpPr txBox="1"/>
          <p:nvPr>
            <p:ph idx="1" type="body"/>
          </p:nvPr>
        </p:nvSpPr>
        <p:spPr>
          <a:xfrm>
            <a:off x="161763" y="1195475"/>
            <a:ext cx="8520600" cy="367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000000"/>
                </a:solidFill>
              </a:rPr>
              <a:t>Multilayer Perceptron Neural Network (MLPNN):</a:t>
            </a:r>
            <a:endParaRPr b="1" sz="2000">
              <a:solidFill>
                <a:srgbClr val="000000"/>
              </a:solidFill>
            </a:endParaRPr>
          </a:p>
          <a:p>
            <a:pPr indent="0" lvl="0" marL="457200" rtl="0" algn="just">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
        <p:nvSpPr>
          <p:cNvPr id="268" name="Google Shape;268;p45"/>
          <p:cNvSpPr txBox="1"/>
          <p:nvPr/>
        </p:nvSpPr>
        <p:spPr>
          <a:xfrm>
            <a:off x="218125" y="2613563"/>
            <a:ext cx="109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13 risk factors</a:t>
            </a:r>
            <a:endParaRPr>
              <a:latin typeface="Proxima Nova"/>
              <a:ea typeface="Proxima Nova"/>
              <a:cs typeface="Proxima Nova"/>
              <a:sym typeface="Proxima Nova"/>
            </a:endParaRPr>
          </a:p>
        </p:txBody>
      </p:sp>
      <p:sp>
        <p:nvSpPr>
          <p:cNvPr id="269" name="Google Shape;269;p45"/>
          <p:cNvSpPr txBox="1"/>
          <p:nvPr/>
        </p:nvSpPr>
        <p:spPr>
          <a:xfrm>
            <a:off x="3581139" y="2764088"/>
            <a:ext cx="294900" cy="30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accent3"/>
                </a:solidFill>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270" name="Google Shape;270;p45"/>
          <p:cNvSpPr txBox="1"/>
          <p:nvPr/>
        </p:nvSpPr>
        <p:spPr>
          <a:xfrm>
            <a:off x="3581139" y="3196838"/>
            <a:ext cx="294900" cy="30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accent3"/>
                </a:solidFill>
                <a:latin typeface="Proxima Nova"/>
                <a:ea typeface="Proxima Nova"/>
                <a:cs typeface="Proxima Nova"/>
                <a:sym typeface="Proxima Nova"/>
              </a:rPr>
              <a:t>1</a:t>
            </a:r>
            <a:endParaRPr>
              <a:latin typeface="Proxima Nova"/>
              <a:ea typeface="Proxima Nova"/>
              <a:cs typeface="Proxima Nova"/>
              <a:sym typeface="Proxima Nova"/>
            </a:endParaRPr>
          </a:p>
        </p:txBody>
      </p:sp>
      <p:pic>
        <p:nvPicPr>
          <p:cNvPr id="271" name="Google Shape;271;p45"/>
          <p:cNvPicPr preferRelativeResize="0"/>
          <p:nvPr/>
        </p:nvPicPr>
        <p:blipFill>
          <a:blip r:embed="rId4">
            <a:alphaModFix/>
          </a:blip>
          <a:stretch>
            <a:fillRect/>
          </a:stretch>
        </p:blipFill>
        <p:spPr>
          <a:xfrm>
            <a:off x="872700" y="1664764"/>
            <a:ext cx="2619425" cy="2938101"/>
          </a:xfrm>
          <a:prstGeom prst="rect">
            <a:avLst/>
          </a:prstGeom>
          <a:noFill/>
          <a:ln>
            <a:noFill/>
          </a:ln>
        </p:spPr>
      </p:pic>
      <p:pic>
        <p:nvPicPr>
          <p:cNvPr id="272" name="Google Shape;272;p45"/>
          <p:cNvPicPr preferRelativeResize="0"/>
          <p:nvPr/>
        </p:nvPicPr>
        <p:blipFill>
          <a:blip r:embed="rId5">
            <a:alphaModFix/>
          </a:blip>
          <a:stretch>
            <a:fillRect/>
          </a:stretch>
        </p:blipFill>
        <p:spPr>
          <a:xfrm>
            <a:off x="5427975" y="1753075"/>
            <a:ext cx="2530625" cy="2861000"/>
          </a:xfrm>
          <a:prstGeom prst="rect">
            <a:avLst/>
          </a:prstGeom>
          <a:noFill/>
          <a:ln>
            <a:noFill/>
          </a:ln>
        </p:spPr>
      </p:pic>
      <p:grpSp>
        <p:nvGrpSpPr>
          <p:cNvPr id="273" name="Google Shape;273;p45"/>
          <p:cNvGrpSpPr/>
          <p:nvPr/>
        </p:nvGrpSpPr>
        <p:grpSpPr>
          <a:xfrm>
            <a:off x="3286244" y="2821668"/>
            <a:ext cx="294903" cy="624188"/>
            <a:chOff x="3286325" y="2821725"/>
            <a:chExt cx="687900" cy="624188"/>
          </a:xfrm>
        </p:grpSpPr>
        <p:sp>
          <p:nvSpPr>
            <p:cNvPr id="274" name="Google Shape;274;p45"/>
            <p:cNvSpPr/>
            <p:nvPr/>
          </p:nvSpPr>
          <p:spPr>
            <a:xfrm>
              <a:off x="3286325" y="2821725"/>
              <a:ext cx="687900" cy="246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5"/>
            <p:cNvSpPr/>
            <p:nvPr/>
          </p:nvSpPr>
          <p:spPr>
            <a:xfrm>
              <a:off x="3286325" y="3199313"/>
              <a:ext cx="687900" cy="246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45"/>
          <p:cNvSpPr txBox="1"/>
          <p:nvPr/>
        </p:nvSpPr>
        <p:spPr>
          <a:xfrm>
            <a:off x="8124339" y="2765963"/>
            <a:ext cx="294900" cy="30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accent3"/>
                </a:solidFill>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277" name="Google Shape;277;p45"/>
          <p:cNvSpPr txBox="1"/>
          <p:nvPr/>
        </p:nvSpPr>
        <p:spPr>
          <a:xfrm>
            <a:off x="8124339" y="3198713"/>
            <a:ext cx="294900" cy="30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accent3"/>
                </a:solidFill>
                <a:latin typeface="Proxima Nova"/>
                <a:ea typeface="Proxima Nova"/>
                <a:cs typeface="Proxima Nova"/>
                <a:sym typeface="Proxima Nova"/>
              </a:rPr>
              <a:t>1</a:t>
            </a:r>
            <a:endParaRPr>
              <a:latin typeface="Proxima Nova"/>
              <a:ea typeface="Proxima Nova"/>
              <a:cs typeface="Proxima Nova"/>
              <a:sym typeface="Proxima Nova"/>
            </a:endParaRPr>
          </a:p>
        </p:txBody>
      </p:sp>
      <p:grpSp>
        <p:nvGrpSpPr>
          <p:cNvPr id="278" name="Google Shape;278;p45"/>
          <p:cNvGrpSpPr/>
          <p:nvPr/>
        </p:nvGrpSpPr>
        <p:grpSpPr>
          <a:xfrm>
            <a:off x="7829444" y="2823543"/>
            <a:ext cx="294903" cy="624188"/>
            <a:chOff x="3286325" y="2821725"/>
            <a:chExt cx="687900" cy="624188"/>
          </a:xfrm>
        </p:grpSpPr>
        <p:sp>
          <p:nvSpPr>
            <p:cNvPr id="279" name="Google Shape;279;p45"/>
            <p:cNvSpPr/>
            <p:nvPr/>
          </p:nvSpPr>
          <p:spPr>
            <a:xfrm>
              <a:off x="3286325" y="2821725"/>
              <a:ext cx="687900" cy="246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5"/>
            <p:cNvSpPr/>
            <p:nvPr/>
          </p:nvSpPr>
          <p:spPr>
            <a:xfrm>
              <a:off x="3286325" y="3199313"/>
              <a:ext cx="687900" cy="246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45"/>
          <p:cNvSpPr txBox="1"/>
          <p:nvPr/>
        </p:nvSpPr>
        <p:spPr>
          <a:xfrm>
            <a:off x="4488500" y="2563358"/>
            <a:ext cx="1098900" cy="149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Proxima Nova"/>
                <a:ea typeface="Proxima Nova"/>
                <a:cs typeface="Proxima Nova"/>
                <a:sym typeface="Proxima Nova"/>
              </a:rPr>
              <a:t>Predicted output of 7 Base Classifiers</a:t>
            </a:r>
            <a:endParaRPr>
              <a:latin typeface="Proxima Nova"/>
              <a:ea typeface="Proxima Nova"/>
              <a:cs typeface="Proxima Nova"/>
              <a:sym typeface="Proxima Nova"/>
            </a:endParaRPr>
          </a:p>
        </p:txBody>
      </p:sp>
      <p:sp>
        <p:nvSpPr>
          <p:cNvPr id="282" name="Google Shape;282;p45"/>
          <p:cNvSpPr txBox="1"/>
          <p:nvPr/>
        </p:nvSpPr>
        <p:spPr>
          <a:xfrm>
            <a:off x="614150" y="4576175"/>
            <a:ext cx="29670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7. a. MLP for base classifier</a:t>
            </a:r>
            <a:endParaRPr>
              <a:latin typeface="Proxima Nova"/>
              <a:ea typeface="Proxima Nova"/>
              <a:cs typeface="Proxima Nova"/>
              <a:sym typeface="Proxima Nova"/>
            </a:endParaRPr>
          </a:p>
        </p:txBody>
      </p:sp>
      <p:sp>
        <p:nvSpPr>
          <p:cNvPr id="283" name="Google Shape;283;p45"/>
          <p:cNvSpPr txBox="1"/>
          <p:nvPr/>
        </p:nvSpPr>
        <p:spPr>
          <a:xfrm>
            <a:off x="5282775" y="4576175"/>
            <a:ext cx="29670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7. b. MLP for meta classifier</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a:off x="0" y="0"/>
            <a:ext cx="9144000" cy="5087050"/>
          </a:xfrm>
          <a:prstGeom prst="rect">
            <a:avLst/>
          </a:prstGeom>
          <a:noFill/>
          <a:ln>
            <a:noFill/>
          </a:ln>
        </p:spPr>
      </p:pic>
      <p:sp>
        <p:nvSpPr>
          <p:cNvPr id="289" name="Google Shape;28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a:t>
            </a:r>
            <a:r>
              <a:rPr lang="en" sz="2000">
                <a:solidFill>
                  <a:srgbClr val="000000"/>
                </a:solidFill>
              </a:rPr>
              <a:t> implemented </a:t>
            </a:r>
            <a:r>
              <a:rPr lang="en" sz="2000">
                <a:solidFill>
                  <a:srgbClr val="000000"/>
                </a:solidFill>
              </a:rPr>
              <a:t>these approaches in </a:t>
            </a:r>
            <a:r>
              <a:rPr lang="en" sz="2000">
                <a:solidFill>
                  <a:srgbClr val="000000"/>
                </a:solidFill>
              </a:rPr>
              <a:t>Python</a:t>
            </a:r>
            <a:r>
              <a:rPr lang="en" sz="2000">
                <a:solidFill>
                  <a:srgbClr val="000000"/>
                </a:solidFill>
              </a:rPr>
              <a:t> programming language in Google Colab.</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In addition to stacking Ensemble technique. I used Adaboost Classifier and Voting Classifier to check if it performs better than stacking approach for this system.</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 trained 7 individual classifiers and created a stack classifier using multi layer perceptron as meta-classifier (final classifier).</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 tried different combinations of random states for mlp and split ratios to get the optimal performance by this system.</a:t>
            </a:r>
            <a:endParaRPr sz="2000">
              <a:solidFill>
                <a:srgbClr val="000000"/>
              </a:solidFill>
            </a:endParaRPr>
          </a:p>
        </p:txBody>
      </p:sp>
      <p:sp>
        <p:nvSpPr>
          <p:cNvPr id="290" name="Google Shape;29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0" y="0"/>
            <a:ext cx="9144000" cy="5087050"/>
          </a:xfrm>
          <a:prstGeom prst="rect">
            <a:avLst/>
          </a:prstGeom>
          <a:noFill/>
          <a:ln>
            <a:noFill/>
          </a:ln>
        </p:spPr>
      </p:pic>
      <p:pic>
        <p:nvPicPr>
          <p:cNvPr id="296" name="Google Shape;296;p47" title="Points scored"/>
          <p:cNvPicPr preferRelativeResize="0"/>
          <p:nvPr/>
        </p:nvPicPr>
        <p:blipFill>
          <a:blip r:embed="rId4">
            <a:alphaModFix/>
          </a:blip>
          <a:stretch>
            <a:fillRect/>
          </a:stretch>
        </p:blipFill>
        <p:spPr>
          <a:xfrm>
            <a:off x="3377032" y="992150"/>
            <a:ext cx="5525190" cy="3416400"/>
          </a:xfrm>
          <a:prstGeom prst="rect">
            <a:avLst/>
          </a:prstGeom>
          <a:noFill/>
          <a:ln>
            <a:noFill/>
          </a:ln>
        </p:spPr>
      </p:pic>
      <p:sp>
        <p:nvSpPr>
          <p:cNvPr id="297" name="Google Shape;297;p4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r>
              <a:rPr b="1" lang="en" sz="2200"/>
              <a:t>(continued)</a:t>
            </a:r>
            <a:endParaRPr b="1" sz="2200"/>
          </a:p>
        </p:txBody>
      </p:sp>
      <p:sp>
        <p:nvSpPr>
          <p:cNvPr id="298" name="Google Shape;298;p47"/>
          <p:cNvSpPr txBox="1"/>
          <p:nvPr>
            <p:ph idx="1" type="body"/>
          </p:nvPr>
        </p:nvSpPr>
        <p:spPr>
          <a:xfrm>
            <a:off x="311700" y="1152475"/>
            <a:ext cx="3065400" cy="3809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This is the comparison of different adaboost classifiers, voting classifier and Stacking classifier.</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Stacking with MLP as final classifier gives higher accuracy among others which is 94.51 %.</a:t>
            </a:r>
            <a:endParaRPr>
              <a:solidFill>
                <a:srgbClr val="000000"/>
              </a:solidFill>
            </a:endParaRPr>
          </a:p>
        </p:txBody>
      </p:sp>
      <p:sp>
        <p:nvSpPr>
          <p:cNvPr id="299" name="Google Shape;299;p47"/>
          <p:cNvSpPr txBox="1"/>
          <p:nvPr/>
        </p:nvSpPr>
        <p:spPr>
          <a:xfrm>
            <a:off x="3377025" y="4408550"/>
            <a:ext cx="55251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Fig 8. Comparison of different ensemble approach with proposed approach Stacking with MLP as Final classifier (first bar)</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48"/>
          <p:cNvPicPr preferRelativeResize="0"/>
          <p:nvPr/>
        </p:nvPicPr>
        <p:blipFill>
          <a:blip r:embed="rId3">
            <a:alphaModFix/>
          </a:blip>
          <a:stretch>
            <a:fillRect/>
          </a:stretch>
        </p:blipFill>
        <p:spPr>
          <a:xfrm>
            <a:off x="0" y="0"/>
            <a:ext cx="9144000" cy="5087050"/>
          </a:xfrm>
          <a:prstGeom prst="rect">
            <a:avLst/>
          </a:prstGeom>
          <a:noFill/>
          <a:ln>
            <a:noFill/>
          </a:ln>
        </p:spPr>
      </p:pic>
      <p:sp>
        <p:nvSpPr>
          <p:cNvPr id="305" name="Google Shape;30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endParaRPr b="1" sz="2200"/>
          </a:p>
          <a:p>
            <a:pPr indent="0" lvl="0" marL="0" rtl="0" algn="l">
              <a:spcBef>
                <a:spcPts val="0"/>
              </a:spcBef>
              <a:spcAft>
                <a:spcPts val="0"/>
              </a:spcAft>
              <a:buNone/>
            </a:pPr>
            <a:r>
              <a:t/>
            </a:r>
            <a:endParaRPr b="1"/>
          </a:p>
        </p:txBody>
      </p:sp>
      <p:sp>
        <p:nvSpPr>
          <p:cNvPr id="306" name="Google Shape;306;p48"/>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000000"/>
                </a:solidFill>
              </a:rPr>
              <a:t>The proposed approach for heart disease prediction gives higher accuracy than their individual base classifiers (From Fig. 8. and Fig. 4) with the accuracy of 94.51%.</a:t>
            </a:r>
            <a:endParaRPr sz="1900">
              <a:solidFill>
                <a:srgbClr val="000000"/>
              </a:solidFill>
            </a:endParaRPr>
          </a:p>
          <a:p>
            <a:pPr indent="0" lvl="0" marL="0" rtl="0" algn="just">
              <a:lnSpc>
                <a:spcPct val="115000"/>
              </a:lnSpc>
              <a:spcBef>
                <a:spcPts val="0"/>
              </a:spcBef>
              <a:spcAft>
                <a:spcPts val="0"/>
              </a:spcAft>
              <a:buNone/>
            </a:pPr>
            <a:r>
              <a:t/>
            </a:r>
            <a:endParaRPr sz="1900">
              <a:solidFill>
                <a:srgbClr val="000000"/>
              </a:solidFill>
            </a:endParaRPr>
          </a:p>
          <a:p>
            <a:pPr indent="0" lvl="0" marL="0" rtl="0" algn="just">
              <a:lnSpc>
                <a:spcPct val="115000"/>
              </a:lnSpc>
              <a:spcBef>
                <a:spcPts val="0"/>
              </a:spcBef>
              <a:spcAft>
                <a:spcPts val="0"/>
              </a:spcAft>
              <a:buNone/>
            </a:pPr>
            <a:r>
              <a:rPr lang="en" sz="1900">
                <a:solidFill>
                  <a:srgbClr val="000000"/>
                </a:solidFill>
              </a:rPr>
              <a:t>This is the confusion matrix of the predictive model.</a:t>
            </a:r>
            <a:endParaRPr sz="1900">
              <a:solidFill>
                <a:srgbClr val="000000"/>
              </a:solidFill>
            </a:endParaRPr>
          </a:p>
          <a:p>
            <a:pPr indent="0" lvl="0" marL="0" marR="3084094" rtl="0" algn="l">
              <a:lnSpc>
                <a:spcPct val="115000"/>
              </a:lnSpc>
              <a:spcBef>
                <a:spcPts val="0"/>
              </a:spcBef>
              <a:spcAft>
                <a:spcPts val="0"/>
              </a:spcAft>
              <a:buNone/>
            </a:pPr>
            <a:r>
              <a:rPr lang="en" sz="1500">
                <a:solidFill>
                  <a:srgbClr val="000000"/>
                </a:solidFill>
              </a:rPr>
              <a:t>True Positive (TP) : Disease actually present, predicted present.</a:t>
            </a:r>
            <a:endParaRPr sz="1500">
              <a:solidFill>
                <a:srgbClr val="000000"/>
              </a:solidFill>
            </a:endParaRPr>
          </a:p>
          <a:p>
            <a:pPr indent="0" lvl="0" marL="0" marR="3084094" rtl="0" algn="l">
              <a:lnSpc>
                <a:spcPct val="115000"/>
              </a:lnSpc>
              <a:spcBef>
                <a:spcPts val="0"/>
              </a:spcBef>
              <a:spcAft>
                <a:spcPts val="0"/>
              </a:spcAft>
              <a:buNone/>
            </a:pPr>
            <a:r>
              <a:rPr lang="en" sz="1500">
                <a:solidFill>
                  <a:srgbClr val="000000"/>
                </a:solidFill>
              </a:rPr>
              <a:t>False Negative (FN) : Disease actually present, predicted absent.</a:t>
            </a:r>
            <a:endParaRPr sz="1500">
              <a:solidFill>
                <a:srgbClr val="000000"/>
              </a:solidFill>
            </a:endParaRPr>
          </a:p>
          <a:p>
            <a:pPr indent="0" lvl="0" marL="0" marR="3084094" rtl="0" algn="l">
              <a:lnSpc>
                <a:spcPct val="115000"/>
              </a:lnSpc>
              <a:spcBef>
                <a:spcPts val="0"/>
              </a:spcBef>
              <a:spcAft>
                <a:spcPts val="0"/>
              </a:spcAft>
              <a:buNone/>
            </a:pPr>
            <a:r>
              <a:rPr lang="en" sz="1500">
                <a:solidFill>
                  <a:srgbClr val="000000"/>
                </a:solidFill>
              </a:rPr>
              <a:t>True Negative (TN) : Disease actually absent, predicted absent.</a:t>
            </a:r>
            <a:endParaRPr sz="1500">
              <a:solidFill>
                <a:srgbClr val="000000"/>
              </a:solidFill>
            </a:endParaRPr>
          </a:p>
          <a:p>
            <a:pPr indent="0" lvl="0" marL="0" marR="3084094" rtl="0" algn="l">
              <a:lnSpc>
                <a:spcPct val="115000"/>
              </a:lnSpc>
              <a:spcBef>
                <a:spcPts val="0"/>
              </a:spcBef>
              <a:spcAft>
                <a:spcPts val="0"/>
              </a:spcAft>
              <a:buNone/>
            </a:pPr>
            <a:r>
              <a:rPr lang="en" sz="1500">
                <a:solidFill>
                  <a:srgbClr val="000000"/>
                </a:solidFill>
              </a:rPr>
              <a:t>False Positive (FP) : Disease actually absent, predicted present.</a:t>
            </a:r>
            <a:endParaRPr sz="1500">
              <a:solidFill>
                <a:srgbClr val="000000"/>
              </a:solidFill>
            </a:endParaRPr>
          </a:p>
          <a:p>
            <a:pPr indent="0" lvl="0" marL="457200" rtl="0" algn="just">
              <a:lnSpc>
                <a:spcPct val="115000"/>
              </a:lnSpc>
              <a:spcBef>
                <a:spcPts val="0"/>
              </a:spcBef>
              <a:spcAft>
                <a:spcPts val="0"/>
              </a:spcAft>
              <a:buNone/>
            </a:pPr>
            <a:r>
              <a:t/>
            </a:r>
            <a:endParaRPr sz="2200">
              <a:solidFill>
                <a:srgbClr val="000000"/>
              </a:solidFill>
            </a:endParaRPr>
          </a:p>
          <a:p>
            <a:pPr indent="0" lvl="0" marL="457200" rtl="0" algn="just">
              <a:lnSpc>
                <a:spcPct val="115000"/>
              </a:lnSpc>
              <a:spcBef>
                <a:spcPts val="0"/>
              </a:spcBef>
              <a:spcAft>
                <a:spcPts val="0"/>
              </a:spcAft>
              <a:buNone/>
            </a:pPr>
            <a:r>
              <a:t/>
            </a:r>
            <a:endParaRPr sz="2200">
              <a:solidFill>
                <a:srgbClr val="000000"/>
              </a:solidFill>
            </a:endParaRPr>
          </a:p>
        </p:txBody>
      </p:sp>
      <p:graphicFrame>
        <p:nvGraphicFramePr>
          <p:cNvPr id="307" name="Google Shape;307;p48"/>
          <p:cNvGraphicFramePr/>
          <p:nvPr/>
        </p:nvGraphicFramePr>
        <p:xfrm>
          <a:off x="5730175" y="2899510"/>
          <a:ext cx="3000000" cy="3000000"/>
        </p:xfrm>
        <a:graphic>
          <a:graphicData uri="http://schemas.openxmlformats.org/drawingml/2006/table">
            <a:tbl>
              <a:tblPr>
                <a:noFill/>
                <a:tableStyleId>{AE231C64-7CD7-4676-848D-6EFDB06D7AB6}</a:tableStyleId>
              </a:tblPr>
              <a:tblGrid>
                <a:gridCol w="1014175"/>
                <a:gridCol w="1014175"/>
                <a:gridCol w="1014175"/>
              </a:tblGrid>
              <a:tr h="643850">
                <a:tc>
                  <a:txBody>
                    <a:bodyPr/>
                    <a:lstStyle/>
                    <a:p>
                      <a:pPr indent="0" lvl="0" marL="0" rtl="0" algn="ctr">
                        <a:spcBef>
                          <a:spcPts val="0"/>
                        </a:spcBef>
                        <a:spcAft>
                          <a:spcPts val="0"/>
                        </a:spcAft>
                        <a:buNone/>
                      </a:pPr>
                      <a:r>
                        <a:rPr b="1" lang="en"/>
                        <a:t>Heart Disease</a:t>
                      </a:r>
                      <a:endParaRPr b="1"/>
                    </a:p>
                  </a:txBody>
                  <a:tcPr marT="91425" marB="91425" marR="91425" marL="91425" anchor="ctr">
                    <a:solidFill>
                      <a:srgbClr val="A4C2F4"/>
                    </a:solidFill>
                  </a:tcPr>
                </a:tc>
                <a:tc>
                  <a:txBody>
                    <a:bodyPr/>
                    <a:lstStyle/>
                    <a:p>
                      <a:pPr indent="0" lvl="0" marL="0" rtl="0" algn="ctr">
                        <a:spcBef>
                          <a:spcPts val="0"/>
                        </a:spcBef>
                        <a:spcAft>
                          <a:spcPts val="0"/>
                        </a:spcAft>
                        <a:buNone/>
                      </a:pPr>
                      <a:r>
                        <a:rPr b="1" lang="en"/>
                        <a:t>Predicted</a:t>
                      </a:r>
                      <a:endParaRPr b="1"/>
                    </a:p>
                    <a:p>
                      <a:pPr indent="0" lvl="0" marL="0" rtl="0" algn="ctr">
                        <a:spcBef>
                          <a:spcPts val="0"/>
                        </a:spcBef>
                        <a:spcAft>
                          <a:spcPts val="0"/>
                        </a:spcAft>
                        <a:buNone/>
                      </a:pPr>
                      <a:r>
                        <a:rPr b="1" lang="en"/>
                        <a:t>Absent</a:t>
                      </a:r>
                      <a:endParaRPr b="1"/>
                    </a:p>
                  </a:txBody>
                  <a:tcPr marT="91425" marB="91425" marR="91425" marL="91425" anchor="ctr">
                    <a:solidFill>
                      <a:srgbClr val="B6D7A8"/>
                    </a:solidFill>
                  </a:tcPr>
                </a:tc>
                <a:tc>
                  <a:txBody>
                    <a:bodyPr/>
                    <a:lstStyle/>
                    <a:p>
                      <a:pPr indent="0" lvl="0" marL="0" rtl="0" algn="ctr">
                        <a:spcBef>
                          <a:spcPts val="0"/>
                        </a:spcBef>
                        <a:spcAft>
                          <a:spcPts val="0"/>
                        </a:spcAft>
                        <a:buNone/>
                      </a:pPr>
                      <a:r>
                        <a:rPr b="1" lang="en"/>
                        <a:t>Predicted</a:t>
                      </a:r>
                      <a:r>
                        <a:rPr b="1" lang="en"/>
                        <a:t>Present</a:t>
                      </a:r>
                      <a:endParaRPr b="1"/>
                    </a:p>
                  </a:txBody>
                  <a:tcPr marT="91425" marB="91425" marR="91425" marL="91425" anchor="ctr">
                    <a:solidFill>
                      <a:srgbClr val="EA9999"/>
                    </a:solidFill>
                  </a:tcPr>
                </a:tc>
              </a:tr>
              <a:tr h="535525">
                <a:tc>
                  <a:txBody>
                    <a:bodyPr/>
                    <a:lstStyle/>
                    <a:p>
                      <a:pPr indent="0" lvl="0" marL="0" rtl="0" algn="ctr">
                        <a:spcBef>
                          <a:spcPts val="0"/>
                        </a:spcBef>
                        <a:spcAft>
                          <a:spcPts val="0"/>
                        </a:spcAft>
                        <a:buNone/>
                      </a:pPr>
                      <a:r>
                        <a:rPr b="1" lang="en"/>
                        <a:t>Actual</a:t>
                      </a:r>
                      <a:endParaRPr b="1"/>
                    </a:p>
                    <a:p>
                      <a:pPr indent="0" lvl="0" marL="0" rtl="0" algn="ctr">
                        <a:spcBef>
                          <a:spcPts val="0"/>
                        </a:spcBef>
                        <a:spcAft>
                          <a:spcPts val="0"/>
                        </a:spcAft>
                        <a:buNone/>
                      </a:pPr>
                      <a:r>
                        <a:rPr b="1" lang="en"/>
                        <a:t>Absent</a:t>
                      </a:r>
                      <a:endParaRPr b="1"/>
                    </a:p>
                  </a:txBody>
                  <a:tcPr marT="91425" marB="91425" marR="91425" marL="91425" anchor="ctr">
                    <a:solidFill>
                      <a:srgbClr val="B6D7A8"/>
                    </a:solidFill>
                  </a:tcPr>
                </a:tc>
                <a:tc>
                  <a:txBody>
                    <a:bodyPr/>
                    <a:lstStyle/>
                    <a:p>
                      <a:pPr indent="0" lvl="0" marL="0" rtl="0" algn="ctr">
                        <a:spcBef>
                          <a:spcPts val="0"/>
                        </a:spcBef>
                        <a:spcAft>
                          <a:spcPts val="0"/>
                        </a:spcAft>
                        <a:buNone/>
                      </a:pPr>
                      <a:r>
                        <a:rPr lang="en"/>
                        <a:t>40</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r>
              <a:tr h="535525">
                <a:tc>
                  <a:txBody>
                    <a:bodyPr/>
                    <a:lstStyle/>
                    <a:p>
                      <a:pPr indent="0" lvl="0" marL="0" rtl="0" algn="ctr">
                        <a:spcBef>
                          <a:spcPts val="0"/>
                        </a:spcBef>
                        <a:spcAft>
                          <a:spcPts val="0"/>
                        </a:spcAft>
                        <a:buNone/>
                      </a:pPr>
                      <a:r>
                        <a:rPr b="1" lang="en"/>
                        <a:t>Actual</a:t>
                      </a:r>
                      <a:endParaRPr b="1"/>
                    </a:p>
                    <a:p>
                      <a:pPr indent="0" lvl="0" marL="0" rtl="0" algn="ctr">
                        <a:spcBef>
                          <a:spcPts val="0"/>
                        </a:spcBef>
                        <a:spcAft>
                          <a:spcPts val="0"/>
                        </a:spcAft>
                        <a:buNone/>
                      </a:pPr>
                      <a:r>
                        <a:rPr b="1" lang="en"/>
                        <a:t>Present</a:t>
                      </a:r>
                      <a:endParaRPr b="1"/>
                    </a:p>
                  </a:txBody>
                  <a:tcPr marT="91425" marB="91425" marR="91425" marL="91425" anchor="ctr">
                    <a:solidFill>
                      <a:srgbClr val="EA9999"/>
                    </a:solidFill>
                  </a:tcPr>
                </a:tc>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46</a:t>
                      </a:r>
                      <a:endParaRPr/>
                    </a:p>
                  </a:txBody>
                  <a:tcPr marT="91425" marB="91425" marR="91425" marL="91425" anchor="ctr"/>
                </a:tc>
              </a:tr>
            </a:tbl>
          </a:graphicData>
        </a:graphic>
      </p:graphicFrame>
      <p:sp>
        <p:nvSpPr>
          <p:cNvPr id="308" name="Google Shape;308;p48"/>
          <p:cNvSpPr txBox="1"/>
          <p:nvPr/>
        </p:nvSpPr>
        <p:spPr>
          <a:xfrm>
            <a:off x="6130603" y="2573038"/>
            <a:ext cx="26421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Table. 1. Confusion Matrix</a:t>
            </a:r>
            <a:endParaRPr b="1">
              <a:latin typeface="Proxima Nova"/>
              <a:ea typeface="Proxima Nova"/>
              <a:cs typeface="Proxima Nova"/>
              <a:sym typeface="Proxima Nova"/>
            </a:endParaRPr>
          </a:p>
        </p:txBody>
      </p:sp>
      <p:sp>
        <p:nvSpPr>
          <p:cNvPr id="309" name="Google Shape;309;p48"/>
          <p:cNvSpPr txBox="1"/>
          <p:nvPr/>
        </p:nvSpPr>
        <p:spPr>
          <a:xfrm>
            <a:off x="7411025" y="3834700"/>
            <a:ext cx="4470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D9EEB"/>
                </a:solidFill>
                <a:latin typeface="Proxima Nova"/>
                <a:ea typeface="Proxima Nova"/>
                <a:cs typeface="Proxima Nova"/>
                <a:sym typeface="Proxima Nova"/>
              </a:rPr>
              <a:t>TP</a:t>
            </a:r>
            <a:endParaRPr sz="1200">
              <a:solidFill>
                <a:srgbClr val="6D9EEB"/>
              </a:solidFill>
              <a:latin typeface="Proxima Nova"/>
              <a:ea typeface="Proxima Nova"/>
              <a:cs typeface="Proxima Nova"/>
              <a:sym typeface="Proxima Nova"/>
            </a:endParaRPr>
          </a:p>
        </p:txBody>
      </p:sp>
      <p:sp>
        <p:nvSpPr>
          <p:cNvPr id="310" name="Google Shape;310;p48"/>
          <p:cNvSpPr txBox="1"/>
          <p:nvPr/>
        </p:nvSpPr>
        <p:spPr>
          <a:xfrm>
            <a:off x="8412775" y="3834700"/>
            <a:ext cx="4470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D9EEB"/>
                </a:solidFill>
                <a:latin typeface="Proxima Nova"/>
                <a:ea typeface="Proxima Nova"/>
                <a:cs typeface="Proxima Nova"/>
                <a:sym typeface="Proxima Nova"/>
              </a:rPr>
              <a:t>FN</a:t>
            </a:r>
            <a:endParaRPr sz="1200">
              <a:solidFill>
                <a:srgbClr val="6D9EEB"/>
              </a:solidFill>
              <a:latin typeface="Proxima Nova"/>
              <a:ea typeface="Proxima Nova"/>
              <a:cs typeface="Proxima Nova"/>
              <a:sym typeface="Proxima Nova"/>
            </a:endParaRPr>
          </a:p>
        </p:txBody>
      </p:sp>
      <p:sp>
        <p:nvSpPr>
          <p:cNvPr id="311" name="Google Shape;311;p48"/>
          <p:cNvSpPr txBox="1"/>
          <p:nvPr/>
        </p:nvSpPr>
        <p:spPr>
          <a:xfrm>
            <a:off x="7411025" y="4460750"/>
            <a:ext cx="4470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D9EEB"/>
                </a:solidFill>
                <a:latin typeface="Proxima Nova"/>
                <a:ea typeface="Proxima Nova"/>
                <a:cs typeface="Proxima Nova"/>
                <a:sym typeface="Proxima Nova"/>
              </a:rPr>
              <a:t>FP</a:t>
            </a:r>
            <a:endParaRPr sz="1200">
              <a:solidFill>
                <a:srgbClr val="6D9EEB"/>
              </a:solidFill>
              <a:latin typeface="Proxima Nova"/>
              <a:ea typeface="Proxima Nova"/>
              <a:cs typeface="Proxima Nova"/>
              <a:sym typeface="Proxima Nova"/>
            </a:endParaRPr>
          </a:p>
        </p:txBody>
      </p:sp>
      <p:sp>
        <p:nvSpPr>
          <p:cNvPr id="312" name="Google Shape;312;p48"/>
          <p:cNvSpPr txBox="1"/>
          <p:nvPr/>
        </p:nvSpPr>
        <p:spPr>
          <a:xfrm>
            <a:off x="8412775" y="4460750"/>
            <a:ext cx="4470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D9EEB"/>
                </a:solidFill>
                <a:latin typeface="Proxima Nova"/>
                <a:ea typeface="Proxima Nova"/>
                <a:cs typeface="Proxima Nova"/>
                <a:sym typeface="Proxima Nova"/>
              </a:rPr>
              <a:t>TN</a:t>
            </a:r>
            <a:endParaRPr sz="1200">
              <a:solidFill>
                <a:srgbClr val="6D9EEB"/>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49"/>
          <p:cNvPicPr preferRelativeResize="0"/>
          <p:nvPr/>
        </p:nvPicPr>
        <p:blipFill>
          <a:blip r:embed="rId3">
            <a:alphaModFix/>
          </a:blip>
          <a:stretch>
            <a:fillRect/>
          </a:stretch>
        </p:blipFill>
        <p:spPr>
          <a:xfrm>
            <a:off x="0" y="0"/>
            <a:ext cx="9144000" cy="5087050"/>
          </a:xfrm>
          <a:prstGeom prst="rect">
            <a:avLst/>
          </a:prstGeom>
          <a:noFill/>
          <a:ln>
            <a:noFill/>
          </a:ln>
        </p:spPr>
      </p:pic>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r>
              <a:rPr b="1" lang="en" sz="2200"/>
              <a:t>(continued)</a:t>
            </a:r>
            <a:endParaRPr b="1" sz="2200"/>
          </a:p>
          <a:p>
            <a:pPr indent="0" lvl="0" marL="0" rtl="0" algn="l">
              <a:spcBef>
                <a:spcPts val="0"/>
              </a:spcBef>
              <a:spcAft>
                <a:spcPts val="0"/>
              </a:spcAft>
              <a:buNone/>
            </a:pPr>
            <a:r>
              <a:t/>
            </a:r>
            <a:endParaRPr b="1"/>
          </a:p>
        </p:txBody>
      </p:sp>
      <p:sp>
        <p:nvSpPr>
          <p:cNvPr id="319" name="Google Shape;319;p49"/>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900">
                <a:solidFill>
                  <a:srgbClr val="000000"/>
                </a:solidFill>
              </a:rPr>
              <a:t>For disease absent</a:t>
            </a:r>
            <a:endParaRPr b="1" sz="1900">
              <a:solidFill>
                <a:srgbClr val="000000"/>
              </a:solidFill>
            </a:endParaRPr>
          </a:p>
          <a:p>
            <a:pPr indent="0" lvl="0" marL="0" rtl="0" algn="just">
              <a:lnSpc>
                <a:spcPct val="115000"/>
              </a:lnSpc>
              <a:spcBef>
                <a:spcPts val="0"/>
              </a:spcBef>
              <a:spcAft>
                <a:spcPts val="0"/>
              </a:spcAft>
              <a:buNone/>
            </a:pPr>
            <a:r>
              <a:rPr lang="en" sz="1900">
                <a:solidFill>
                  <a:srgbClr val="000000"/>
                </a:solidFill>
              </a:rPr>
              <a:t>Recall : 0.93</a:t>
            </a:r>
            <a:endParaRPr sz="1900">
              <a:solidFill>
                <a:srgbClr val="000000"/>
              </a:solidFill>
            </a:endParaRPr>
          </a:p>
          <a:p>
            <a:pPr indent="0" lvl="0" marL="0" rtl="0" algn="just">
              <a:lnSpc>
                <a:spcPct val="115000"/>
              </a:lnSpc>
              <a:spcBef>
                <a:spcPts val="0"/>
              </a:spcBef>
              <a:spcAft>
                <a:spcPts val="0"/>
              </a:spcAft>
              <a:buNone/>
            </a:pPr>
            <a:r>
              <a:rPr lang="en" sz="1900">
                <a:solidFill>
                  <a:srgbClr val="000000"/>
                </a:solidFill>
              </a:rPr>
              <a:t>Precision: 0.95</a:t>
            </a:r>
            <a:endParaRPr sz="1900">
              <a:solidFill>
                <a:srgbClr val="000000"/>
              </a:solidFill>
            </a:endParaRPr>
          </a:p>
          <a:p>
            <a:pPr indent="0" lvl="0" marL="0" rtl="0" algn="just">
              <a:lnSpc>
                <a:spcPct val="115000"/>
              </a:lnSpc>
              <a:spcBef>
                <a:spcPts val="0"/>
              </a:spcBef>
              <a:spcAft>
                <a:spcPts val="0"/>
              </a:spcAft>
              <a:buNone/>
            </a:pPr>
            <a:r>
              <a:t/>
            </a:r>
            <a:endParaRPr sz="1900">
              <a:solidFill>
                <a:srgbClr val="000000"/>
              </a:solidFill>
            </a:endParaRPr>
          </a:p>
          <a:p>
            <a:pPr indent="0" lvl="0" marL="0" rtl="0" algn="just">
              <a:spcBef>
                <a:spcPts val="0"/>
              </a:spcBef>
              <a:spcAft>
                <a:spcPts val="0"/>
              </a:spcAft>
              <a:buNone/>
            </a:pPr>
            <a:r>
              <a:rPr b="1" lang="en" sz="1900">
                <a:solidFill>
                  <a:srgbClr val="000000"/>
                </a:solidFill>
              </a:rPr>
              <a:t>For disease present</a:t>
            </a:r>
            <a:endParaRPr b="1" sz="1900">
              <a:solidFill>
                <a:srgbClr val="000000"/>
              </a:solidFill>
            </a:endParaRPr>
          </a:p>
          <a:p>
            <a:pPr indent="0" lvl="0" marL="0" rtl="0" algn="just">
              <a:spcBef>
                <a:spcPts val="0"/>
              </a:spcBef>
              <a:spcAft>
                <a:spcPts val="0"/>
              </a:spcAft>
              <a:buNone/>
            </a:pPr>
            <a:r>
              <a:rPr lang="en" sz="1900">
                <a:solidFill>
                  <a:srgbClr val="000000"/>
                </a:solidFill>
              </a:rPr>
              <a:t>Recall : 0.96</a:t>
            </a:r>
            <a:endParaRPr sz="1900">
              <a:solidFill>
                <a:srgbClr val="000000"/>
              </a:solidFill>
            </a:endParaRPr>
          </a:p>
          <a:p>
            <a:pPr indent="0" lvl="0" marL="0" rtl="0" algn="just">
              <a:spcBef>
                <a:spcPts val="0"/>
              </a:spcBef>
              <a:spcAft>
                <a:spcPts val="0"/>
              </a:spcAft>
              <a:buNone/>
            </a:pPr>
            <a:r>
              <a:rPr lang="en" sz="1900">
                <a:solidFill>
                  <a:srgbClr val="000000"/>
                </a:solidFill>
              </a:rPr>
              <a:t>Precision: 0.94</a:t>
            </a:r>
            <a:endParaRPr sz="1900">
              <a:solidFill>
                <a:srgbClr val="000000"/>
              </a:solidFill>
            </a:endParaRPr>
          </a:p>
          <a:p>
            <a:pPr indent="0" lvl="0" marL="0" rtl="0" algn="just">
              <a:lnSpc>
                <a:spcPct val="115000"/>
              </a:lnSpc>
              <a:spcBef>
                <a:spcPts val="0"/>
              </a:spcBef>
              <a:spcAft>
                <a:spcPts val="0"/>
              </a:spcAft>
              <a:buNone/>
            </a:pPr>
            <a:r>
              <a:t/>
            </a:r>
            <a:endParaRPr b="1" sz="1900">
              <a:solidFill>
                <a:srgbClr val="000000"/>
              </a:solidFill>
            </a:endParaRPr>
          </a:p>
        </p:txBody>
      </p:sp>
      <p:pic>
        <p:nvPicPr>
          <p:cNvPr id="320" name="Google Shape;320;p49"/>
          <p:cNvPicPr preferRelativeResize="0"/>
          <p:nvPr/>
        </p:nvPicPr>
        <p:blipFill>
          <a:blip r:embed="rId4">
            <a:alphaModFix/>
          </a:blip>
          <a:stretch>
            <a:fillRect/>
          </a:stretch>
        </p:blipFill>
        <p:spPr>
          <a:xfrm>
            <a:off x="3103575" y="1364298"/>
            <a:ext cx="5795875" cy="296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0"/>
          <p:cNvPicPr preferRelativeResize="0"/>
          <p:nvPr/>
        </p:nvPicPr>
        <p:blipFill>
          <a:blip r:embed="rId3">
            <a:alphaModFix/>
          </a:blip>
          <a:stretch>
            <a:fillRect/>
          </a:stretch>
        </p:blipFill>
        <p:spPr>
          <a:xfrm>
            <a:off x="0" y="0"/>
            <a:ext cx="9144000" cy="5087050"/>
          </a:xfrm>
          <a:prstGeom prst="rect">
            <a:avLst/>
          </a:prstGeom>
          <a:noFill/>
          <a:ln>
            <a:noFill/>
          </a:ln>
        </p:spPr>
      </p:pic>
      <p:sp>
        <p:nvSpPr>
          <p:cNvPr id="326" name="Google Shape;32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sz="2200"/>
          </a:p>
        </p:txBody>
      </p:sp>
      <p:sp>
        <p:nvSpPr>
          <p:cNvPr id="327" name="Google Shape;327;p50"/>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 sz="2200">
                <a:solidFill>
                  <a:srgbClr val="000000"/>
                </a:solidFill>
              </a:rPr>
              <a:t>From the result it is clear that u</a:t>
            </a:r>
            <a:r>
              <a:rPr lang="en" sz="2200">
                <a:solidFill>
                  <a:srgbClr val="000000"/>
                </a:solidFill>
              </a:rPr>
              <a:t>sing ensemble methods gives better </a:t>
            </a:r>
            <a:r>
              <a:rPr lang="en" sz="2200">
                <a:solidFill>
                  <a:srgbClr val="000000"/>
                </a:solidFill>
              </a:rPr>
              <a:t>performance</a:t>
            </a:r>
            <a:r>
              <a:rPr lang="en" sz="2200">
                <a:solidFill>
                  <a:srgbClr val="000000"/>
                </a:solidFill>
              </a:rPr>
              <a:t> than that of their individual learning model. </a:t>
            </a:r>
            <a:r>
              <a:rPr lang="en" sz="2200">
                <a:solidFill>
                  <a:srgbClr val="000000"/>
                </a:solidFill>
              </a:rPr>
              <a:t>Ensemble methods are meta-algorithms that combine several machine learning techniques into one predictive model in order to decrease variance, bias, or improve predictions (stacking).</a:t>
            </a:r>
            <a:br>
              <a:rPr lang="en" sz="1900">
                <a:solidFill>
                  <a:srgbClr val="000000"/>
                </a:solidFill>
              </a:rPr>
            </a:br>
            <a:endParaRPr sz="19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51"/>
          <p:cNvPicPr preferRelativeResize="0"/>
          <p:nvPr/>
        </p:nvPicPr>
        <p:blipFill>
          <a:blip r:embed="rId3">
            <a:alphaModFix/>
          </a:blip>
          <a:stretch>
            <a:fillRect/>
          </a:stretch>
        </p:blipFill>
        <p:spPr>
          <a:xfrm>
            <a:off x="0" y="0"/>
            <a:ext cx="9144000" cy="5087050"/>
          </a:xfrm>
          <a:prstGeom prst="rect">
            <a:avLst/>
          </a:prstGeom>
          <a:noFill/>
          <a:ln>
            <a:noFill/>
          </a:ln>
        </p:spPr>
      </p:pic>
      <p:sp>
        <p:nvSpPr>
          <p:cNvPr id="333" name="Google Shape;33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r>
              <a:rPr b="1" lang="en" sz="2200"/>
              <a:t>(continued)</a:t>
            </a:r>
            <a:endParaRPr b="1" sz="2200"/>
          </a:p>
        </p:txBody>
      </p:sp>
      <p:sp>
        <p:nvSpPr>
          <p:cNvPr id="334" name="Google Shape;334;p51"/>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000000"/>
              </a:buClr>
              <a:buSzPts val="1900"/>
              <a:buChar char="●"/>
            </a:pPr>
            <a:r>
              <a:rPr lang="en" sz="1900">
                <a:solidFill>
                  <a:srgbClr val="000000"/>
                </a:solidFill>
              </a:rPr>
              <a:t>The trained model of this system can be used to combined with web-portal or mobile application, It can also be integrated with IoT applications. To alert the doctors prior to the high risk.</a:t>
            </a:r>
            <a:endParaRPr sz="1900">
              <a:solidFill>
                <a:srgbClr val="000000"/>
              </a:solidFill>
            </a:endParaRPr>
          </a:p>
          <a:p>
            <a:pPr indent="0" lvl="0" marL="914400" rtl="0" algn="just">
              <a:lnSpc>
                <a:spcPct val="150000"/>
              </a:lnSpc>
              <a:spcBef>
                <a:spcPts val="0"/>
              </a:spcBef>
              <a:spcAft>
                <a:spcPts val="0"/>
              </a:spcAft>
              <a:buNone/>
            </a:pPr>
            <a:r>
              <a:t/>
            </a:r>
            <a:endParaRPr sz="1900">
              <a:solidFill>
                <a:srgbClr val="000000"/>
              </a:solidFill>
            </a:endParaRPr>
          </a:p>
          <a:p>
            <a:pPr indent="-349250" lvl="0" marL="457200" rtl="0" algn="just">
              <a:lnSpc>
                <a:spcPct val="150000"/>
              </a:lnSpc>
              <a:spcBef>
                <a:spcPts val="0"/>
              </a:spcBef>
              <a:spcAft>
                <a:spcPts val="0"/>
              </a:spcAft>
              <a:buClr>
                <a:srgbClr val="000000"/>
              </a:buClr>
              <a:buSzPts val="1900"/>
              <a:buChar char="●"/>
            </a:pPr>
            <a:r>
              <a:rPr lang="en" sz="1900">
                <a:solidFill>
                  <a:srgbClr val="000000"/>
                </a:solidFill>
              </a:rPr>
              <a:t>Accuracy for this prediction may increase beyond 94.51% by using extreme gradient boosting. It converts weak model to strong models by adjusting the weights iteratively to reduce bias and increase accuracy.</a:t>
            </a:r>
            <a:endParaRPr sz="19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52"/>
          <p:cNvPicPr preferRelativeResize="0"/>
          <p:nvPr/>
        </p:nvPicPr>
        <p:blipFill rotWithShape="1">
          <a:blip r:embed="rId3">
            <a:alphaModFix/>
          </a:blip>
          <a:srcRect b="0" l="28648" r="52567" t="0"/>
          <a:stretch/>
        </p:blipFill>
        <p:spPr>
          <a:xfrm>
            <a:off x="7755601" y="0"/>
            <a:ext cx="1388400" cy="5143500"/>
          </a:xfrm>
          <a:prstGeom prst="rect">
            <a:avLst/>
          </a:prstGeom>
          <a:noFill/>
          <a:ln>
            <a:noFill/>
          </a:ln>
        </p:spPr>
      </p:pic>
      <p:sp>
        <p:nvSpPr>
          <p:cNvPr id="340" name="Google Shape;340;p52"/>
          <p:cNvSpPr txBox="1"/>
          <p:nvPr/>
        </p:nvSpPr>
        <p:spPr>
          <a:xfrm>
            <a:off x="277675" y="861950"/>
            <a:ext cx="7333800" cy="42816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795"/>
              </a:spcBef>
              <a:spcAft>
                <a:spcPts val="0"/>
              </a:spcAft>
              <a:buSzPts val="1400"/>
              <a:buFont typeface="Proxima Nova"/>
              <a:buAutoNum type="arabicPeriod"/>
            </a:pPr>
            <a:r>
              <a:rPr lang="en" sz="1200">
                <a:solidFill>
                  <a:srgbClr val="333333"/>
                </a:solidFill>
                <a:highlight>
                  <a:srgbClr val="FFFFFF"/>
                </a:highlight>
                <a:latin typeface="Proxima Nova"/>
                <a:ea typeface="Proxima Nova"/>
                <a:cs typeface="Proxima Nova"/>
                <a:sym typeface="Proxima Nova"/>
              </a:rPr>
              <a:t>Thomas, J., and R Theresa Princy. “Human Heart Disease Prediction System Using Data Mining Techniques.” </a:t>
            </a:r>
            <a:r>
              <a:rPr i="1" lang="en" sz="1200">
                <a:solidFill>
                  <a:srgbClr val="333333"/>
                </a:solidFill>
                <a:latin typeface="Proxima Nova"/>
                <a:ea typeface="Proxima Nova"/>
                <a:cs typeface="Proxima Nova"/>
                <a:sym typeface="Proxima Nova"/>
              </a:rPr>
              <a:t>2016 International Conference on Circuit, Power and Computing Technologies (ICCPCT)</a:t>
            </a:r>
            <a:r>
              <a:rPr lang="en" sz="1200">
                <a:solidFill>
                  <a:srgbClr val="333333"/>
                </a:solidFill>
                <a:highlight>
                  <a:srgbClr val="FFFFFF"/>
                </a:highlight>
                <a:latin typeface="Proxima Nova"/>
                <a:ea typeface="Proxima Nova"/>
                <a:cs typeface="Proxima Nova"/>
                <a:sym typeface="Proxima Nova"/>
              </a:rPr>
              <a:t>, 2016, doi:10.1109/iccpct.2016.7530265.</a:t>
            </a:r>
            <a:br>
              <a:rPr lang="en" sz="1200">
                <a:solidFill>
                  <a:srgbClr val="333333"/>
                </a:solidFill>
                <a:highlight>
                  <a:srgbClr val="FFFFFF"/>
                </a:highlight>
                <a:latin typeface="Proxima Nova"/>
                <a:ea typeface="Proxima Nova"/>
                <a:cs typeface="Proxima Nova"/>
                <a:sym typeface="Proxima Nova"/>
              </a:rPr>
            </a:br>
            <a:endParaRPr sz="600">
              <a:solidFill>
                <a:srgbClr val="333333"/>
              </a:solidFill>
              <a:highlight>
                <a:srgbClr val="FFFFFF"/>
              </a:highlight>
              <a:latin typeface="Proxima Nova"/>
              <a:ea typeface="Proxima Nova"/>
              <a:cs typeface="Proxima Nova"/>
              <a:sym typeface="Proxima Nova"/>
            </a:endParaRPr>
          </a:p>
          <a:p>
            <a:pPr indent="-317500" lvl="0" marL="457200" marR="0" rtl="0" algn="l">
              <a:lnSpc>
                <a:spcPct val="115000"/>
              </a:lnSpc>
              <a:spcBef>
                <a:spcPts val="0"/>
              </a:spcBef>
              <a:spcAft>
                <a:spcPts val="0"/>
              </a:spcAft>
              <a:buSzPts val="1400"/>
              <a:buFont typeface="Proxima Nova"/>
              <a:buAutoNum type="arabicPeriod"/>
            </a:pPr>
            <a:r>
              <a:rPr lang="en" sz="1200">
                <a:solidFill>
                  <a:srgbClr val="333333"/>
                </a:solidFill>
                <a:highlight>
                  <a:srgbClr val="FFFFFF"/>
                </a:highlight>
                <a:latin typeface="Proxima Nova"/>
                <a:ea typeface="Proxima Nova"/>
                <a:cs typeface="Proxima Nova"/>
                <a:sym typeface="Proxima Nova"/>
              </a:rPr>
              <a:t>Sultana, Marjia, et al. “Analysis of Data Mining Techniques for Heart Disease Prediction.” </a:t>
            </a:r>
            <a:r>
              <a:rPr i="1" lang="en" sz="1200">
                <a:solidFill>
                  <a:srgbClr val="333333"/>
                </a:solidFill>
                <a:latin typeface="Proxima Nova"/>
                <a:ea typeface="Proxima Nova"/>
                <a:cs typeface="Proxima Nova"/>
                <a:sym typeface="Proxima Nova"/>
              </a:rPr>
              <a:t>2016 3rd International Conference on Electrical Engineering and Information Communication Technology (ICEEICT)</a:t>
            </a:r>
            <a:r>
              <a:rPr lang="en" sz="1200">
                <a:solidFill>
                  <a:srgbClr val="333333"/>
                </a:solidFill>
                <a:highlight>
                  <a:srgbClr val="FFFFFF"/>
                </a:highlight>
                <a:latin typeface="Proxima Nova"/>
                <a:ea typeface="Proxima Nova"/>
                <a:cs typeface="Proxima Nova"/>
                <a:sym typeface="Proxima Nova"/>
              </a:rPr>
              <a:t>, 2016, doi:10.1109/ceeict.2016.7873142.</a:t>
            </a:r>
            <a:br>
              <a:rPr lang="en">
                <a:latin typeface="Proxima Nova"/>
                <a:ea typeface="Proxima Nova"/>
                <a:cs typeface="Proxima Nova"/>
                <a:sym typeface="Proxima Nova"/>
              </a:rPr>
            </a:br>
            <a:endParaRPr sz="100">
              <a:latin typeface="Proxima Nova"/>
              <a:ea typeface="Proxima Nova"/>
              <a:cs typeface="Proxima Nova"/>
              <a:sym typeface="Proxima Nova"/>
            </a:endParaRPr>
          </a:p>
          <a:p>
            <a:pPr indent="-317500" lvl="0" marL="457200" marR="0" rtl="0" algn="l">
              <a:lnSpc>
                <a:spcPct val="115000"/>
              </a:lnSpc>
              <a:spcBef>
                <a:spcPts val="0"/>
              </a:spcBef>
              <a:spcAft>
                <a:spcPts val="0"/>
              </a:spcAft>
              <a:buSzPts val="1400"/>
              <a:buFont typeface="Proxima Nova"/>
              <a:buAutoNum type="arabicPeriod"/>
            </a:pPr>
            <a:r>
              <a:rPr lang="en" sz="1200">
                <a:solidFill>
                  <a:srgbClr val="333333"/>
                </a:solidFill>
                <a:highlight>
                  <a:srgbClr val="FFFFFF"/>
                </a:highlight>
                <a:latin typeface="Proxima Nova"/>
                <a:ea typeface="Proxima Nova"/>
                <a:cs typeface="Proxima Nova"/>
                <a:sym typeface="Proxima Nova"/>
              </a:rPr>
              <a:t>Swain, Debabrata, et al. “An Efficient Heart Disease Prediction System Using Machine Learning.” </a:t>
            </a:r>
            <a:r>
              <a:rPr i="1" lang="en" sz="1200">
                <a:solidFill>
                  <a:srgbClr val="333333"/>
                </a:solidFill>
                <a:latin typeface="Proxima Nova"/>
                <a:ea typeface="Proxima Nova"/>
                <a:cs typeface="Proxima Nova"/>
                <a:sym typeface="Proxima Nova"/>
              </a:rPr>
              <a:t>Machine Learning and Information Processing Advances in Intelligent Systems and Computing</a:t>
            </a:r>
            <a:r>
              <a:rPr lang="en" sz="1200">
                <a:solidFill>
                  <a:srgbClr val="333333"/>
                </a:solidFill>
                <a:highlight>
                  <a:srgbClr val="FFFFFF"/>
                </a:highlight>
                <a:latin typeface="Proxima Nova"/>
                <a:ea typeface="Proxima Nova"/>
                <a:cs typeface="Proxima Nova"/>
                <a:sym typeface="Proxima Nova"/>
              </a:rPr>
              <a:t>, 2020, pp. 39–50., doi:10.1007/978-981-15-1884-3_4.</a:t>
            </a:r>
            <a:endParaRPr sz="1200">
              <a:solidFill>
                <a:srgbClr val="333333"/>
              </a:solidFill>
              <a:highlight>
                <a:srgbClr val="FFFFFF"/>
              </a:highlight>
              <a:latin typeface="Proxima Nova"/>
              <a:ea typeface="Proxima Nova"/>
              <a:cs typeface="Proxima Nova"/>
              <a:sym typeface="Proxima Nova"/>
            </a:endParaRPr>
          </a:p>
          <a:p>
            <a:pPr indent="-304800" lvl="0" marL="457200" marR="0" rtl="0" algn="just">
              <a:lnSpc>
                <a:spcPct val="157916"/>
              </a:lnSpc>
              <a:spcBef>
                <a:spcPts val="795"/>
              </a:spcBef>
              <a:spcAft>
                <a:spcPts val="0"/>
              </a:spcAft>
              <a:buClr>
                <a:srgbClr val="333333"/>
              </a:buClr>
              <a:buSzPts val="1200"/>
              <a:buFont typeface="Proxima Nova"/>
              <a:buAutoNum type="arabicPeriod"/>
            </a:pPr>
            <a:r>
              <a:rPr lang="en" sz="1200">
                <a:latin typeface="Proxima Nova"/>
                <a:ea typeface="Proxima Nova"/>
                <a:cs typeface="Proxima Nova"/>
                <a:sym typeface="Proxima Nova"/>
              </a:rPr>
              <a:t>Dangare, Chaitrali &amp; Apte, Sulabha. (2012). A Data Mining Approach for Prediction of 			Heart Disease Using Neural Networks. 3. </a:t>
            </a:r>
            <a:endParaRPr sz="1200">
              <a:solidFill>
                <a:srgbClr val="333333"/>
              </a:solidFill>
              <a:highlight>
                <a:srgbClr val="FFFFFF"/>
              </a:highlight>
              <a:latin typeface="Proxima Nova"/>
              <a:ea typeface="Proxima Nova"/>
              <a:cs typeface="Proxima Nova"/>
              <a:sym typeface="Proxima Nova"/>
            </a:endParaRPr>
          </a:p>
          <a:p>
            <a:pPr indent="-317500" lvl="0" marL="457200" marR="0" rtl="0" algn="l">
              <a:lnSpc>
                <a:spcPct val="115000"/>
              </a:lnSpc>
              <a:spcBef>
                <a:spcPts val="0"/>
              </a:spcBef>
              <a:spcAft>
                <a:spcPts val="0"/>
              </a:spcAft>
              <a:buSzPts val="1400"/>
              <a:buFont typeface="Proxima Nova"/>
              <a:buAutoNum type="arabicPeriod"/>
            </a:pPr>
            <a:r>
              <a:rPr lang="en" sz="1200">
                <a:solidFill>
                  <a:srgbClr val="333333"/>
                </a:solidFill>
                <a:highlight>
                  <a:srgbClr val="FFFFFF"/>
                </a:highlight>
                <a:latin typeface="Proxima Nova"/>
                <a:ea typeface="Proxima Nova"/>
                <a:cs typeface="Proxima Nova"/>
                <a:sym typeface="Proxima Nova"/>
              </a:rPr>
              <a:t>Amin, Syed Umar, et al. “Genetic Neural Network Based Data Mining in Prediction of Heart Disease Using Risk Factors.” </a:t>
            </a:r>
            <a:r>
              <a:rPr i="1" lang="en" sz="1200">
                <a:solidFill>
                  <a:srgbClr val="333333"/>
                </a:solidFill>
                <a:latin typeface="Proxima Nova"/>
                <a:ea typeface="Proxima Nova"/>
                <a:cs typeface="Proxima Nova"/>
                <a:sym typeface="Proxima Nova"/>
              </a:rPr>
              <a:t>2013 Ieee Conference On Information And Communication Technologies</a:t>
            </a:r>
            <a:r>
              <a:rPr lang="en" sz="1200">
                <a:solidFill>
                  <a:srgbClr val="333333"/>
                </a:solidFill>
                <a:highlight>
                  <a:srgbClr val="FFFFFF"/>
                </a:highlight>
                <a:latin typeface="Proxima Nova"/>
                <a:ea typeface="Proxima Nova"/>
                <a:cs typeface="Proxima Nova"/>
                <a:sym typeface="Proxima Nova"/>
              </a:rPr>
              <a:t>, 2013, doi:10.1109/cict.2013.6558288.</a:t>
            </a:r>
            <a:br>
              <a:rPr lang="en" sz="1200">
                <a:solidFill>
                  <a:srgbClr val="333333"/>
                </a:solidFill>
                <a:highlight>
                  <a:srgbClr val="FFFFFF"/>
                </a:highlight>
                <a:latin typeface="Proxima Nova"/>
                <a:ea typeface="Proxima Nova"/>
                <a:cs typeface="Proxima Nova"/>
                <a:sym typeface="Proxima Nova"/>
              </a:rPr>
            </a:br>
            <a:endParaRPr sz="200">
              <a:latin typeface="Proxima Nova"/>
              <a:ea typeface="Proxima Nova"/>
              <a:cs typeface="Proxima Nova"/>
              <a:sym typeface="Proxima Nova"/>
            </a:endParaRPr>
          </a:p>
          <a:p>
            <a:pPr indent="-304800" lvl="0" marL="457200" marR="0" rtl="0" algn="l">
              <a:lnSpc>
                <a:spcPct val="11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D. Dua and C. Graff, “</a:t>
            </a:r>
            <a:r>
              <a:rPr i="1" lang="en" sz="1200">
                <a:latin typeface="Proxima Nova"/>
                <a:ea typeface="Proxima Nova"/>
                <a:cs typeface="Proxima Nova"/>
                <a:sym typeface="Proxima Nova"/>
              </a:rPr>
              <a:t>Heart Disease Data Set.</a:t>
            </a:r>
            <a:r>
              <a:rPr lang="en" sz="1200">
                <a:latin typeface="Proxima Nova"/>
                <a:ea typeface="Proxima Nova"/>
                <a:cs typeface="Proxima Nova"/>
                <a:sym typeface="Proxima Nova"/>
              </a:rPr>
              <a:t>” archive.ics.uci.edu/ml/datasets/Heart Disease.</a:t>
            </a:r>
            <a:endParaRPr sz="1200">
              <a:latin typeface="Proxima Nova"/>
              <a:ea typeface="Proxima Nova"/>
              <a:cs typeface="Proxima Nova"/>
              <a:sym typeface="Proxima Nova"/>
            </a:endParaRPr>
          </a:p>
          <a:p>
            <a:pPr indent="0" lvl="0" marL="457200" marR="0" rtl="0" algn="l">
              <a:lnSpc>
                <a:spcPct val="100000"/>
              </a:lnSpc>
              <a:spcBef>
                <a:spcPts val="795"/>
              </a:spcBef>
              <a:spcAft>
                <a:spcPts val="0"/>
              </a:spcAft>
              <a:buNone/>
            </a:pPr>
            <a:r>
              <a:t/>
            </a:r>
            <a:endParaRPr sz="1300">
              <a:latin typeface="Proxima Nova"/>
              <a:ea typeface="Proxima Nova"/>
              <a:cs typeface="Proxima Nova"/>
              <a:sym typeface="Proxima Nova"/>
            </a:endParaRPr>
          </a:p>
        </p:txBody>
      </p:sp>
      <p:sp>
        <p:nvSpPr>
          <p:cNvPr id="341" name="Google Shape;341;p5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endParaRPr b="1"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53"/>
          <p:cNvPicPr preferRelativeResize="0"/>
          <p:nvPr/>
        </p:nvPicPr>
        <p:blipFill rotWithShape="1">
          <a:blip r:embed="rId3">
            <a:alphaModFix/>
          </a:blip>
          <a:srcRect b="0" l="28648" r="52567" t="0"/>
          <a:stretch/>
        </p:blipFill>
        <p:spPr>
          <a:xfrm>
            <a:off x="7755601" y="0"/>
            <a:ext cx="1388400" cy="5143500"/>
          </a:xfrm>
          <a:prstGeom prst="rect">
            <a:avLst/>
          </a:prstGeom>
          <a:noFill/>
          <a:ln>
            <a:noFill/>
          </a:ln>
        </p:spPr>
      </p:pic>
      <p:sp>
        <p:nvSpPr>
          <p:cNvPr id="347" name="Google Shape;347;p53"/>
          <p:cNvSpPr txBox="1"/>
          <p:nvPr/>
        </p:nvSpPr>
        <p:spPr>
          <a:xfrm>
            <a:off x="277675" y="861950"/>
            <a:ext cx="7333800" cy="4657500"/>
          </a:xfrm>
          <a:prstGeom prst="rect">
            <a:avLst/>
          </a:prstGeom>
          <a:noFill/>
          <a:ln>
            <a:noFill/>
          </a:ln>
        </p:spPr>
        <p:txBody>
          <a:bodyPr anchorCtr="0" anchor="t" bIns="91425" lIns="91425" spcFirstLastPara="1" rIns="91425" wrap="square" tIns="91425">
            <a:noAutofit/>
          </a:bodyPr>
          <a:lstStyle/>
          <a:p>
            <a:pPr indent="0" lvl="0" marL="457200" marR="0" rtl="0" algn="just">
              <a:spcBef>
                <a:spcPts val="795"/>
              </a:spcBef>
              <a:spcAft>
                <a:spcPts val="0"/>
              </a:spcAft>
              <a:buNone/>
            </a:pPr>
            <a:r>
              <a:t/>
            </a:r>
            <a:endParaRPr sz="1800">
              <a:latin typeface="Proxima Nova"/>
              <a:ea typeface="Proxima Nova"/>
              <a:cs typeface="Proxima Nova"/>
              <a:sym typeface="Proxima Nova"/>
            </a:endParaRPr>
          </a:p>
          <a:p>
            <a:pPr indent="-342900" lvl="0" marL="342900" marR="0" rtl="0" algn="l">
              <a:spcBef>
                <a:spcPts val="795"/>
              </a:spcBef>
              <a:spcAft>
                <a:spcPts val="0"/>
              </a:spcAft>
              <a:buNone/>
            </a:pPr>
            <a:r>
              <a:rPr lang="en" sz="1200">
                <a:latin typeface="Proxima Nova"/>
                <a:ea typeface="Proxima Nova"/>
                <a:cs typeface="Proxima Nova"/>
                <a:sym typeface="Proxima Nova"/>
              </a:rPr>
              <a:t>6.	</a:t>
            </a:r>
            <a:r>
              <a:rPr lang="en" sz="1200">
                <a:solidFill>
                  <a:srgbClr val="333333"/>
                </a:solidFill>
                <a:highlight>
                  <a:srgbClr val="FFFFFF"/>
                </a:highlight>
                <a:latin typeface="Proxima Nova"/>
                <a:ea typeface="Proxima Nova"/>
                <a:cs typeface="Proxima Nova"/>
                <a:sym typeface="Proxima Nova"/>
              </a:rPr>
              <a:t>Deshmukh, Rachana, et al. “Heart Disease Prediction Using Artificial Neural Network.” </a:t>
            </a:r>
            <a:r>
              <a:rPr i="1" lang="en" sz="1200">
                <a:solidFill>
                  <a:srgbClr val="333333"/>
                </a:solidFill>
                <a:latin typeface="Proxima Nova"/>
                <a:ea typeface="Proxima Nova"/>
                <a:cs typeface="Proxima Nova"/>
                <a:sym typeface="Proxima Nova"/>
              </a:rPr>
              <a:t>Ijarcce</a:t>
            </a:r>
            <a:r>
              <a:rPr lang="en" sz="1200">
                <a:solidFill>
                  <a:srgbClr val="333333"/>
                </a:solidFill>
                <a:highlight>
                  <a:srgbClr val="FFFFFF"/>
                </a:highlight>
                <a:latin typeface="Proxima Nova"/>
                <a:ea typeface="Proxima Nova"/>
                <a:cs typeface="Proxima Nova"/>
                <a:sym typeface="Proxima Nova"/>
              </a:rPr>
              <a:t>, vol. 8, no. 1, 2019, pp. 85–89., doi:10.17148/ijarcce.2019.8119.</a:t>
            </a:r>
            <a:endParaRPr sz="1200">
              <a:latin typeface="Proxima Nova"/>
              <a:ea typeface="Proxima Nova"/>
              <a:cs typeface="Proxima Nova"/>
              <a:sym typeface="Proxima Nova"/>
            </a:endParaRPr>
          </a:p>
          <a:p>
            <a:pPr indent="-342900" lvl="0" marL="342900" marR="0" rtl="0" algn="l">
              <a:spcBef>
                <a:spcPts val="795"/>
              </a:spcBef>
              <a:spcAft>
                <a:spcPts val="0"/>
              </a:spcAft>
              <a:buNone/>
            </a:pPr>
            <a:r>
              <a:rPr lang="en" sz="1200">
                <a:latin typeface="Proxima Nova"/>
                <a:ea typeface="Proxima Nova"/>
                <a:cs typeface="Proxima Nova"/>
                <a:sym typeface="Proxima Nova"/>
              </a:rPr>
              <a:t>7.	</a:t>
            </a:r>
            <a:r>
              <a:rPr lang="en" sz="1200">
                <a:solidFill>
                  <a:srgbClr val="333333"/>
                </a:solidFill>
                <a:highlight>
                  <a:srgbClr val="FFFFFF"/>
                </a:highlight>
                <a:latin typeface="Proxima Nova"/>
                <a:ea typeface="Proxima Nova"/>
                <a:cs typeface="Proxima Nova"/>
                <a:sym typeface="Proxima Nova"/>
              </a:rPr>
              <a:t>Alim, Muhammad Affan, et al. “Robust Heart Disease Prediction: A Novel Approach Based on Significant Feature and Ensemble Learning Model.” </a:t>
            </a:r>
            <a:r>
              <a:rPr i="1" lang="en" sz="1200">
                <a:solidFill>
                  <a:srgbClr val="333333"/>
                </a:solidFill>
                <a:latin typeface="Proxima Nova"/>
                <a:ea typeface="Proxima Nova"/>
                <a:cs typeface="Proxima Nova"/>
                <a:sym typeface="Proxima Nova"/>
              </a:rPr>
              <a:t>2020 3rd International Conference on Computing, Mathematics and Engineering Technologies (ICoMET)</a:t>
            </a:r>
            <a:r>
              <a:rPr lang="en" sz="1200">
                <a:solidFill>
                  <a:srgbClr val="333333"/>
                </a:solidFill>
                <a:highlight>
                  <a:srgbClr val="FFFFFF"/>
                </a:highlight>
                <a:latin typeface="Proxima Nova"/>
                <a:ea typeface="Proxima Nova"/>
                <a:cs typeface="Proxima Nova"/>
                <a:sym typeface="Proxima Nova"/>
              </a:rPr>
              <a:t>, 2020, doi:10.1109/icomet48670.2020.9074135.</a:t>
            </a:r>
            <a:endParaRPr sz="1200">
              <a:latin typeface="Proxima Nova"/>
              <a:ea typeface="Proxima Nova"/>
              <a:cs typeface="Proxima Nova"/>
              <a:sym typeface="Proxima Nova"/>
            </a:endParaRPr>
          </a:p>
          <a:p>
            <a:pPr indent="-342900" lvl="0" marL="342900" marR="0" rtl="0" algn="l">
              <a:spcBef>
                <a:spcPts val="795"/>
              </a:spcBef>
              <a:spcAft>
                <a:spcPts val="0"/>
              </a:spcAft>
              <a:buNone/>
            </a:pPr>
            <a:r>
              <a:rPr lang="en" sz="1200">
                <a:latin typeface="Proxima Nova"/>
                <a:ea typeface="Proxima Nova"/>
                <a:cs typeface="Proxima Nova"/>
                <a:sym typeface="Proxima Nova"/>
              </a:rPr>
              <a:t>8.	</a:t>
            </a:r>
            <a:r>
              <a:rPr lang="en" sz="1200">
                <a:solidFill>
                  <a:srgbClr val="333333"/>
                </a:solidFill>
                <a:highlight>
                  <a:srgbClr val="FFFFFF"/>
                </a:highlight>
                <a:latin typeface="Proxima Nova"/>
                <a:ea typeface="Proxima Nova"/>
                <a:cs typeface="Proxima Nova"/>
                <a:sym typeface="Proxima Nova"/>
              </a:rPr>
              <a:t>Kamley, Sachin. “Performance of Hybrid Ensemble Classification Techniques for Prevalence of Heart Disease Prediction.” </a:t>
            </a:r>
            <a:r>
              <a:rPr i="1" lang="en" sz="1200">
                <a:solidFill>
                  <a:srgbClr val="333333"/>
                </a:solidFill>
                <a:latin typeface="Proxima Nova"/>
                <a:ea typeface="Proxima Nova"/>
                <a:cs typeface="Proxima Nova"/>
                <a:sym typeface="Proxima Nova"/>
              </a:rPr>
              <a:t>VOLUME-8 ISSUE-10, AUGUST 2019, REGULAR ISSUE International Journal of Innovative Technology and Exploring Engineering</a:t>
            </a:r>
            <a:r>
              <a:rPr lang="en" sz="1200">
                <a:solidFill>
                  <a:srgbClr val="333333"/>
                </a:solidFill>
                <a:highlight>
                  <a:srgbClr val="FFFFFF"/>
                </a:highlight>
                <a:latin typeface="Proxima Nova"/>
                <a:ea typeface="Proxima Nova"/>
                <a:cs typeface="Proxima Nova"/>
                <a:sym typeface="Proxima Nova"/>
              </a:rPr>
              <a:t>, vol. 8, no. 10, Oct. 2019, pp. 1875–1882., doi:10.35940/ijitee.j9233.0881019.</a:t>
            </a:r>
            <a:endParaRPr sz="1200">
              <a:latin typeface="Proxima Nova"/>
              <a:ea typeface="Proxima Nova"/>
              <a:cs typeface="Proxima Nova"/>
              <a:sym typeface="Proxima Nova"/>
            </a:endParaRPr>
          </a:p>
          <a:p>
            <a:pPr indent="-342900" lvl="0" marL="342900" marR="0" rtl="0" algn="l">
              <a:spcBef>
                <a:spcPts val="795"/>
              </a:spcBef>
              <a:spcAft>
                <a:spcPts val="0"/>
              </a:spcAft>
              <a:buNone/>
            </a:pPr>
            <a:r>
              <a:rPr lang="en" sz="1200">
                <a:latin typeface="Proxima Nova"/>
                <a:ea typeface="Proxima Nova"/>
                <a:cs typeface="Proxima Nova"/>
                <a:sym typeface="Proxima Nova"/>
              </a:rPr>
              <a:t>9.	</a:t>
            </a:r>
            <a:r>
              <a:rPr lang="en" sz="1200">
                <a:solidFill>
                  <a:srgbClr val="333333"/>
                </a:solidFill>
                <a:highlight>
                  <a:srgbClr val="FFFFFF"/>
                </a:highlight>
                <a:latin typeface="Proxima Nova"/>
                <a:ea typeface="Proxima Nova"/>
                <a:cs typeface="Proxima Nova"/>
                <a:sym typeface="Proxima Nova"/>
              </a:rPr>
              <a:t>Sikora, Riyaz, and Ola Al-Laymoun. “A Modified Stacking Ensemble Machine Learning Algorithm Using Genetic Algorithms.” </a:t>
            </a:r>
            <a:r>
              <a:rPr i="1" lang="en" sz="1200">
                <a:solidFill>
                  <a:srgbClr val="333333"/>
                </a:solidFill>
                <a:latin typeface="Proxima Nova"/>
                <a:ea typeface="Proxima Nova"/>
                <a:cs typeface="Proxima Nova"/>
                <a:sym typeface="Proxima Nova"/>
              </a:rPr>
              <a:t>Artificial Intelligence</a:t>
            </a:r>
            <a:r>
              <a:rPr lang="en" sz="1200">
                <a:solidFill>
                  <a:srgbClr val="333333"/>
                </a:solidFill>
                <a:highlight>
                  <a:srgbClr val="FFFFFF"/>
                </a:highlight>
                <a:latin typeface="Proxima Nova"/>
                <a:ea typeface="Proxima Nova"/>
                <a:cs typeface="Proxima Nova"/>
                <a:sym typeface="Proxima Nova"/>
              </a:rPr>
              <a:t>, pp. 395–405., doi:10.4018/978-1-5225-1759-7.ch016.</a:t>
            </a:r>
            <a:endParaRPr sz="1200">
              <a:latin typeface="Proxima Nova"/>
              <a:ea typeface="Proxima Nova"/>
              <a:cs typeface="Proxima Nova"/>
              <a:sym typeface="Proxima Nova"/>
            </a:endParaRPr>
          </a:p>
          <a:p>
            <a:pPr indent="-342900" lvl="0" marL="342900" marR="0" rtl="0" algn="l">
              <a:spcBef>
                <a:spcPts val="795"/>
              </a:spcBef>
              <a:spcAft>
                <a:spcPts val="0"/>
              </a:spcAft>
              <a:buNone/>
            </a:pPr>
            <a:r>
              <a:t/>
            </a:r>
            <a:endParaRPr>
              <a:latin typeface="Proxima Nova"/>
              <a:ea typeface="Proxima Nova"/>
              <a:cs typeface="Proxima Nova"/>
              <a:sym typeface="Proxima Nova"/>
            </a:endParaRPr>
          </a:p>
          <a:p>
            <a:pPr indent="0" lvl="0" marL="457200" marR="0" rtl="0" algn="l">
              <a:lnSpc>
                <a:spcPct val="100000"/>
              </a:lnSpc>
              <a:spcBef>
                <a:spcPts val="795"/>
              </a:spcBef>
              <a:spcAft>
                <a:spcPts val="0"/>
              </a:spcAft>
              <a:buNone/>
            </a:pPr>
            <a:r>
              <a:t/>
            </a:r>
            <a:endParaRPr sz="1800">
              <a:latin typeface="Proxima Nova"/>
              <a:ea typeface="Proxima Nova"/>
              <a:cs typeface="Proxima Nova"/>
              <a:sym typeface="Proxima Nova"/>
            </a:endParaRPr>
          </a:p>
        </p:txBody>
      </p:sp>
      <p:sp>
        <p:nvSpPr>
          <p:cNvPr id="348" name="Google Shape;348;p5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r>
              <a:rPr b="1" lang="en"/>
              <a:t>…</a:t>
            </a:r>
            <a:r>
              <a:rPr b="1" lang="en" sz="2200"/>
              <a:t>(continued)</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7"/>
          <p:cNvPicPr preferRelativeResize="0"/>
          <p:nvPr/>
        </p:nvPicPr>
        <p:blipFill>
          <a:blip r:embed="rId3">
            <a:alphaModFix/>
          </a:blip>
          <a:stretch>
            <a:fillRect/>
          </a:stretch>
        </p:blipFill>
        <p:spPr>
          <a:xfrm>
            <a:off x="0" y="0"/>
            <a:ext cx="9144000" cy="5087050"/>
          </a:xfrm>
          <a:prstGeom prst="rect">
            <a:avLst/>
          </a:prstGeom>
          <a:noFill/>
          <a:ln>
            <a:noFill/>
          </a:ln>
        </p:spPr>
      </p:pic>
      <p:sp>
        <p:nvSpPr>
          <p:cNvPr id="123" name="Google Shape;12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ABSTRACT…</a:t>
            </a:r>
            <a:r>
              <a:rPr b="1" lang="en" sz="2200"/>
              <a:t>(continued)</a:t>
            </a:r>
            <a:endParaRPr b="1" sz="2200"/>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The predictive modeling solution for prediction of heart disease is extremely challenging.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S</a:t>
            </a:r>
            <a:r>
              <a:rPr lang="en" sz="2000">
                <a:solidFill>
                  <a:srgbClr val="000000"/>
                </a:solidFill>
              </a:rPr>
              <a:t>ome attributes such as age, blood pressure, blood sugar etc. from the UCI cleveland dataset are fed into algorithms which are used to predict the risk of heart attack.</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Many previous work has been done on different d</a:t>
            </a:r>
            <a:r>
              <a:rPr lang="en" sz="2000">
                <a:solidFill>
                  <a:srgbClr val="000000"/>
                </a:solidFill>
              </a:rPr>
              <a:t>ata mining techniques, so in this project I will be trying to optimize the result by comparing and combining them using ensemble method and multi layer perceptron</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8"/>
          <p:cNvPicPr preferRelativeResize="0"/>
          <p:nvPr/>
        </p:nvPicPr>
        <p:blipFill>
          <a:blip r:embed="rId3">
            <a:alphaModFix/>
          </a:blip>
          <a:stretch>
            <a:fillRect/>
          </a:stretch>
        </p:blipFill>
        <p:spPr>
          <a:xfrm>
            <a:off x="0" y="0"/>
            <a:ext cx="9144000" cy="5087050"/>
          </a:xfrm>
          <a:prstGeom prst="rect">
            <a:avLst/>
          </a:prstGeom>
          <a:noFill/>
          <a:ln>
            <a:noFill/>
          </a:ln>
        </p:spPr>
      </p:pic>
      <p:sp>
        <p:nvSpPr>
          <p:cNvPr id="130" name="Google Shape;1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a:t>
            </a:r>
            <a:r>
              <a:rPr b="1" lang="en"/>
              <a:t> SURVEY</a:t>
            </a:r>
            <a:endParaRPr b="1" sz="2200"/>
          </a:p>
        </p:txBody>
      </p:sp>
      <p:sp>
        <p:nvSpPr>
          <p:cNvPr id="131" name="Google Shape;131;p28"/>
          <p:cNvSpPr txBox="1"/>
          <p:nvPr>
            <p:ph idx="1" type="body"/>
          </p:nvPr>
        </p:nvSpPr>
        <p:spPr>
          <a:xfrm>
            <a:off x="311700" y="1152475"/>
            <a:ext cx="8520600" cy="39345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In [1], the age range was grouped by the K-Nearest Neighbor algorithm into class. The Risk level of each class was identified with the help of ID3 algorithm. The accuracy of prediction was measured by considering different attributes. This gave highest of 80.6% accuracy.</a:t>
            </a:r>
            <a:endParaRPr sz="2000">
              <a:solidFill>
                <a:srgbClr val="000000"/>
              </a:solidFill>
            </a:endParaRPr>
          </a:p>
          <a:p>
            <a:pPr indent="0" lvl="0" marL="457200" rtl="0" algn="just">
              <a:lnSpc>
                <a:spcPct val="115000"/>
              </a:lnSpc>
              <a:spcBef>
                <a:spcPts val="0"/>
              </a:spcBef>
              <a:spcAft>
                <a:spcPts val="0"/>
              </a:spcAft>
              <a:buNone/>
            </a:pPr>
            <a:r>
              <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In [2], authors </a:t>
            </a:r>
            <a:r>
              <a:rPr lang="en" sz="2000">
                <a:solidFill>
                  <a:srgbClr val="000000"/>
                </a:solidFill>
              </a:rPr>
              <a:t>investigated the heart disease prediction using KStar, J48, SMO, Bayes Net and Multilayer Perceptron through Weka software. Using k-Fold Cross-Validation resampling procedure. The performance of these data mining techniques is measured by combining the results of predictive accuracy, ROC curve</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0" y="0"/>
            <a:ext cx="9144000" cy="5087050"/>
          </a:xfrm>
          <a:prstGeom prst="rect">
            <a:avLst/>
          </a:prstGeom>
          <a:noFill/>
          <a:ln>
            <a:noFill/>
          </a:ln>
        </p:spPr>
      </p:pic>
      <p:sp>
        <p:nvSpPr>
          <p:cNvPr id="137" name="Google Shape;13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SURVEY…</a:t>
            </a:r>
            <a:r>
              <a:rPr b="1" lang="en" sz="2200"/>
              <a:t>(continued)</a:t>
            </a:r>
            <a:endParaRPr b="1" sz="2200"/>
          </a:p>
        </p:txBody>
      </p:sp>
      <p:sp>
        <p:nvSpPr>
          <p:cNvPr id="138" name="Google Shape;138;p2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In [3], authors u</a:t>
            </a:r>
            <a:r>
              <a:rPr lang="en" sz="2000">
                <a:solidFill>
                  <a:srgbClr val="000000"/>
                </a:solidFill>
              </a:rPr>
              <a:t>ses algorithms like logistic regression, support vector machine, k-nearest neighbor, Gaussian naïve Bayes, decision tree classifier and random forest classifier. And the prediction accuracy for logistic regression is found to be the highest among all with 88.29% accuracy. They uses 13 attributes of UCI cleveland dataset.</a:t>
            </a:r>
            <a:endParaRPr sz="2000">
              <a:solidFill>
                <a:srgbClr val="000000"/>
              </a:solidFill>
            </a:endParaRPr>
          </a:p>
          <a:p>
            <a:pPr indent="0" lvl="0" marL="457200" rtl="0" algn="just">
              <a:lnSpc>
                <a:spcPct val="115000"/>
              </a:lnSpc>
              <a:spcBef>
                <a:spcPts val="0"/>
              </a:spcBef>
              <a:spcAft>
                <a:spcPts val="0"/>
              </a:spcAft>
              <a:buNone/>
            </a:pPr>
            <a:r>
              <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The prediction method for heart disease using Neural Network has been proposed by Chaitrali S.Dangare.etl [4]. It has mainly three layers, i.e. the input layer, hidden layer and the output layer. The input is given to the input layer and the result is obtained in the output layer.</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44" name="Google Shape;144;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To develop a system for predicting heart disease from risk factors using machine learning techniques Ensemble Methods and Multi Layer Perceptron Neural Network. To predict heart disease efficiently and accurately.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0" y="0"/>
            <a:ext cx="9144000" cy="5087050"/>
          </a:xfrm>
          <a:prstGeom prst="rect">
            <a:avLst/>
          </a:prstGeom>
          <a:noFill/>
          <a:ln>
            <a:noFill/>
          </a:ln>
        </p:spPr>
      </p:pic>
      <p:sp>
        <p:nvSpPr>
          <p:cNvPr id="150" name="Google Shape;15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endParaRPr b="1" sz="2200"/>
          </a:p>
        </p:txBody>
      </p:sp>
      <p:sp>
        <p:nvSpPr>
          <p:cNvPr id="151" name="Google Shape;15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 sz="2000">
                <a:solidFill>
                  <a:srgbClr val="000000"/>
                </a:solidFill>
              </a:rPr>
              <a:t>The dataset I am using for this project is “Heart Disease Data Set” from UCI Machine learning repository [5].</a:t>
            </a:r>
            <a:endParaRPr sz="2000">
              <a:solidFill>
                <a:srgbClr val="000000"/>
              </a:solidFill>
            </a:endParaRPr>
          </a:p>
          <a:p>
            <a:pPr indent="0" lvl="0" marL="0" rtl="0" algn="just">
              <a:lnSpc>
                <a:spcPct val="100000"/>
              </a:lnSpc>
              <a:spcBef>
                <a:spcPts val="0"/>
              </a:spcBef>
              <a:spcAft>
                <a:spcPts val="0"/>
              </a:spcAft>
              <a:buNone/>
            </a:pPr>
            <a:r>
              <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Inputs attributes: </a:t>
            </a:r>
            <a:endParaRPr sz="2000">
              <a:solidFill>
                <a:srgbClr val="000000"/>
              </a:solidFill>
            </a:endParaRPr>
          </a:p>
          <a:p>
            <a:pPr indent="-355600" lvl="1" marL="914400" rtl="0" algn="just">
              <a:lnSpc>
                <a:spcPct val="100000"/>
              </a:lnSpc>
              <a:spcBef>
                <a:spcPts val="0"/>
              </a:spcBef>
              <a:spcAft>
                <a:spcPts val="0"/>
              </a:spcAft>
              <a:buClr>
                <a:srgbClr val="000000"/>
              </a:buClr>
              <a:buSzPts val="2000"/>
              <a:buChar char="○"/>
            </a:pPr>
            <a:r>
              <a:rPr lang="en" sz="2000">
                <a:solidFill>
                  <a:srgbClr val="000000"/>
                </a:solidFill>
              </a:rPr>
              <a:t>Age, Sex, Chest Pain, Resting blood pressure, Serum cholesterol, Fasting blood sugar, Resting electrocardiographic results, Maximum heart rate achieved, Exercise induced angina, ST depression, Slope of the peak exercise ST segment, Number of major vessels colored by fluoroscopy and thal.</a:t>
            </a:r>
            <a:endParaRPr sz="2000">
              <a:solidFill>
                <a:srgbClr val="000000"/>
              </a:solidFill>
            </a:endParaRPr>
          </a:p>
          <a:p>
            <a:pPr indent="0" lvl="0" marL="914400" rtl="0" algn="just">
              <a:lnSpc>
                <a:spcPct val="100000"/>
              </a:lnSpc>
              <a:spcBef>
                <a:spcPts val="0"/>
              </a:spcBef>
              <a:spcAft>
                <a:spcPts val="0"/>
              </a:spcAft>
              <a:buNone/>
            </a:pPr>
            <a:r>
              <a:t/>
            </a:r>
            <a:endParaRPr sz="16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 sz="2000">
                <a:solidFill>
                  <a:srgbClr val="000000"/>
                </a:solidFill>
              </a:rPr>
              <a:t>Output Attribute</a:t>
            </a:r>
            <a:endParaRPr sz="2000">
              <a:solidFill>
                <a:srgbClr val="000000"/>
              </a:solidFill>
            </a:endParaRPr>
          </a:p>
          <a:p>
            <a:pPr indent="-355600" lvl="1" marL="914400" rtl="0" algn="just">
              <a:lnSpc>
                <a:spcPct val="100000"/>
              </a:lnSpc>
              <a:spcBef>
                <a:spcPts val="0"/>
              </a:spcBef>
              <a:spcAft>
                <a:spcPts val="0"/>
              </a:spcAft>
              <a:buClr>
                <a:srgbClr val="000000"/>
              </a:buClr>
              <a:buSzPts val="2000"/>
              <a:buChar char="○"/>
            </a:pPr>
            <a:r>
              <a:rPr lang="en" sz="2000">
                <a:solidFill>
                  <a:srgbClr val="000000"/>
                </a:solidFill>
              </a:rPr>
              <a:t>Target : Normal or Heart Problem</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0"/>
            <a:ext cx="9144000" cy="5087050"/>
          </a:xfrm>
          <a:prstGeom prst="rect">
            <a:avLst/>
          </a:prstGeom>
          <a:noFill/>
          <a:ln>
            <a:noFill/>
          </a:ln>
        </p:spPr>
      </p:pic>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r>
              <a:rPr b="1" lang="en" sz="2200"/>
              <a:t>(continued)</a:t>
            </a:r>
            <a:endParaRPr b="1" sz="2200"/>
          </a:p>
        </p:txBody>
      </p:sp>
      <p:sp>
        <p:nvSpPr>
          <p:cNvPr id="158" name="Google Shape;15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Age : age in years</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Sex : (1 = male; 0 = female)</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Cp : chest pain type</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Trestbps : resting blood pressure (in </a:t>
            </a:r>
            <a:r>
              <a:rPr lang="en" sz="1700">
                <a:solidFill>
                  <a:srgbClr val="000000"/>
                </a:solidFill>
              </a:rPr>
              <a:t>mmHg</a:t>
            </a:r>
            <a:r>
              <a:rPr lang="en" sz="1700">
                <a:solidFill>
                  <a:srgbClr val="000000"/>
                </a:solidFill>
              </a:rPr>
              <a:t>)</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Chol : serum </a:t>
            </a:r>
            <a:r>
              <a:rPr lang="en" sz="1700">
                <a:solidFill>
                  <a:srgbClr val="000000"/>
                </a:solidFill>
              </a:rPr>
              <a:t>cholesterol</a:t>
            </a:r>
            <a:r>
              <a:rPr lang="en" sz="1700">
                <a:solidFill>
                  <a:srgbClr val="000000"/>
                </a:solidFill>
              </a:rPr>
              <a:t> in mg/dl</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fbs(fasting blood sugar &gt; 120 mg/dl) :  (1 = true; 0 = false)</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Restecg : resting electrocardiographic results</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Thalach : maximum heart rate achieved</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Exang : exercise induced angina (1 = yes; 0 = no)</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Oldpeak : ST depression induced by exercise relative to rest</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Slope : the slope of the peak exercise ST segment</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Ca : number of major vessels (0-3) colored by </a:t>
            </a:r>
            <a:r>
              <a:rPr lang="en" sz="1700">
                <a:solidFill>
                  <a:srgbClr val="000000"/>
                </a:solidFill>
              </a:rPr>
              <a:t>fluoroscopy</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Thal : 3 = normal; 6 = fixed defect; 7 = </a:t>
            </a:r>
            <a:r>
              <a:rPr lang="en" sz="1700">
                <a:solidFill>
                  <a:srgbClr val="000000"/>
                </a:solidFill>
              </a:rPr>
              <a:t>reversable</a:t>
            </a:r>
            <a:r>
              <a:rPr lang="en" sz="1700">
                <a:solidFill>
                  <a:srgbClr val="000000"/>
                </a:solidFill>
              </a:rPr>
              <a:t> defect</a:t>
            </a:r>
            <a:endParaRPr sz="1700">
              <a:solidFill>
                <a:srgbClr val="000000"/>
              </a:solidFill>
            </a:endParaRPr>
          </a:p>
          <a:p>
            <a:pPr indent="-336550" lvl="0" marL="457200" rtl="0" algn="just">
              <a:lnSpc>
                <a:spcPct val="100000"/>
              </a:lnSpc>
              <a:spcBef>
                <a:spcPts val="0"/>
              </a:spcBef>
              <a:spcAft>
                <a:spcPts val="0"/>
              </a:spcAft>
              <a:buClr>
                <a:srgbClr val="000000"/>
              </a:buClr>
              <a:buSzPts val="1700"/>
              <a:buAutoNum type="arabicPeriod"/>
            </a:pPr>
            <a:r>
              <a:rPr lang="en" sz="1700">
                <a:solidFill>
                  <a:srgbClr val="000000"/>
                </a:solidFill>
              </a:rPr>
              <a:t>Target : 1 = Heart Problem  or 0 = Normal</a:t>
            </a:r>
            <a:endParaRPr sz="17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0" y="0"/>
            <a:ext cx="9144000" cy="5087050"/>
          </a:xfrm>
          <a:prstGeom prst="rect">
            <a:avLst/>
          </a:prstGeom>
          <a:noFill/>
          <a:ln>
            <a:noFill/>
          </a:ln>
        </p:spPr>
      </p:pic>
      <p:sp>
        <p:nvSpPr>
          <p:cNvPr id="164" name="Google Shape;164;p33"/>
          <p:cNvSpPr txBox="1"/>
          <p:nvPr>
            <p:ph type="title"/>
          </p:nvPr>
        </p:nvSpPr>
        <p:spPr>
          <a:xfrm>
            <a:off x="311700" y="42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r>
              <a:rPr b="1" lang="en" sz="2200"/>
              <a:t>(continued)</a:t>
            </a:r>
            <a:endParaRPr b="1" sz="2200"/>
          </a:p>
        </p:txBody>
      </p:sp>
      <p:sp>
        <p:nvSpPr>
          <p:cNvPr id="165" name="Google Shape;165;p33"/>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The heart disease dataset is made up of 75 raw features from which 13 features were published. These features are very vital in the diagnosis of heart diseases.</a:t>
            </a:r>
            <a:endParaRPr sz="2000">
              <a:solidFill>
                <a:srgbClr val="000000"/>
              </a:solidFill>
            </a:endParaRPr>
          </a:p>
          <a:p>
            <a:pPr indent="0" lvl="0" marL="457200" rtl="0" algn="just">
              <a:lnSpc>
                <a:spcPct val="115000"/>
              </a:lnSpc>
              <a:spcBef>
                <a:spcPts val="0"/>
              </a:spcBef>
              <a:spcAft>
                <a:spcPts val="0"/>
              </a:spcAft>
              <a:buNone/>
            </a:pPr>
            <a:r>
              <a:t/>
            </a:r>
            <a:endParaRPr sz="15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The features include fasting blood sugar test which must indicate </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&lt; 120 mg / dl for a patient with absent test result and test result of </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&gt; 120 mg / dl for a patient that has heart disease. </a:t>
            </a:r>
            <a:endParaRPr sz="2000">
              <a:solidFill>
                <a:srgbClr val="000000"/>
              </a:solidFill>
            </a:endParaRPr>
          </a:p>
          <a:p>
            <a:pPr indent="0" lvl="0" marL="457200" rtl="0" algn="just">
              <a:lnSpc>
                <a:spcPct val="115000"/>
              </a:lnSpc>
              <a:spcBef>
                <a:spcPts val="0"/>
              </a:spcBef>
              <a:spcAft>
                <a:spcPts val="0"/>
              </a:spcAft>
              <a:buNone/>
            </a:pPr>
            <a:r>
              <a:t/>
            </a:r>
            <a:endParaRPr sz="16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 sz="2000">
                <a:solidFill>
                  <a:srgbClr val="000000"/>
                </a:solidFill>
              </a:rPr>
              <a:t>Also, a patient that has serum cholesterol greater than 180 mg/dl is also considered as heart disease present.</a:t>
            </a:r>
            <a:endParaRPr sz="2000">
              <a:solidFill>
                <a:srgbClr val="000000"/>
              </a:solidFill>
            </a:endParaRPr>
          </a:p>
          <a:p>
            <a:pPr indent="0" lvl="0" marL="457200" rtl="0" algn="just">
              <a:lnSpc>
                <a:spcPct val="100000"/>
              </a:lnSpc>
              <a:spcBef>
                <a:spcPts val="0"/>
              </a:spcBef>
              <a:spcAft>
                <a:spcPts val="0"/>
              </a:spcAft>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