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64005187c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64005187c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64005187c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64005187c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64005187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64005187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64005187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64005187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64005187c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64005187c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64005187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264005187c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7f66f27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7f66f27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7e72d29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7e72d29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64005187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64005187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6400518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6400518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b666223fa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b666223fa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b666223f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b666223f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6400518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6400518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6400518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6400518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64005187c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64005187c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112275" y="322150"/>
            <a:ext cx="5568600" cy="734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GB" sz="2210">
                <a:latin typeface="Calibri"/>
                <a:ea typeface="Calibri"/>
                <a:cs typeface="Calibri"/>
                <a:sym typeface="Calibri"/>
              </a:rPr>
              <a:t>             </a:t>
            </a:r>
            <a:r>
              <a:rPr lang="en-GB" sz="2210">
                <a:latin typeface="Times New Roman"/>
                <a:ea typeface="Times New Roman"/>
                <a:cs typeface="Times New Roman"/>
                <a:sym typeface="Times New Roman"/>
              </a:rPr>
              <a:t>Project Presentation</a:t>
            </a:r>
            <a:endParaRPr sz="2210">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ts val="990"/>
              <a:buFont typeface="Arial"/>
              <a:buNone/>
            </a:pPr>
            <a:r>
              <a:rPr lang="en-GB" sz="2210">
                <a:latin typeface="Times New Roman"/>
                <a:ea typeface="Times New Roman"/>
                <a:cs typeface="Times New Roman"/>
                <a:sym typeface="Times New Roman"/>
              </a:rPr>
              <a:t>				on</a:t>
            </a:r>
            <a:endParaRPr sz="2210">
              <a:latin typeface="Times New Roman"/>
              <a:ea typeface="Times New Roman"/>
              <a:cs typeface="Times New Roman"/>
              <a:sym typeface="Times New Roman"/>
            </a:endParaRPr>
          </a:p>
        </p:txBody>
      </p:sp>
      <p:sp>
        <p:nvSpPr>
          <p:cNvPr id="278" name="Google Shape;278;p13"/>
          <p:cNvSpPr txBox="1"/>
          <p:nvPr>
            <p:ph idx="1" type="subTitle"/>
          </p:nvPr>
        </p:nvSpPr>
        <p:spPr>
          <a:xfrm>
            <a:off x="957500" y="1112975"/>
            <a:ext cx="7623300" cy="58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b="1" lang="en-GB" sz="2000">
                <a:solidFill>
                  <a:schemeClr val="dk2"/>
                </a:solidFill>
                <a:latin typeface="Times New Roman"/>
                <a:ea typeface="Times New Roman"/>
                <a:cs typeface="Times New Roman"/>
                <a:sym typeface="Times New Roman"/>
              </a:rPr>
              <a:t>SEAT ALLOTMENT THROUGH FACE RECOGNITION</a:t>
            </a:r>
            <a:endParaRPr b="1" sz="2000">
              <a:solidFill>
                <a:schemeClr val="dk2"/>
              </a:solidFill>
              <a:latin typeface="Times New Roman"/>
              <a:ea typeface="Times New Roman"/>
              <a:cs typeface="Times New Roman"/>
              <a:sym typeface="Times New Roman"/>
            </a:endParaRPr>
          </a:p>
        </p:txBody>
      </p:sp>
      <p:sp>
        <p:nvSpPr>
          <p:cNvPr id="279" name="Google Shape;279;p13"/>
          <p:cNvSpPr txBox="1"/>
          <p:nvPr/>
        </p:nvSpPr>
        <p:spPr>
          <a:xfrm>
            <a:off x="3415300" y="1598450"/>
            <a:ext cx="2715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Times New Roman"/>
                <a:ea typeface="Times New Roman"/>
                <a:cs typeface="Times New Roman"/>
                <a:sym typeface="Times New Roman"/>
              </a:rPr>
              <a:t>Presented By</a:t>
            </a:r>
            <a:endParaRPr b="1" sz="1600">
              <a:latin typeface="Times New Roman"/>
              <a:ea typeface="Times New Roman"/>
              <a:cs typeface="Times New Roman"/>
              <a:sym typeface="Times New Roman"/>
            </a:endParaRPr>
          </a:p>
        </p:txBody>
      </p:sp>
      <p:sp>
        <p:nvSpPr>
          <p:cNvPr id="280" name="Google Shape;280;p13"/>
          <p:cNvSpPr txBox="1"/>
          <p:nvPr/>
        </p:nvSpPr>
        <p:spPr>
          <a:xfrm>
            <a:off x="2096250" y="2132825"/>
            <a:ext cx="4951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FFFFFF"/>
                </a:solidFill>
                <a:latin typeface="Times New Roman"/>
                <a:ea typeface="Times New Roman"/>
                <a:cs typeface="Times New Roman"/>
                <a:sym typeface="Times New Roman"/>
              </a:rPr>
              <a:t>Rahul Kumar				  Hemant Maurya</a:t>
            </a:r>
            <a:endParaRPr b="1" sz="17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GB" sz="1700">
                <a:solidFill>
                  <a:srgbClr val="FFFFFF"/>
                </a:solidFill>
                <a:latin typeface="Times New Roman"/>
                <a:ea typeface="Times New Roman"/>
                <a:cs typeface="Times New Roman"/>
                <a:sym typeface="Times New Roman"/>
              </a:rPr>
              <a:t>Roll No. 18365			          Roll No. 18317</a:t>
            </a:r>
            <a:endParaRPr b="1" sz="1700">
              <a:solidFill>
                <a:srgbClr val="FFFFFF"/>
              </a:solidFill>
              <a:latin typeface="Times New Roman"/>
              <a:ea typeface="Times New Roman"/>
              <a:cs typeface="Times New Roman"/>
              <a:sym typeface="Times New Roman"/>
            </a:endParaRPr>
          </a:p>
        </p:txBody>
      </p:sp>
      <p:sp>
        <p:nvSpPr>
          <p:cNvPr id="281" name="Google Shape;281;p13"/>
          <p:cNvSpPr txBox="1"/>
          <p:nvPr>
            <p:ph type="ctrTitle"/>
          </p:nvPr>
        </p:nvSpPr>
        <p:spPr>
          <a:xfrm>
            <a:off x="2583200" y="2750600"/>
            <a:ext cx="4464600" cy="896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GB" sz="1700">
                <a:latin typeface="Calibri"/>
                <a:ea typeface="Calibri"/>
                <a:cs typeface="Calibri"/>
                <a:sym typeface="Calibri"/>
              </a:rPr>
              <a:t>             </a:t>
            </a:r>
            <a:r>
              <a:rPr lang="en-GB" sz="1700">
                <a:latin typeface="Times New Roman"/>
                <a:ea typeface="Times New Roman"/>
                <a:cs typeface="Times New Roman"/>
                <a:sym typeface="Times New Roman"/>
              </a:rPr>
              <a:t>Under </a:t>
            </a:r>
            <a:r>
              <a:rPr lang="en-GB" sz="1700">
                <a:latin typeface="Times New Roman"/>
                <a:ea typeface="Times New Roman"/>
                <a:cs typeface="Times New Roman"/>
                <a:sym typeface="Times New Roman"/>
              </a:rPr>
              <a:t>the guidance</a:t>
            </a:r>
            <a:endParaRPr sz="1700">
              <a:latin typeface="Times New Roman"/>
              <a:ea typeface="Times New Roman"/>
              <a:cs typeface="Times New Roman"/>
              <a:sym typeface="Times New Roman"/>
            </a:endParaRPr>
          </a:p>
          <a:p>
            <a:pPr indent="0" lvl="0" marL="0" rtl="0" algn="l">
              <a:lnSpc>
                <a:spcPct val="115000"/>
              </a:lnSpc>
              <a:spcBef>
                <a:spcPts val="1000"/>
              </a:spcBef>
              <a:spcAft>
                <a:spcPts val="1000"/>
              </a:spcAft>
              <a:buClr>
                <a:schemeClr val="dk1"/>
              </a:buClr>
              <a:buSzPts val="990"/>
              <a:buFont typeface="Arial"/>
              <a:buNone/>
            </a:pPr>
            <a:r>
              <a:rPr lang="en-GB" sz="1700">
                <a:latin typeface="Times New Roman"/>
                <a:ea typeface="Times New Roman"/>
                <a:cs typeface="Times New Roman"/>
                <a:sym typeface="Times New Roman"/>
              </a:rPr>
              <a:t>Praveen Mishra (Assistant Professor)</a:t>
            </a:r>
            <a:endParaRPr sz="1700">
              <a:latin typeface="Times New Roman"/>
              <a:ea typeface="Times New Roman"/>
              <a:cs typeface="Times New Roman"/>
              <a:sym typeface="Times New Roman"/>
            </a:endParaRPr>
          </a:p>
        </p:txBody>
      </p:sp>
      <p:pic>
        <p:nvPicPr>
          <p:cNvPr id="282" name="Google Shape;282;p13"/>
          <p:cNvPicPr preferRelativeResize="0"/>
          <p:nvPr/>
        </p:nvPicPr>
        <p:blipFill>
          <a:blip r:embed="rId3">
            <a:alphaModFix/>
          </a:blip>
          <a:stretch>
            <a:fillRect/>
          </a:stretch>
        </p:blipFill>
        <p:spPr>
          <a:xfrm>
            <a:off x="3593575" y="3552425"/>
            <a:ext cx="1399050" cy="864125"/>
          </a:xfrm>
          <a:prstGeom prst="rect">
            <a:avLst/>
          </a:prstGeom>
          <a:noFill/>
          <a:ln>
            <a:noFill/>
          </a:ln>
        </p:spPr>
      </p:pic>
      <p:sp>
        <p:nvSpPr>
          <p:cNvPr id="283" name="Google Shape;283;p13"/>
          <p:cNvSpPr txBox="1"/>
          <p:nvPr/>
        </p:nvSpPr>
        <p:spPr>
          <a:xfrm>
            <a:off x="1878175" y="4416550"/>
            <a:ext cx="5802600" cy="677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GB" sz="1600">
                <a:solidFill>
                  <a:schemeClr val="lt1"/>
                </a:solidFill>
                <a:latin typeface="Times New Roman"/>
                <a:ea typeface="Times New Roman"/>
                <a:cs typeface="Times New Roman"/>
                <a:sym typeface="Times New Roman"/>
              </a:rPr>
              <a:t>Department of information Technology</a:t>
            </a:r>
            <a:endParaRPr b="1"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sz="1600">
                <a:solidFill>
                  <a:schemeClr val="lt1"/>
                </a:solidFill>
                <a:latin typeface="Times New Roman"/>
                <a:ea typeface="Times New Roman"/>
                <a:cs typeface="Times New Roman"/>
                <a:sym typeface="Times New Roman"/>
              </a:rPr>
              <a:t>Institute of Engineering and Technology, Ayodhya</a:t>
            </a:r>
            <a:endParaRPr b="1" sz="16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Preprocessing </a:t>
            </a:r>
            <a:endParaRPr sz="2900"/>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1.</a:t>
            </a:r>
            <a:r>
              <a:rPr lang="en-GB" sz="1800">
                <a:latin typeface="Times New Roman"/>
                <a:ea typeface="Times New Roman"/>
                <a:cs typeface="Times New Roman"/>
                <a:sym typeface="Times New Roman"/>
              </a:rPr>
              <a:t>Data preprocessing is the process of transforming raw data into an understandable format.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GB" sz="1800">
                <a:latin typeface="Times New Roman"/>
                <a:ea typeface="Times New Roman"/>
                <a:cs typeface="Times New Roman"/>
                <a:sym typeface="Times New Roman"/>
              </a:rPr>
              <a:t>2.It is also an important step in data mining as we cannot work with raw data. </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en-GB" sz="1800">
                <a:latin typeface="Times New Roman"/>
                <a:ea typeface="Times New Roman"/>
                <a:cs typeface="Times New Roman"/>
                <a:sym typeface="Times New Roman"/>
              </a:rPr>
              <a:t>3.The quality of the data should be checked before applying machine learning or data mining algorithms.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112100" y="3004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Data preprocessing important?</a:t>
            </a:r>
            <a:endParaRPr/>
          </a:p>
          <a:p>
            <a:pPr indent="0" lvl="0" marL="0" rtl="0" algn="l">
              <a:spcBef>
                <a:spcPts val="0"/>
              </a:spcBef>
              <a:spcAft>
                <a:spcPts val="0"/>
              </a:spcAft>
              <a:buNone/>
            </a:pPr>
            <a:r>
              <a:rPr lang="en-GB"/>
              <a:t>And Major Tasks in Data Preprocessing:-</a:t>
            </a:r>
            <a:endParaRPr/>
          </a:p>
        </p:txBody>
      </p:sp>
      <p:sp>
        <p:nvSpPr>
          <p:cNvPr id="343" name="Google Shape;343;p23"/>
          <p:cNvSpPr txBox="1"/>
          <p:nvPr>
            <p:ph idx="1" type="body"/>
          </p:nvPr>
        </p:nvSpPr>
        <p:spPr>
          <a:xfrm>
            <a:off x="415325" y="1395025"/>
            <a:ext cx="8444700" cy="3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 Accuracy: To check whether the data entered is correct or not. </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Completeness: To check whether the data is available or not recorded.</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 Consistency: To check whether the same data is kept in all the places that do or do not match. </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Timeliness: The data should be updated correctly. ● Believability: The data should be trustable. </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GB" sz="1700">
                <a:latin typeface="Times New Roman"/>
                <a:ea typeface="Times New Roman"/>
                <a:cs typeface="Times New Roman"/>
                <a:sym typeface="Times New Roman"/>
              </a:rPr>
              <a:t>● Interpretability: The understandability of the data.</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GB" sz="1700">
                <a:latin typeface="Times New Roman"/>
                <a:ea typeface="Times New Roman"/>
                <a:cs typeface="Times New Roman"/>
                <a:sym typeface="Times New Roman"/>
              </a:rPr>
              <a:t>Task:-</a:t>
            </a:r>
            <a:endParaRPr b="1" sz="1700">
              <a:latin typeface="Times New Roman"/>
              <a:ea typeface="Times New Roman"/>
              <a:cs typeface="Times New Roman"/>
              <a:sym typeface="Times New Roman"/>
            </a:endParaRPr>
          </a:p>
          <a:p>
            <a:pPr indent="0" lvl="0" marL="0" rtl="0" algn="l">
              <a:spcBef>
                <a:spcPts val="1200"/>
              </a:spcBef>
              <a:spcAft>
                <a:spcPts val="1200"/>
              </a:spcAft>
              <a:buNone/>
            </a:pPr>
            <a:r>
              <a:rPr lang="en-GB" sz="1700">
                <a:latin typeface="Times New Roman"/>
                <a:ea typeface="Times New Roman"/>
                <a:cs typeface="Times New Roman"/>
                <a:sym typeface="Times New Roman"/>
              </a:rPr>
              <a:t> 1.Data cleaning 2. Data integration 3. Data reduction 4. Data transformation</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Extraction</a:t>
            </a:r>
            <a:endParaRPr/>
          </a:p>
        </p:txBody>
      </p:sp>
      <p:sp>
        <p:nvSpPr>
          <p:cNvPr id="349" name="Google Shape;349;p24"/>
          <p:cNvSpPr txBox="1"/>
          <p:nvPr>
            <p:ph idx="1" type="body"/>
          </p:nvPr>
        </p:nvSpPr>
        <p:spPr>
          <a:xfrm>
            <a:off x="943350" y="1662000"/>
            <a:ext cx="77514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800">
                <a:latin typeface="Times New Roman"/>
                <a:ea typeface="Times New Roman"/>
                <a:cs typeface="Times New Roman"/>
                <a:sym typeface="Times New Roman"/>
              </a:rPr>
              <a:t>Feature extraction is a part of the dimensionality reduction process, in which, an initial set of the raw data is divided and reduced to more manageable groups. So when you want to process it will be easier. The most important characteristic of these large data sets is that they have a large number of variables. These variables require a lot of computing resources to process. So Feature extraction helps to get the best feature from those big data sets by selecting and combining variables into features, thus, effectively reducing the amount of data. These features are easy to process, but still able to describe the actual data set with accuracy and originality.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Process use in Image Extraction</a:t>
            </a:r>
            <a:endParaRPr/>
          </a:p>
        </p:txBody>
      </p:sp>
      <p:sp>
        <p:nvSpPr>
          <p:cNvPr id="355" name="Google Shape;355;p25"/>
          <p:cNvSpPr txBox="1"/>
          <p:nvPr>
            <p:ph idx="1" type="body"/>
          </p:nvPr>
        </p:nvSpPr>
        <p:spPr>
          <a:xfrm>
            <a:off x="739400" y="1676000"/>
            <a:ext cx="7923900" cy="30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1. We store image in Database .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GB" sz="1800">
                <a:latin typeface="Times New Roman"/>
                <a:ea typeface="Times New Roman"/>
                <a:cs typeface="Times New Roman"/>
                <a:sym typeface="Times New Roman"/>
              </a:rPr>
              <a:t>2. Reading Image Data in Python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GB" sz="1800">
                <a:latin typeface="Times New Roman"/>
                <a:ea typeface="Times New Roman"/>
                <a:cs typeface="Times New Roman"/>
                <a:sym typeface="Times New Roman"/>
              </a:rPr>
              <a:t>3. Method #1 for Feature Extraction from Image Data: Grayscale Pixel Values as Features </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GB" sz="1800">
                <a:latin typeface="Times New Roman"/>
                <a:ea typeface="Times New Roman"/>
                <a:cs typeface="Times New Roman"/>
                <a:sym typeface="Times New Roman"/>
              </a:rPr>
              <a:t>4. Method #2 for Feature Extraction from Image Data: Mean Pixel Value of Channels </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en-GB" sz="1800">
                <a:latin typeface="Times New Roman"/>
                <a:ea typeface="Times New Roman"/>
                <a:cs typeface="Times New Roman"/>
                <a:sym typeface="Times New Roman"/>
              </a:rPr>
              <a:t>5. Method #3 for Feature Extraction from Image Data: Extracting Edges</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056750" y="289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Image Classification Working</a:t>
            </a:r>
            <a:endParaRPr/>
          </a:p>
        </p:txBody>
      </p:sp>
      <p:sp>
        <p:nvSpPr>
          <p:cNvPr id="361" name="Google Shape;361;p26"/>
          <p:cNvSpPr txBox="1"/>
          <p:nvPr>
            <p:ph idx="1" type="body"/>
          </p:nvPr>
        </p:nvSpPr>
        <p:spPr>
          <a:xfrm>
            <a:off x="585700" y="1341775"/>
            <a:ext cx="8025300" cy="360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800">
                <a:latin typeface="Times New Roman"/>
                <a:ea typeface="Times New Roman"/>
                <a:cs typeface="Times New Roman"/>
                <a:sym typeface="Times New Roman"/>
              </a:rPr>
              <a:t>Image classification is a supervised learning problem: define a set of target classes  , and train a model to recognize them using labeled example photos. Early computer vision models relied on raw pixel data as the input to the model.raw pixel data alone doesn't provide a sufficiently stable representation to encompass the myriad variations of an object as captured in an image. The position of the object, background behind the object, ambient lighting, camera angle, and camera focus all can produce fluctuation in raw pixel data; these differences are significant enough that they cannot be corrected for by taking weighted averages of pixel RGB values. To model objects more flexibly, classic computer vision models added new features derived from pixel data, such as color histograms, textures, and shapes.</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Matching with Face database and result:-</a:t>
            </a:r>
            <a:endParaRPr/>
          </a:p>
        </p:txBody>
      </p:sp>
      <p:sp>
        <p:nvSpPr>
          <p:cNvPr id="367" name="Google Shape;367;p27"/>
          <p:cNvSpPr txBox="1"/>
          <p:nvPr>
            <p:ph idx="1" type="body"/>
          </p:nvPr>
        </p:nvSpPr>
        <p:spPr>
          <a:xfrm>
            <a:off x="1303800" y="16812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800">
                <a:latin typeface="Times New Roman"/>
                <a:ea typeface="Times New Roman"/>
                <a:cs typeface="Times New Roman"/>
                <a:sym typeface="Times New Roman"/>
              </a:rPr>
              <a:t>After the performing there step we are match the face with our database if their detail are match than they get their seat information respectively and if their image in does not present in our database then they did not get their seat information.</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idx="1" type="body"/>
          </p:nvPr>
        </p:nvSpPr>
        <p:spPr>
          <a:xfrm>
            <a:off x="1303800" y="19655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6000">
                <a:latin typeface="Times New Roman"/>
                <a:ea typeface="Times New Roman"/>
                <a:cs typeface="Times New Roman"/>
                <a:sym typeface="Times New Roman"/>
              </a:rPr>
              <a:t>   </a:t>
            </a:r>
            <a:r>
              <a:rPr b="1" lang="en-GB" sz="6000">
                <a:latin typeface="Times New Roman"/>
                <a:ea typeface="Times New Roman"/>
                <a:cs typeface="Times New Roman"/>
                <a:sym typeface="Times New Roman"/>
              </a:rPr>
              <a:t>THANK YOU</a:t>
            </a:r>
            <a:endParaRPr b="1" sz="6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289" name="Google Shape;289;p14"/>
          <p:cNvSpPr txBox="1"/>
          <p:nvPr>
            <p:ph idx="1" type="body"/>
          </p:nvPr>
        </p:nvSpPr>
        <p:spPr>
          <a:xfrm>
            <a:off x="982950" y="1657225"/>
            <a:ext cx="7672200" cy="320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400">
                <a:latin typeface="Times New Roman"/>
                <a:ea typeface="Times New Roman"/>
                <a:cs typeface="Times New Roman"/>
                <a:sym typeface="Times New Roman"/>
              </a:rPr>
              <a:t> </a:t>
            </a:r>
            <a:r>
              <a:rPr b="1" lang="en-GB" sz="2200">
                <a:solidFill>
                  <a:srgbClr val="000000"/>
                </a:solidFill>
                <a:latin typeface="Times New Roman"/>
                <a:ea typeface="Times New Roman"/>
                <a:cs typeface="Times New Roman"/>
                <a:sym typeface="Times New Roman"/>
              </a:rPr>
              <a:t>Sr.No	Topic of Project					              </a:t>
            </a:r>
            <a:endParaRPr b="1" sz="2200">
              <a:solidFill>
                <a:srgbClr val="000000"/>
              </a:solidFill>
              <a:latin typeface="Times New Roman"/>
              <a:ea typeface="Times New Roman"/>
              <a:cs typeface="Times New Roman"/>
              <a:sym typeface="Times New Roman"/>
            </a:endParaRPr>
          </a:p>
          <a:p>
            <a:pPr indent="-908685" lvl="0" marL="949325" rtl="0" algn="l">
              <a:lnSpc>
                <a:spcPct val="150000"/>
              </a:lnSpc>
              <a:spcBef>
                <a:spcPts val="1200"/>
              </a:spcBef>
              <a:spcAft>
                <a:spcPts val="0"/>
              </a:spcAft>
              <a:buClr>
                <a:srgbClr val="000000"/>
              </a:buClr>
              <a:buSzPts val="2200"/>
              <a:buFont typeface="Times New Roman"/>
              <a:buAutoNum type="arabicPeriod"/>
            </a:pPr>
            <a:r>
              <a:rPr b="1" lang="en-GB" sz="2200">
                <a:solidFill>
                  <a:srgbClr val="000000"/>
                </a:solidFill>
                <a:latin typeface="Times New Roman"/>
                <a:ea typeface="Times New Roman"/>
                <a:cs typeface="Times New Roman"/>
                <a:sym typeface="Times New Roman"/>
              </a:rPr>
              <a:t>Introduction of The Project</a:t>
            </a:r>
            <a:r>
              <a:rPr b="1" lang="en-GB" sz="2200">
                <a:solidFill>
                  <a:srgbClr val="000000"/>
                </a:solidFill>
                <a:latin typeface="Times New Roman"/>
                <a:ea typeface="Times New Roman"/>
                <a:cs typeface="Times New Roman"/>
                <a:sym typeface="Times New Roman"/>
              </a:rPr>
              <a:t>                                                                              </a:t>
            </a:r>
            <a:endParaRPr b="1" sz="2200">
              <a:solidFill>
                <a:srgbClr val="000000"/>
              </a:solidFill>
              <a:latin typeface="Times New Roman"/>
              <a:ea typeface="Times New Roman"/>
              <a:cs typeface="Times New Roman"/>
              <a:sym typeface="Times New Roman"/>
            </a:endParaRPr>
          </a:p>
          <a:p>
            <a:pPr indent="-908685" lvl="0" marL="949325" rtl="0" algn="l">
              <a:lnSpc>
                <a:spcPct val="150000"/>
              </a:lnSpc>
              <a:spcBef>
                <a:spcPts val="0"/>
              </a:spcBef>
              <a:spcAft>
                <a:spcPts val="0"/>
              </a:spcAft>
              <a:buClr>
                <a:srgbClr val="000000"/>
              </a:buClr>
              <a:buSzPts val="2200"/>
              <a:buFont typeface="Times New Roman"/>
              <a:buAutoNum type="arabicPeriod"/>
            </a:pPr>
            <a:r>
              <a:rPr b="1" lang="en-GB" sz="2200">
                <a:solidFill>
                  <a:srgbClr val="000000"/>
                </a:solidFill>
                <a:latin typeface="Times New Roman"/>
                <a:ea typeface="Times New Roman"/>
                <a:cs typeface="Times New Roman"/>
                <a:sym typeface="Times New Roman"/>
              </a:rPr>
              <a:t>Project Aim &amp; Objective					                 	</a:t>
            </a:r>
            <a:endParaRPr b="1" sz="2200">
              <a:solidFill>
                <a:srgbClr val="000000"/>
              </a:solidFill>
              <a:latin typeface="Times New Roman"/>
              <a:ea typeface="Times New Roman"/>
              <a:cs typeface="Times New Roman"/>
              <a:sym typeface="Times New Roman"/>
            </a:endParaRPr>
          </a:p>
          <a:p>
            <a:pPr indent="-908685" lvl="0" marL="949325" rtl="0" algn="l">
              <a:lnSpc>
                <a:spcPct val="150000"/>
              </a:lnSpc>
              <a:spcBef>
                <a:spcPts val="0"/>
              </a:spcBef>
              <a:spcAft>
                <a:spcPts val="0"/>
              </a:spcAft>
              <a:buClr>
                <a:srgbClr val="000000"/>
              </a:buClr>
              <a:buSzPts val="2200"/>
              <a:buFont typeface="Times New Roman"/>
              <a:buAutoNum type="arabicPeriod"/>
            </a:pPr>
            <a:r>
              <a:rPr b="1" lang="en-GB" sz="2200">
                <a:solidFill>
                  <a:srgbClr val="000000"/>
                </a:solidFill>
                <a:latin typeface="Times New Roman"/>
                <a:ea typeface="Times New Roman"/>
                <a:cs typeface="Times New Roman"/>
                <a:sym typeface="Times New Roman"/>
              </a:rPr>
              <a:t>HW/SW Requirement				                                                                  </a:t>
            </a:r>
            <a:endParaRPr b="1" sz="2200">
              <a:solidFill>
                <a:srgbClr val="000000"/>
              </a:solidFill>
              <a:latin typeface="Times New Roman"/>
              <a:ea typeface="Times New Roman"/>
              <a:cs typeface="Times New Roman"/>
              <a:sym typeface="Times New Roman"/>
            </a:endParaRPr>
          </a:p>
          <a:p>
            <a:pPr indent="-908685" lvl="0" marL="949325" rtl="0" algn="l">
              <a:lnSpc>
                <a:spcPct val="150000"/>
              </a:lnSpc>
              <a:spcBef>
                <a:spcPts val="0"/>
              </a:spcBef>
              <a:spcAft>
                <a:spcPts val="0"/>
              </a:spcAft>
              <a:buClr>
                <a:srgbClr val="000000"/>
              </a:buClr>
              <a:buSzPts val="2200"/>
              <a:buFont typeface="Times New Roman"/>
              <a:buAutoNum type="arabicPeriod"/>
            </a:pPr>
            <a:r>
              <a:rPr b="1" lang="en-GB" sz="2200">
                <a:solidFill>
                  <a:srgbClr val="000000"/>
                </a:solidFill>
                <a:latin typeface="Times New Roman"/>
                <a:ea typeface="Times New Roman"/>
                <a:cs typeface="Times New Roman"/>
                <a:sym typeface="Times New Roman"/>
              </a:rPr>
              <a:t>Flow Diagram	                                                                                  </a:t>
            </a:r>
            <a:endParaRPr b="1" sz="2200">
              <a:solidFill>
                <a:srgbClr val="000000"/>
              </a:solidFill>
              <a:latin typeface="Times New Roman"/>
              <a:ea typeface="Times New Roman"/>
              <a:cs typeface="Times New Roman"/>
              <a:sym typeface="Times New Roman"/>
            </a:endParaRPr>
          </a:p>
          <a:p>
            <a:pPr indent="-870585" lvl="0" marL="949325" rtl="0" algn="l">
              <a:lnSpc>
                <a:spcPct val="150000"/>
              </a:lnSpc>
              <a:spcBef>
                <a:spcPts val="0"/>
              </a:spcBef>
              <a:spcAft>
                <a:spcPts val="0"/>
              </a:spcAft>
              <a:buClr>
                <a:srgbClr val="000000"/>
              </a:buClr>
              <a:buSzPts val="1600"/>
              <a:buFont typeface="Times New Roman"/>
              <a:buAutoNum type="arabicPeriod"/>
            </a:pPr>
            <a:r>
              <a:rPr b="1" lang="en-GB" sz="2200">
                <a:solidFill>
                  <a:srgbClr val="000000"/>
                </a:solidFill>
                <a:latin typeface="Times New Roman"/>
                <a:ea typeface="Times New Roman"/>
                <a:cs typeface="Times New Roman"/>
                <a:sym typeface="Times New Roman"/>
              </a:rPr>
              <a:t>Process Seat Allotment</a:t>
            </a:r>
            <a:r>
              <a:rPr b="1" lang="en-GB" sz="1600">
                <a:solidFill>
                  <a:srgbClr val="000000"/>
                </a:solidFill>
                <a:latin typeface="Times New Roman"/>
                <a:ea typeface="Times New Roman"/>
                <a:cs typeface="Times New Roman"/>
                <a:sym typeface="Times New Roman"/>
              </a:rPr>
              <a:t>			                                            </a:t>
            </a:r>
            <a:endParaRPr b="1"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rPr b="1" lang="en-GB">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826250" y="468250"/>
            <a:ext cx="7688700" cy="52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2400">
                <a:solidFill>
                  <a:srgbClr val="1F497D"/>
                </a:solidFill>
                <a:latin typeface="Cambria"/>
                <a:ea typeface="Cambria"/>
                <a:cs typeface="Cambria"/>
                <a:sym typeface="Cambria"/>
              </a:rPr>
              <a:t>                        INTRODUCTION Of The Project</a:t>
            </a:r>
            <a:endParaRPr sz="3000"/>
          </a:p>
        </p:txBody>
      </p:sp>
      <p:sp>
        <p:nvSpPr>
          <p:cNvPr id="295" name="Google Shape;295;p15"/>
          <p:cNvSpPr txBox="1"/>
          <p:nvPr>
            <p:ph idx="1" type="body"/>
          </p:nvPr>
        </p:nvSpPr>
        <p:spPr>
          <a:xfrm>
            <a:off x="246475" y="998050"/>
            <a:ext cx="8552400" cy="40422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None/>
            </a:pPr>
            <a:r>
              <a:rPr lang="en-GB" sz="1200">
                <a:solidFill>
                  <a:srgbClr val="202124"/>
                </a:solidFill>
                <a:latin typeface="Times New Roman"/>
                <a:ea typeface="Times New Roman"/>
                <a:cs typeface="Times New Roman"/>
                <a:sym typeface="Times New Roman"/>
              </a:rPr>
              <a:t>1. </a:t>
            </a:r>
            <a:r>
              <a:rPr lang="en-GB" sz="1800">
                <a:solidFill>
                  <a:srgbClr val="202124"/>
                </a:solidFill>
                <a:latin typeface="Times New Roman"/>
                <a:ea typeface="Times New Roman"/>
                <a:cs typeface="Times New Roman"/>
                <a:sym typeface="Times New Roman"/>
              </a:rPr>
              <a:t>Seat Allotment is a Computer application that is capable of detecting,identifying or  verifying the Human faces from an image or video </a:t>
            </a:r>
            <a:r>
              <a:rPr lang="en-GB" sz="1800">
                <a:solidFill>
                  <a:srgbClr val="202124"/>
                </a:solidFill>
                <a:latin typeface="Times New Roman"/>
                <a:ea typeface="Times New Roman"/>
                <a:cs typeface="Times New Roman"/>
                <a:sym typeface="Times New Roman"/>
              </a:rPr>
              <a:t>capturing</a:t>
            </a:r>
            <a:r>
              <a:rPr lang="en-GB" sz="1800">
                <a:solidFill>
                  <a:srgbClr val="202124"/>
                </a:solidFill>
                <a:latin typeface="Times New Roman"/>
                <a:ea typeface="Times New Roman"/>
                <a:cs typeface="Times New Roman"/>
                <a:sym typeface="Times New Roman"/>
              </a:rPr>
              <a:t> using a digital Camera and </a:t>
            </a:r>
            <a:r>
              <a:rPr lang="en-GB" sz="1800">
                <a:solidFill>
                  <a:srgbClr val="202124"/>
                </a:solidFill>
                <a:latin typeface="Times New Roman"/>
                <a:ea typeface="Times New Roman"/>
                <a:cs typeface="Times New Roman"/>
                <a:sym typeface="Times New Roman"/>
              </a:rPr>
              <a:t>allocating</a:t>
            </a:r>
            <a:r>
              <a:rPr lang="en-GB" sz="1800">
                <a:solidFill>
                  <a:srgbClr val="202124"/>
                </a:solidFill>
                <a:latin typeface="Times New Roman"/>
                <a:ea typeface="Times New Roman"/>
                <a:cs typeface="Times New Roman"/>
                <a:sym typeface="Times New Roman"/>
              </a:rPr>
              <a:t> </a:t>
            </a:r>
            <a:r>
              <a:rPr lang="en-GB" sz="1800">
                <a:solidFill>
                  <a:srgbClr val="202124"/>
                </a:solidFill>
                <a:latin typeface="Times New Roman"/>
                <a:ea typeface="Times New Roman"/>
                <a:cs typeface="Times New Roman"/>
                <a:sym typeface="Times New Roman"/>
              </a:rPr>
              <a:t>their</a:t>
            </a:r>
            <a:r>
              <a:rPr lang="en-GB" sz="1800">
                <a:solidFill>
                  <a:srgbClr val="202124"/>
                </a:solidFill>
                <a:latin typeface="Times New Roman"/>
                <a:ea typeface="Times New Roman"/>
                <a:cs typeface="Times New Roman"/>
                <a:sym typeface="Times New Roman"/>
              </a:rPr>
              <a:t> seat respectively. </a:t>
            </a:r>
            <a:endParaRPr sz="1800">
              <a:solidFill>
                <a:srgbClr val="202124"/>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sz="1800">
                <a:solidFill>
                  <a:srgbClr val="202124"/>
                </a:solidFill>
                <a:latin typeface="Times New Roman"/>
                <a:ea typeface="Times New Roman"/>
                <a:cs typeface="Times New Roman"/>
                <a:sym typeface="Times New Roman"/>
              </a:rPr>
              <a:t>2.It is a form of Biometric system.</a:t>
            </a:r>
            <a:endParaRPr sz="1800">
              <a:solidFill>
                <a:srgbClr val="202124"/>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sz="1800">
                <a:solidFill>
                  <a:srgbClr val="202124"/>
                </a:solidFill>
                <a:latin typeface="Times New Roman"/>
                <a:ea typeface="Times New Roman"/>
                <a:cs typeface="Times New Roman"/>
                <a:sym typeface="Times New Roman"/>
              </a:rPr>
              <a:t>3.  System </a:t>
            </a:r>
            <a:r>
              <a:rPr lang="en-GB" sz="1800">
                <a:solidFill>
                  <a:srgbClr val="202124"/>
                </a:solidFill>
                <a:latin typeface="Times New Roman"/>
                <a:ea typeface="Times New Roman"/>
                <a:cs typeface="Times New Roman"/>
                <a:sym typeface="Times New Roman"/>
              </a:rPr>
              <a:t>compare</a:t>
            </a:r>
            <a:r>
              <a:rPr lang="en-GB" sz="1800">
                <a:solidFill>
                  <a:srgbClr val="202124"/>
                </a:solidFill>
                <a:latin typeface="Times New Roman"/>
                <a:ea typeface="Times New Roman"/>
                <a:cs typeface="Times New Roman"/>
                <a:sym typeface="Times New Roman"/>
              </a:rPr>
              <a:t> the scan to record stored in central or </a:t>
            </a:r>
            <a:r>
              <a:rPr lang="en-GB" sz="1800">
                <a:solidFill>
                  <a:srgbClr val="202124"/>
                </a:solidFill>
                <a:latin typeface="Times New Roman"/>
                <a:ea typeface="Times New Roman"/>
                <a:cs typeface="Times New Roman"/>
                <a:sym typeface="Times New Roman"/>
              </a:rPr>
              <a:t>local</a:t>
            </a:r>
            <a:r>
              <a:rPr lang="en-GB" sz="1800">
                <a:solidFill>
                  <a:srgbClr val="202124"/>
                </a:solidFill>
                <a:latin typeface="Times New Roman"/>
                <a:ea typeface="Times New Roman"/>
                <a:cs typeface="Times New Roman"/>
                <a:sym typeface="Times New Roman"/>
              </a:rPr>
              <a:t> database and show their information about Seat, Name, Roll No.</a:t>
            </a:r>
            <a:endParaRPr sz="1800">
              <a:solidFill>
                <a:srgbClr val="202124"/>
              </a:solidFill>
              <a:latin typeface="Times New Roman"/>
              <a:ea typeface="Times New Roman"/>
              <a:cs typeface="Times New Roman"/>
              <a:sym typeface="Times New Roman"/>
            </a:endParaRPr>
          </a:p>
          <a:p>
            <a:pPr indent="0" lvl="0" marL="0" rtl="0" algn="just">
              <a:spcBef>
                <a:spcPts val="1000"/>
              </a:spcBef>
              <a:spcAft>
                <a:spcPts val="0"/>
              </a:spcAft>
              <a:buNone/>
            </a:pPr>
            <a:r>
              <a:rPr lang="en-GB" sz="1800">
                <a:solidFill>
                  <a:srgbClr val="202124"/>
                </a:solidFill>
                <a:latin typeface="Times New Roman"/>
                <a:ea typeface="Times New Roman"/>
                <a:cs typeface="Times New Roman"/>
                <a:sym typeface="Times New Roman"/>
              </a:rPr>
              <a:t>4</a:t>
            </a:r>
            <a:r>
              <a:rPr lang="en-GB" sz="1800">
                <a:solidFill>
                  <a:srgbClr val="202124"/>
                </a:solidFill>
                <a:latin typeface="Times New Roman"/>
                <a:ea typeface="Times New Roman"/>
                <a:cs typeface="Times New Roman"/>
                <a:sym typeface="Times New Roman"/>
              </a:rPr>
              <a:t>. Seat allotment  contain following two steps, first step concern the detection of </a:t>
            </a:r>
            <a:r>
              <a:rPr lang="en-GB" sz="1800">
                <a:solidFill>
                  <a:srgbClr val="000000"/>
                </a:solidFill>
                <a:latin typeface="Times New Roman"/>
                <a:ea typeface="Times New Roman"/>
                <a:cs typeface="Times New Roman"/>
                <a:sym typeface="Times New Roman"/>
              </a:rPr>
              <a:t>faces and second step contain recognition of those identified face images with the existing database that contain existing image Scatter diagram of oriented angle and recognizing perform through deep learning.</a:t>
            </a:r>
            <a:endParaRPr sz="1800">
              <a:solidFill>
                <a:srgbClr val="202124"/>
              </a:solidFill>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t/>
            </a:r>
            <a:endParaRPr sz="1800">
              <a:solidFill>
                <a:srgbClr val="20212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idx="1" type="body"/>
          </p:nvPr>
        </p:nvSpPr>
        <p:spPr>
          <a:xfrm>
            <a:off x="447250" y="1257000"/>
            <a:ext cx="7971000" cy="37833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None/>
            </a:pPr>
            <a:r>
              <a:rPr lang="en-GB" sz="1800">
                <a:solidFill>
                  <a:srgbClr val="202124"/>
                </a:solidFill>
                <a:latin typeface="Times New Roman"/>
                <a:ea typeface="Times New Roman"/>
                <a:cs typeface="Times New Roman"/>
                <a:sym typeface="Times New Roman"/>
              </a:rPr>
              <a:t> 5.</a:t>
            </a:r>
            <a:r>
              <a:rPr lang="en-GB" sz="1800">
                <a:solidFill>
                  <a:srgbClr val="202124"/>
                </a:solidFill>
                <a:latin typeface="Times New Roman"/>
                <a:ea typeface="Times New Roman"/>
                <a:cs typeface="Times New Roman"/>
                <a:sym typeface="Times New Roman"/>
              </a:rPr>
              <a:t>The main use of seat allotment system for the direction of seat location is the quick and smartest way of Our seat and easy way to room number and all the information. Seat allotment is a more proper and faster technique among other approaches and scales down the chance of  getting there seat very quickly and easily.</a:t>
            </a:r>
            <a:endParaRPr sz="1800">
              <a:solidFill>
                <a:srgbClr val="202124"/>
              </a:solidFill>
              <a:latin typeface="Times New Roman"/>
              <a:ea typeface="Times New Roman"/>
              <a:cs typeface="Times New Roman"/>
              <a:sym typeface="Times New Roman"/>
            </a:endParaRPr>
          </a:p>
          <a:p>
            <a:pPr indent="0" lvl="0" marL="0" rtl="0" algn="just">
              <a:spcBef>
                <a:spcPts val="1000"/>
              </a:spcBef>
              <a:spcAft>
                <a:spcPts val="0"/>
              </a:spcAft>
              <a:buNone/>
            </a:pPr>
            <a:r>
              <a:rPr lang="en-GB" sz="1800">
                <a:solidFill>
                  <a:srgbClr val="202124"/>
                </a:solidFill>
                <a:latin typeface="Times New Roman"/>
                <a:ea typeface="Times New Roman"/>
                <a:cs typeface="Times New Roman"/>
                <a:sym typeface="Times New Roman"/>
              </a:rPr>
              <a:t>6. </a:t>
            </a:r>
            <a:r>
              <a:rPr lang="en-GB" sz="1800">
                <a:solidFill>
                  <a:srgbClr val="000000"/>
                </a:solidFill>
                <a:latin typeface="Times New Roman"/>
                <a:ea typeface="Times New Roman"/>
                <a:cs typeface="Times New Roman"/>
                <a:sym typeface="Times New Roman"/>
              </a:rPr>
              <a:t>Our system accepts face recognition progress to slow down the defect of existing system with the help of deep learning, it have need a good quality camera to capture the images of students, the detection process is done by d by the camera is transfer to system for further analysis, the input image is then correlated with a set of reference images of each of the student and record the Seat information of the students</a:t>
            </a:r>
            <a:endParaRPr sz="1800">
              <a:latin typeface="Times New Roman"/>
              <a:ea typeface="Times New Roman"/>
              <a:cs typeface="Times New Roman"/>
              <a:sym typeface="Times New Roman"/>
            </a:endParaRPr>
          </a:p>
          <a:p>
            <a:pPr indent="0" lvl="0" marL="0" rtl="0" algn="just">
              <a:spcBef>
                <a:spcPts val="1000"/>
              </a:spcBef>
              <a:spcAft>
                <a:spcPts val="0"/>
              </a:spcAft>
              <a:buNone/>
            </a:pPr>
            <a:r>
              <a:t/>
            </a:r>
            <a:endParaRPr sz="1800">
              <a:solidFill>
                <a:srgbClr val="202124"/>
              </a:solidFill>
              <a:latin typeface="Times New Roman"/>
              <a:ea typeface="Times New Roman"/>
              <a:cs typeface="Times New Roman"/>
              <a:sym typeface="Times New Roman"/>
            </a:endParaRPr>
          </a:p>
          <a:p>
            <a:pPr indent="0" lvl="0" marL="0" rtl="0" algn="just">
              <a:lnSpc>
                <a:spcPct val="115000"/>
              </a:lnSpc>
              <a:spcBef>
                <a:spcPts val="1000"/>
              </a:spcBef>
              <a:spcAft>
                <a:spcPts val="1000"/>
              </a:spcAft>
              <a:buNone/>
            </a:pPr>
            <a:r>
              <a:rPr lang="en-GB" sz="1600">
                <a:solidFill>
                  <a:srgbClr val="202124"/>
                </a:solidFill>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PROJECT AIM</a:t>
            </a:r>
            <a:endParaRPr/>
          </a:p>
        </p:txBody>
      </p:sp>
      <p:sp>
        <p:nvSpPr>
          <p:cNvPr id="306" name="Google Shape;306;p17"/>
          <p:cNvSpPr txBox="1"/>
          <p:nvPr>
            <p:ph idx="1" type="body"/>
          </p:nvPr>
        </p:nvSpPr>
        <p:spPr>
          <a:xfrm>
            <a:off x="640825" y="1676000"/>
            <a:ext cx="7899300" cy="31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a:t>
            </a:r>
            <a:r>
              <a:rPr lang="en-GB" sz="1800">
                <a:latin typeface="Times New Roman"/>
                <a:ea typeface="Times New Roman"/>
                <a:cs typeface="Times New Roman"/>
                <a:sym typeface="Times New Roman"/>
              </a:rPr>
              <a:t>The main aim of the project is to design and </a:t>
            </a:r>
            <a:r>
              <a:rPr lang="en-GB" sz="1800">
                <a:latin typeface="Times New Roman"/>
                <a:ea typeface="Times New Roman"/>
                <a:cs typeface="Times New Roman"/>
                <a:sym typeface="Times New Roman"/>
              </a:rPr>
              <a:t>construct</a:t>
            </a:r>
            <a:r>
              <a:rPr lang="en-GB" sz="1800">
                <a:latin typeface="Times New Roman"/>
                <a:ea typeface="Times New Roman"/>
                <a:cs typeface="Times New Roman"/>
                <a:sym typeface="Times New Roman"/>
              </a:rPr>
              <a:t> a Seat Allotment in examination at this pandemic  scenario without any human </a:t>
            </a:r>
            <a:r>
              <a:rPr lang="en-GB" sz="1800">
                <a:latin typeface="Times New Roman"/>
                <a:ea typeface="Times New Roman"/>
                <a:cs typeface="Times New Roman"/>
                <a:sym typeface="Times New Roman"/>
              </a:rPr>
              <a:t>interaction</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GB" sz="1800">
                <a:latin typeface="Times New Roman"/>
                <a:ea typeface="Times New Roman"/>
                <a:cs typeface="Times New Roman"/>
                <a:sym typeface="Times New Roman"/>
              </a:rPr>
              <a:t>2.Seat Allotment is fully human touchless process.</a:t>
            </a:r>
            <a:endParaRPr sz="1800">
              <a:latin typeface="Times New Roman"/>
              <a:ea typeface="Times New Roman"/>
              <a:cs typeface="Times New Roman"/>
              <a:sym typeface="Times New Roman"/>
            </a:endParaRPr>
          </a:p>
          <a:p>
            <a:pPr indent="0" lvl="0" marL="0" rtl="0" algn="l">
              <a:spcBef>
                <a:spcPts val="1200"/>
              </a:spcBef>
              <a:spcAft>
                <a:spcPts val="1200"/>
              </a:spcAft>
              <a:buNone/>
            </a:pPr>
            <a:r>
              <a:rPr lang="en-GB" sz="1800">
                <a:latin typeface="Times New Roman"/>
                <a:ea typeface="Times New Roman"/>
                <a:cs typeface="Times New Roman"/>
                <a:sym typeface="Times New Roman"/>
              </a:rPr>
              <a:t>3. Seat Allotment using face </a:t>
            </a:r>
            <a:r>
              <a:rPr lang="en-GB" sz="1800">
                <a:latin typeface="Times New Roman"/>
                <a:ea typeface="Times New Roman"/>
                <a:cs typeface="Times New Roman"/>
                <a:sym typeface="Times New Roman"/>
              </a:rPr>
              <a:t>recognition</a:t>
            </a:r>
            <a:r>
              <a:rPr lang="en-GB" sz="1800">
                <a:latin typeface="Times New Roman"/>
                <a:ea typeface="Times New Roman"/>
                <a:cs typeface="Times New Roman"/>
                <a:sym typeface="Times New Roman"/>
              </a:rPr>
              <a:t>  system are very fast and </a:t>
            </a:r>
            <a:r>
              <a:rPr lang="en-GB" sz="1800">
                <a:latin typeface="Times New Roman"/>
                <a:ea typeface="Times New Roman"/>
                <a:cs typeface="Times New Roman"/>
                <a:sym typeface="Times New Roman"/>
              </a:rPr>
              <a:t>reliable</a:t>
            </a:r>
            <a:r>
              <a:rPr lang="en-GB" sz="1800">
                <a:latin typeface="Times New Roman"/>
                <a:ea typeface="Times New Roman"/>
                <a:cs typeface="Times New Roman"/>
                <a:sym typeface="Times New Roman"/>
              </a:rPr>
              <a:t> than the physical allotment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65400" y="389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PROJECT OBJECTIVE</a:t>
            </a:r>
            <a:endParaRPr/>
          </a:p>
        </p:txBody>
      </p:sp>
      <p:sp>
        <p:nvSpPr>
          <p:cNvPr id="312" name="Google Shape;312;p18"/>
          <p:cNvSpPr txBox="1"/>
          <p:nvPr>
            <p:ph idx="1" type="body"/>
          </p:nvPr>
        </p:nvSpPr>
        <p:spPr>
          <a:xfrm>
            <a:off x="1303800" y="1441850"/>
            <a:ext cx="7030500" cy="3089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AutoNum type="arabicPeriod"/>
            </a:pPr>
            <a:r>
              <a:rPr lang="en-GB" sz="1800">
                <a:latin typeface="Times New Roman"/>
                <a:ea typeface="Times New Roman"/>
                <a:cs typeface="Times New Roman"/>
                <a:sym typeface="Times New Roman"/>
              </a:rPr>
              <a:t>The objective of this project is to implement a low cost , </a:t>
            </a:r>
            <a:r>
              <a:rPr lang="en-GB" sz="1800">
                <a:latin typeface="Times New Roman"/>
                <a:ea typeface="Times New Roman"/>
                <a:cs typeface="Times New Roman"/>
                <a:sym typeface="Times New Roman"/>
              </a:rPr>
              <a:t>reliable</a:t>
            </a:r>
            <a:r>
              <a:rPr lang="en-GB" sz="1800">
                <a:latin typeface="Times New Roman"/>
                <a:ea typeface="Times New Roman"/>
                <a:cs typeface="Times New Roman"/>
                <a:sym typeface="Times New Roman"/>
              </a:rPr>
              <a:t> and scalable Seat Allotment through face </a:t>
            </a:r>
            <a:r>
              <a:rPr lang="en-GB" sz="1800">
                <a:latin typeface="Times New Roman"/>
                <a:ea typeface="Times New Roman"/>
                <a:cs typeface="Times New Roman"/>
                <a:sym typeface="Times New Roman"/>
              </a:rPr>
              <a:t>recognition</a:t>
            </a:r>
            <a:r>
              <a:rPr lang="en-GB" sz="1800">
                <a:latin typeface="Times New Roman"/>
                <a:ea typeface="Times New Roman"/>
                <a:cs typeface="Times New Roman"/>
                <a:sym typeface="Times New Roman"/>
              </a:rPr>
              <a:t> system.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That can be used without human, using a camera and some devices.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000"/>
              </a:spcAft>
              <a:buNone/>
            </a:pPr>
            <a:r>
              <a:rPr lang="en-GB" sz="2555">
                <a:solidFill>
                  <a:srgbClr val="1F497D"/>
                </a:solidFill>
                <a:latin typeface="Cambria"/>
                <a:ea typeface="Cambria"/>
                <a:cs typeface="Cambria"/>
                <a:sym typeface="Cambria"/>
              </a:rPr>
              <a:t>REQUIREMENT</a:t>
            </a:r>
            <a:endParaRPr sz="3155"/>
          </a:p>
        </p:txBody>
      </p:sp>
      <p:sp>
        <p:nvSpPr>
          <p:cNvPr id="318" name="Google Shape;318;p19"/>
          <p:cNvSpPr txBox="1"/>
          <p:nvPr>
            <p:ph idx="1" type="body"/>
          </p:nvPr>
        </p:nvSpPr>
        <p:spPr>
          <a:xfrm>
            <a:off x="764050" y="1417200"/>
            <a:ext cx="7570200" cy="35985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275"/>
              <a:buNone/>
            </a:pPr>
            <a:r>
              <a:rPr b="1" lang="en-GB" sz="2201">
                <a:solidFill>
                  <a:srgbClr val="000000"/>
                </a:solidFill>
                <a:latin typeface="Times New Roman"/>
                <a:ea typeface="Times New Roman"/>
                <a:cs typeface="Times New Roman"/>
                <a:sym typeface="Times New Roman"/>
              </a:rPr>
              <a:t>Hardware And Software                                            </a:t>
            </a:r>
            <a:endParaRPr b="1" sz="2201">
              <a:solidFill>
                <a:srgbClr val="000000"/>
              </a:solidFill>
              <a:latin typeface="Times New Roman"/>
              <a:ea typeface="Times New Roman"/>
              <a:cs typeface="Times New Roman"/>
              <a:sym typeface="Times New Roman"/>
            </a:endParaRPr>
          </a:p>
          <a:p>
            <a:pPr indent="-323850" lvl="0" marL="457200" rtl="0" algn="l">
              <a:lnSpc>
                <a:spcPct val="95000"/>
              </a:lnSpc>
              <a:spcBef>
                <a:spcPts val="1000"/>
              </a:spcBef>
              <a:spcAft>
                <a:spcPts val="0"/>
              </a:spcAft>
              <a:buClr>
                <a:srgbClr val="000000"/>
              </a:buClr>
              <a:buSzPts val="1500"/>
              <a:buFont typeface="Noto Sans Symbols"/>
              <a:buChar char="⮚"/>
            </a:pPr>
            <a:r>
              <a:rPr lang="en-GB" sz="1500">
                <a:solidFill>
                  <a:srgbClr val="000000"/>
                </a:solidFill>
                <a:latin typeface="Times New Roman"/>
                <a:ea typeface="Times New Roman"/>
                <a:cs typeface="Times New Roman"/>
                <a:sym typeface="Times New Roman"/>
              </a:rPr>
              <a:t> CAMERA/WEB CAMERA   </a:t>
            </a:r>
            <a:endParaRPr sz="1500">
              <a:solidFill>
                <a:srgbClr val="000000"/>
              </a:solidFill>
              <a:latin typeface="Times New Roman"/>
              <a:ea typeface="Times New Roman"/>
              <a:cs typeface="Times New Roman"/>
              <a:sym typeface="Times New Roman"/>
            </a:endParaRPr>
          </a:p>
          <a:p>
            <a:pPr indent="-323850" lvl="0" marL="457200" rtl="0" algn="l">
              <a:lnSpc>
                <a:spcPct val="95000"/>
              </a:lnSpc>
              <a:spcBef>
                <a:spcPts val="100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LAPTOP</a:t>
            </a:r>
            <a:endParaRPr sz="1500">
              <a:solidFill>
                <a:srgbClr val="000000"/>
              </a:solidFill>
              <a:latin typeface="Times New Roman"/>
              <a:ea typeface="Times New Roman"/>
              <a:cs typeface="Times New Roman"/>
              <a:sym typeface="Times New Roman"/>
            </a:endParaRPr>
          </a:p>
          <a:p>
            <a:pPr indent="-323850" lvl="0" marL="457200" rtl="0" algn="l">
              <a:lnSpc>
                <a:spcPct val="95000"/>
              </a:lnSpc>
              <a:spcBef>
                <a:spcPts val="100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RAM-4GB</a:t>
            </a:r>
            <a:endParaRPr sz="1500">
              <a:solidFill>
                <a:srgbClr val="000000"/>
              </a:solidFill>
              <a:latin typeface="Times New Roman"/>
              <a:ea typeface="Times New Roman"/>
              <a:cs typeface="Times New Roman"/>
              <a:sym typeface="Times New Roman"/>
            </a:endParaRPr>
          </a:p>
          <a:p>
            <a:pPr indent="-323850" lvl="0" marL="457200" rtl="0" algn="l">
              <a:lnSpc>
                <a:spcPct val="95000"/>
              </a:lnSpc>
              <a:spcBef>
                <a:spcPts val="100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SSD-10GB</a:t>
            </a:r>
            <a:endParaRPr sz="1500">
              <a:solidFill>
                <a:srgbClr val="000000"/>
              </a:solidFill>
              <a:latin typeface="Times New Roman"/>
              <a:ea typeface="Times New Roman"/>
              <a:cs typeface="Times New Roman"/>
              <a:sym typeface="Times New Roman"/>
            </a:endParaRPr>
          </a:p>
          <a:p>
            <a:pPr indent="-323850" lvl="0" marL="457200" rtl="0" algn="l">
              <a:spcBef>
                <a:spcPts val="1000"/>
              </a:spcBef>
              <a:spcAft>
                <a:spcPts val="0"/>
              </a:spcAft>
              <a:buClr>
                <a:srgbClr val="000000"/>
              </a:buClr>
              <a:buSzPts val="1500"/>
              <a:buFont typeface="Noto Sans Symbols"/>
              <a:buChar char="⮚"/>
            </a:pPr>
            <a:r>
              <a:rPr lang="en-GB" sz="1500">
                <a:solidFill>
                  <a:srgbClr val="000000"/>
                </a:solidFill>
                <a:latin typeface="Times New Roman"/>
                <a:ea typeface="Times New Roman"/>
                <a:cs typeface="Times New Roman"/>
                <a:sym typeface="Times New Roman"/>
              </a:rPr>
              <a:t>PYTHON</a:t>
            </a:r>
            <a:endParaRPr sz="1500">
              <a:solidFill>
                <a:srgbClr val="000000"/>
              </a:solidFill>
              <a:latin typeface="Times New Roman"/>
              <a:ea typeface="Times New Roman"/>
              <a:cs typeface="Times New Roman"/>
              <a:sym typeface="Times New Roman"/>
            </a:endParaRPr>
          </a:p>
          <a:p>
            <a:pPr indent="-323850" lvl="0" marL="457200" rtl="0" algn="l">
              <a:spcBef>
                <a:spcPts val="100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PYCHARM</a:t>
            </a:r>
            <a:endParaRPr sz="1500">
              <a:solidFill>
                <a:srgbClr val="000000"/>
              </a:solidFill>
              <a:latin typeface="Times New Roman"/>
              <a:ea typeface="Times New Roman"/>
              <a:cs typeface="Times New Roman"/>
              <a:sym typeface="Times New Roman"/>
            </a:endParaRPr>
          </a:p>
          <a:p>
            <a:pPr indent="-323850" lvl="0" marL="457200" rtl="0" algn="l">
              <a:spcBef>
                <a:spcPts val="100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OPERATING SYSTEM - WINDOWS OR LINUX</a:t>
            </a:r>
            <a:endParaRPr sz="1500">
              <a:solidFill>
                <a:srgbClr val="000000"/>
              </a:solidFill>
              <a:latin typeface="Times New Roman"/>
              <a:ea typeface="Times New Roman"/>
              <a:cs typeface="Times New Roman"/>
              <a:sym typeface="Times New Roman"/>
            </a:endParaRPr>
          </a:p>
          <a:p>
            <a:pPr indent="-323850" lvl="0" marL="457200" rtl="0" algn="l">
              <a:spcBef>
                <a:spcPts val="100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DATABASE</a:t>
            </a:r>
            <a:endParaRPr sz="1500">
              <a:solidFill>
                <a:srgbClr val="000000"/>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275"/>
              <a:buNone/>
            </a:pPr>
            <a:r>
              <a:t/>
            </a:r>
            <a:endParaRPr b="1" sz="1500">
              <a:solidFill>
                <a:srgbClr val="000000"/>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275"/>
              <a:buNone/>
            </a:pPr>
            <a:r>
              <a:t/>
            </a:r>
            <a:endParaRPr b="1" sz="801">
              <a:solidFill>
                <a:srgbClr val="000000"/>
              </a:solidFill>
              <a:latin typeface="Times New Roman"/>
              <a:ea typeface="Times New Roman"/>
              <a:cs typeface="Times New Roman"/>
              <a:sym typeface="Times New Roman"/>
            </a:endParaRPr>
          </a:p>
          <a:p>
            <a:pPr indent="0" lvl="0" marL="457200" rtl="0" algn="l">
              <a:lnSpc>
                <a:spcPct val="95000"/>
              </a:lnSpc>
              <a:spcBef>
                <a:spcPts val="1000"/>
              </a:spcBef>
              <a:spcAft>
                <a:spcPts val="0"/>
              </a:spcAft>
              <a:buSzPts val="275"/>
              <a:buNone/>
            </a:pPr>
            <a:r>
              <a:t/>
            </a:r>
            <a:endParaRPr b="1" sz="801">
              <a:solidFill>
                <a:srgbClr val="000000"/>
              </a:solidFill>
              <a:latin typeface="Times New Roman"/>
              <a:ea typeface="Times New Roman"/>
              <a:cs typeface="Times New Roman"/>
              <a:sym typeface="Times New Roman"/>
            </a:endParaRPr>
          </a:p>
          <a:p>
            <a:pPr indent="0" lvl="0" marL="0" rtl="0" algn="l">
              <a:lnSpc>
                <a:spcPct val="95000"/>
              </a:lnSpc>
              <a:spcBef>
                <a:spcPts val="1000"/>
              </a:spcBef>
              <a:spcAft>
                <a:spcPts val="1000"/>
              </a:spcAft>
              <a:buSzPts val="275"/>
              <a:buNone/>
            </a:pPr>
            <a:r>
              <a:rPr b="1" lang="en-GB" sz="801">
                <a:solidFill>
                  <a:srgbClr val="000000"/>
                </a:solidFill>
                <a:latin typeface="Times New Roman"/>
                <a:ea typeface="Times New Roman"/>
                <a:cs typeface="Times New Roman"/>
                <a:sym typeface="Times New Roman"/>
              </a:rPr>
              <a:t>              </a:t>
            </a:r>
            <a:endParaRPr b="1" sz="1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655500" y="5422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990"/>
              <a:buNone/>
            </a:pPr>
            <a:r>
              <a:rPr lang="en-GB" sz="2900">
                <a:solidFill>
                  <a:srgbClr val="1F497D"/>
                </a:solidFill>
                <a:latin typeface="Times New Roman"/>
                <a:ea typeface="Times New Roman"/>
                <a:cs typeface="Times New Roman"/>
                <a:sym typeface="Times New Roman"/>
              </a:rPr>
              <a:t>                       Flow diagram</a:t>
            </a:r>
            <a:endParaRPr sz="3440"/>
          </a:p>
        </p:txBody>
      </p:sp>
      <p:sp>
        <p:nvSpPr>
          <p:cNvPr id="324" name="Google Shape;324;p2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20"/>
          <p:cNvPicPr preferRelativeResize="0"/>
          <p:nvPr/>
        </p:nvPicPr>
        <p:blipFill>
          <a:blip r:embed="rId3">
            <a:alphaModFix/>
          </a:blip>
          <a:stretch>
            <a:fillRect/>
          </a:stretch>
        </p:blipFill>
        <p:spPr>
          <a:xfrm>
            <a:off x="788700" y="1161850"/>
            <a:ext cx="7492650" cy="391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 in during Seat allotment using face recognition :-</a:t>
            </a:r>
            <a:endParaRPr/>
          </a:p>
        </p:txBody>
      </p:sp>
      <p:sp>
        <p:nvSpPr>
          <p:cNvPr id="331" name="Google Shape;331;p21"/>
          <p:cNvSpPr txBox="1"/>
          <p:nvPr>
            <p:ph idx="1" type="body"/>
          </p:nvPr>
        </p:nvSpPr>
        <p:spPr>
          <a:xfrm>
            <a:off x="264900" y="1947100"/>
            <a:ext cx="8614200" cy="22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latin typeface="Times New Roman"/>
                <a:ea typeface="Times New Roman"/>
                <a:cs typeface="Times New Roman"/>
                <a:sym typeface="Times New Roman"/>
              </a:rPr>
              <a:t>Input:-</a:t>
            </a:r>
            <a:endParaRPr b="1" sz="2200">
              <a:latin typeface="Times New Roman"/>
              <a:ea typeface="Times New Roman"/>
              <a:cs typeface="Times New Roman"/>
              <a:sym typeface="Times New Roman"/>
            </a:endParaRPr>
          </a:p>
          <a:p>
            <a:pPr indent="0" lvl="0" marL="0" rtl="0" algn="l">
              <a:spcBef>
                <a:spcPts val="1200"/>
              </a:spcBef>
              <a:spcAft>
                <a:spcPts val="1200"/>
              </a:spcAft>
              <a:buNone/>
            </a:pPr>
            <a:r>
              <a:rPr lang="en-GB" sz="1800"/>
              <a:t>             </a:t>
            </a:r>
            <a:r>
              <a:rPr lang="en-GB" sz="1800">
                <a:latin typeface="Times New Roman"/>
                <a:ea typeface="Times New Roman"/>
                <a:cs typeface="Times New Roman"/>
                <a:sym typeface="Times New Roman"/>
              </a:rPr>
              <a:t>Firstly we make database of all student who are enrolling in seat allotment , we are taking at least 1 photo and their Name, Roll no. to making a database that help us to allocate seat respective and smoothly</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