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2"/>
  </p:notesMasterIdLst>
  <p:handoutMasterIdLst>
    <p:handoutMasterId r:id="rId23"/>
  </p:handoutMasterIdLst>
  <p:sldIdLst>
    <p:sldId id="264" r:id="rId4"/>
    <p:sldId id="308" r:id="rId5"/>
    <p:sldId id="256" r:id="rId6"/>
    <p:sldId id="261" r:id="rId7"/>
    <p:sldId id="265" r:id="rId8"/>
    <p:sldId id="276" r:id="rId9"/>
    <p:sldId id="304" r:id="rId10"/>
    <p:sldId id="274" r:id="rId11"/>
    <p:sldId id="273" r:id="rId12"/>
    <p:sldId id="298" r:id="rId13"/>
    <p:sldId id="302" r:id="rId14"/>
    <p:sldId id="312" r:id="rId15"/>
    <p:sldId id="288" r:id="rId16"/>
    <p:sldId id="297" r:id="rId17"/>
    <p:sldId id="309" r:id="rId18"/>
    <p:sldId id="310" r:id="rId19"/>
    <p:sldId id="311" r:id="rId20"/>
    <p:sldId id="272"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1">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416" y="20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pPr/>
              <a:t>2020-12-06</a:t>
            </a:fld>
            <a:endParaRPr lang="ko-KR" altLang="en-US"/>
          </a:p>
        </p:txBody>
      </p:sp>
      <p:sp>
        <p:nvSpPr>
          <p:cNvPr id="4" name="바닥글 개체 틀 3">
            <a:extLst>
              <a:ext uri="{FF2B5EF4-FFF2-40B4-BE49-F238E27FC236}">
                <a16:creationId xmlns=""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pPr/>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pPr/>
              <a:t>2020-12-06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pPr/>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cstate="print"/>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2"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SF_Web_Logo.jpg"/>
          <p:cNvPicPr>
            <a:picLocks noChangeAspect="1"/>
          </p:cNvPicPr>
          <p:nvPr/>
        </p:nvPicPr>
        <p:blipFill>
          <a:blip r:embed="rId2"/>
          <a:stretch>
            <a:fillRect/>
          </a:stretch>
        </p:blipFill>
        <p:spPr>
          <a:xfrm>
            <a:off x="1295400" y="1584082"/>
            <a:ext cx="1978150" cy="1902068"/>
          </a:xfrm>
          <a:prstGeom prst="ellipse">
            <a:avLst/>
          </a:prstGeom>
          <a:ln>
            <a:noFill/>
          </a:ln>
          <a:effectLst>
            <a:softEdge rad="112500"/>
          </a:effectLst>
        </p:spPr>
      </p:pic>
      <p:sp>
        <p:nvSpPr>
          <p:cNvPr id="11" name="Rectangle 10"/>
          <p:cNvSpPr/>
          <p:nvPr/>
        </p:nvSpPr>
        <p:spPr>
          <a:xfrm>
            <a:off x="990600" y="133350"/>
            <a:ext cx="7889852" cy="584775"/>
          </a:xfrm>
          <a:prstGeom prst="rect">
            <a:avLst/>
          </a:prstGeom>
        </p:spPr>
        <p:txBody>
          <a:bodyPr wrap="none">
            <a:spAutoFit/>
          </a:bodyPr>
          <a:lstStyle/>
          <a:p>
            <a:pPr algn="ctr"/>
            <a:r>
              <a:rPr lang="en-US" sz="3200" dirty="0" smtClean="0">
                <a:solidFill>
                  <a:srgbClr val="EF3078"/>
                </a:solidFill>
                <a:latin typeface="Tw Cen MT" panose="020B0602020104020603" pitchFamily="34" charset="0"/>
              </a:rPr>
              <a:t>SUPPLY CHAIN MANAGEMENT PRESENTATION</a:t>
            </a:r>
            <a:endParaRPr lang="en-US" sz="3200" dirty="0">
              <a:solidFill>
                <a:srgbClr val="EF3078"/>
              </a:solidFill>
              <a:latin typeface="Tw Cen MT" panose="020B0602020104020603" pitchFamily="34" charset="0"/>
            </a:endParaRPr>
          </a:p>
        </p:txBody>
      </p:sp>
      <p:sp>
        <p:nvSpPr>
          <p:cNvPr id="12" name="Rectangle 11"/>
          <p:cNvSpPr/>
          <p:nvPr/>
        </p:nvSpPr>
        <p:spPr>
          <a:xfrm>
            <a:off x="1600200" y="819150"/>
            <a:ext cx="6096000" cy="400110"/>
          </a:xfrm>
          <a:prstGeom prst="rect">
            <a:avLst/>
          </a:prstGeom>
        </p:spPr>
        <p:txBody>
          <a:bodyPr wrap="square">
            <a:spAutoFit/>
          </a:bodyPr>
          <a:lstStyle/>
          <a:p>
            <a:pPr algn="ctr"/>
            <a:r>
              <a:rPr lang="en-US" sz="2000" dirty="0" smtClean="0">
                <a:solidFill>
                  <a:srgbClr val="03A1A4"/>
                </a:solidFill>
                <a:latin typeface="Tw Cen MT" panose="020B0602020104020603" pitchFamily="34" charset="0"/>
              </a:rPr>
              <a:t>SCHOOL OF DATA SCIENCE AND FORECASTING, DAVV</a:t>
            </a:r>
            <a:endParaRPr lang="en-US" sz="2000" dirty="0">
              <a:solidFill>
                <a:srgbClr val="03A1A4"/>
              </a:solidFill>
              <a:latin typeface="Tw Cen MT" panose="020B0602020104020603" pitchFamily="34" charset="0"/>
            </a:endParaRPr>
          </a:p>
        </p:txBody>
      </p:sp>
      <p:sp>
        <p:nvSpPr>
          <p:cNvPr id="13" name="Text Placeholder 1"/>
          <p:cNvSpPr txBox="1">
            <a:spLocks/>
          </p:cNvSpPr>
          <p:nvPr/>
        </p:nvSpPr>
        <p:spPr>
          <a:xfrm>
            <a:off x="6477000" y="1733550"/>
            <a:ext cx="2667000" cy="457200"/>
          </a:xfrm>
          <a:prstGeom prst="rect">
            <a:avLst/>
          </a:prstGeom>
        </p:spPr>
        <p:txBody>
          <a:bodyPr anchor="ctr"/>
          <a:lstStyle/>
          <a:p>
            <a:pPr marL="0" marR="0" lvl="0" indent="0" algn="r"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smtClean="0">
                <a:ln>
                  <a:noFill/>
                </a:ln>
                <a:solidFill>
                  <a:schemeClr val="accent2">
                    <a:lumMod val="50000"/>
                  </a:schemeClr>
                </a:solidFill>
                <a:effectLst/>
                <a:uLnTx/>
                <a:uFillTx/>
                <a:latin typeface="+mj-lt"/>
                <a:ea typeface="+mn-ea"/>
                <a:cs typeface="Arial" pitchFamily="34" charset="0"/>
              </a:rPr>
              <a:t>SUBMITTED</a:t>
            </a:r>
            <a:r>
              <a:rPr kumimoji="0" lang="en-US" altLang="ko-KR" b="0" i="0" u="none" strike="noStrike" kern="1200" cap="none" spc="0" normalizeH="0" noProof="0" dirty="0" smtClean="0">
                <a:ln>
                  <a:noFill/>
                </a:ln>
                <a:solidFill>
                  <a:schemeClr val="accent2">
                    <a:lumMod val="50000"/>
                  </a:schemeClr>
                </a:solidFill>
                <a:effectLst/>
                <a:uLnTx/>
                <a:uFillTx/>
                <a:latin typeface="+mj-lt"/>
                <a:ea typeface="+mn-ea"/>
                <a:cs typeface="Arial" pitchFamily="34" charset="0"/>
              </a:rPr>
              <a:t> BY:</a:t>
            </a:r>
            <a:endParaRPr kumimoji="0" lang="ko-KR" altLang="en-US" b="0" i="0" u="none" strike="noStrike" kern="1200" cap="none" spc="0" normalizeH="0" baseline="0" noProof="0" dirty="0">
              <a:ln>
                <a:noFill/>
              </a:ln>
              <a:solidFill>
                <a:schemeClr val="accent2">
                  <a:lumMod val="50000"/>
                </a:schemeClr>
              </a:solidFill>
              <a:effectLst/>
              <a:uLnTx/>
              <a:uFillTx/>
              <a:latin typeface="+mj-lt"/>
              <a:ea typeface="+mn-ea"/>
              <a:cs typeface="Arial" pitchFamily="34" charset="0"/>
            </a:endParaRPr>
          </a:p>
        </p:txBody>
      </p:sp>
      <p:sp>
        <p:nvSpPr>
          <p:cNvPr id="14" name="Rectangle 13"/>
          <p:cNvSpPr/>
          <p:nvPr/>
        </p:nvSpPr>
        <p:spPr>
          <a:xfrm>
            <a:off x="4572000" y="2281178"/>
            <a:ext cx="4572000" cy="2862322"/>
          </a:xfrm>
          <a:prstGeom prst="rect">
            <a:avLst/>
          </a:prstGeom>
        </p:spPr>
        <p:txBody>
          <a:bodyPr>
            <a:spAutoFit/>
          </a:bodyPr>
          <a:lstStyle/>
          <a:p>
            <a:pPr lvl="0" algn="r">
              <a:lnSpc>
                <a:spcPct val="150000"/>
              </a:lnSpc>
              <a:spcBef>
                <a:spcPct val="20000"/>
              </a:spcBef>
              <a:defRPr/>
            </a:pPr>
            <a:r>
              <a:rPr lang="en-US" altLang="ko-KR" dirty="0" smtClean="0">
                <a:solidFill>
                  <a:schemeClr val="accent1">
                    <a:lumMod val="75000"/>
                  </a:schemeClr>
                </a:solidFill>
                <a:latin typeface="Tw Cen MT" pitchFamily="34" charset="0"/>
                <a:cs typeface="Arial" pitchFamily="34" charset="0"/>
              </a:rPr>
              <a:t> DHIRAJ KALA</a:t>
            </a:r>
          </a:p>
          <a:p>
            <a:pPr lvl="0" algn="r">
              <a:lnSpc>
                <a:spcPct val="150000"/>
              </a:lnSpc>
              <a:spcBef>
                <a:spcPct val="20000"/>
              </a:spcBef>
              <a:defRPr/>
            </a:pPr>
            <a:r>
              <a:rPr lang="en-US" altLang="ko-KR" dirty="0" smtClean="0">
                <a:solidFill>
                  <a:schemeClr val="accent1">
                    <a:lumMod val="75000"/>
                  </a:schemeClr>
                </a:solidFill>
                <a:latin typeface="Tw Cen MT" pitchFamily="34" charset="0"/>
                <a:cs typeface="Arial" pitchFamily="34" charset="0"/>
              </a:rPr>
              <a:t> </a:t>
            </a:r>
            <a:r>
              <a:rPr lang="en-US" altLang="ko-KR" dirty="0" smtClean="0">
                <a:solidFill>
                  <a:srgbClr val="FFC000"/>
                </a:solidFill>
                <a:latin typeface="Tw Cen MT" pitchFamily="34" charset="0"/>
                <a:cs typeface="Arial" pitchFamily="34" charset="0"/>
              </a:rPr>
              <a:t>AASHI GUPTA</a:t>
            </a:r>
          </a:p>
          <a:p>
            <a:pPr lvl="0" algn="r">
              <a:lnSpc>
                <a:spcPct val="150000"/>
              </a:lnSpc>
              <a:spcBef>
                <a:spcPct val="20000"/>
              </a:spcBef>
              <a:defRPr/>
            </a:pPr>
            <a:endParaRPr lang="en-US" altLang="ko-KR" dirty="0" smtClean="0">
              <a:solidFill>
                <a:schemeClr val="accent1">
                  <a:lumMod val="75000"/>
                </a:schemeClr>
              </a:solidFill>
              <a:latin typeface="Tw Cen MT" pitchFamily="34" charset="0"/>
              <a:cs typeface="Arial" pitchFamily="34" charset="0"/>
            </a:endParaRPr>
          </a:p>
          <a:p>
            <a:pPr lvl="0" algn="r">
              <a:lnSpc>
                <a:spcPct val="150000"/>
              </a:lnSpc>
              <a:spcBef>
                <a:spcPct val="20000"/>
              </a:spcBef>
              <a:defRPr/>
            </a:pPr>
            <a:r>
              <a:rPr lang="en-US" altLang="ko-KR" dirty="0" smtClean="0">
                <a:solidFill>
                  <a:schemeClr val="accent2">
                    <a:lumMod val="50000"/>
                  </a:schemeClr>
                </a:solidFill>
                <a:latin typeface="Tw Cen MT" pitchFamily="34" charset="0"/>
                <a:cs typeface="Arial" pitchFamily="34" charset="0"/>
              </a:rPr>
              <a:t>ROSHNI RATHORE</a:t>
            </a:r>
          </a:p>
          <a:p>
            <a:pPr lvl="0" algn="r">
              <a:lnSpc>
                <a:spcPct val="150000"/>
              </a:lnSpc>
              <a:spcBef>
                <a:spcPct val="20000"/>
              </a:spcBef>
              <a:defRPr/>
            </a:pPr>
            <a:r>
              <a:rPr lang="en-US" altLang="ko-KR" dirty="0" smtClean="0">
                <a:solidFill>
                  <a:schemeClr val="accent1">
                    <a:lumMod val="75000"/>
                  </a:schemeClr>
                </a:solidFill>
                <a:latin typeface="Tw Cen MT" pitchFamily="34" charset="0"/>
                <a:cs typeface="Arial" pitchFamily="34" charset="0"/>
              </a:rPr>
              <a:t> </a:t>
            </a:r>
            <a:r>
              <a:rPr lang="en-US" altLang="ko-KR" dirty="0" smtClean="0">
                <a:solidFill>
                  <a:srgbClr val="0070C0"/>
                </a:solidFill>
                <a:latin typeface="Tw Cen MT" pitchFamily="34" charset="0"/>
                <a:cs typeface="Arial" pitchFamily="34" charset="0"/>
              </a:rPr>
              <a:t>ARUNDHATI TIWARI</a:t>
            </a:r>
          </a:p>
          <a:p>
            <a:pPr lvl="0" algn="r">
              <a:lnSpc>
                <a:spcPct val="150000"/>
              </a:lnSpc>
              <a:spcBef>
                <a:spcPct val="20000"/>
              </a:spcBef>
              <a:defRPr/>
            </a:pPr>
            <a:r>
              <a:rPr lang="en-US" altLang="ko-KR" dirty="0" smtClean="0">
                <a:solidFill>
                  <a:schemeClr val="accent1">
                    <a:lumMod val="75000"/>
                  </a:schemeClr>
                </a:solidFill>
                <a:latin typeface="Tw Cen MT" pitchFamily="34" charset="0"/>
                <a:cs typeface="Arial" pitchFamily="34" charset="0"/>
              </a:rPr>
              <a:t> </a:t>
            </a:r>
            <a:r>
              <a:rPr lang="en-US" altLang="ko-KR" dirty="0" smtClean="0">
                <a:solidFill>
                  <a:schemeClr val="accent2">
                    <a:lumMod val="50000"/>
                  </a:schemeClr>
                </a:solidFill>
                <a:latin typeface="Tw Cen MT" pitchFamily="34" charset="0"/>
                <a:cs typeface="Arial" pitchFamily="34" charset="0"/>
              </a:rPr>
              <a:t>NIHARIKA SHRIVASTAVA</a:t>
            </a:r>
            <a:endParaRPr lang="ko-KR" altLang="en-US" dirty="0">
              <a:solidFill>
                <a:schemeClr val="accent2">
                  <a:lumMod val="50000"/>
                </a:schemeClr>
              </a:solidFill>
              <a:latin typeface="Tw Cen MT" pitchFamily="34" charset="0"/>
              <a:cs typeface="Arial" pitchFamily="34" charset="0"/>
            </a:endParaRPr>
          </a:p>
        </p:txBody>
      </p:sp>
      <p:sp>
        <p:nvSpPr>
          <p:cNvPr id="15" name="TextBox 14">
            <a:extLst>
              <a:ext uri="{FF2B5EF4-FFF2-40B4-BE49-F238E27FC236}">
                <a16:creationId xmlns:a16="http://schemas.microsoft.com/office/drawing/2014/main" xmlns="" id="{CF3F83E4-1978-462D-82E9-2028E8170B29}"/>
              </a:ext>
            </a:extLst>
          </p:cNvPr>
          <p:cNvSpPr txBox="1"/>
          <p:nvPr/>
        </p:nvSpPr>
        <p:spPr>
          <a:xfrm>
            <a:off x="0" y="3714750"/>
            <a:ext cx="5257800" cy="461665"/>
          </a:xfrm>
          <a:prstGeom prst="rect">
            <a:avLst/>
          </a:prstGeom>
          <a:noFill/>
        </p:spPr>
        <p:txBody>
          <a:bodyPr wrap="square" rtlCol="0">
            <a:spAutoFit/>
          </a:bodyPr>
          <a:lstStyle/>
          <a:p>
            <a:pPr algn="ctr"/>
            <a:r>
              <a:rPr lang="en-US" sz="2400" dirty="0" smtClean="0">
                <a:solidFill>
                  <a:srgbClr val="D42428"/>
                </a:solidFill>
                <a:latin typeface="Tw Cen MT" panose="020B0602020104020603" pitchFamily="34" charset="0"/>
              </a:rPr>
              <a:t>SUBMITTED TO: MR. SUSANTA MISHRA</a:t>
            </a:r>
            <a:endParaRPr lang="en-US" sz="2400" dirty="0">
              <a:solidFill>
                <a:srgbClr val="D42428"/>
              </a:solidFill>
              <a:latin typeface="Tw Cen MT" panose="020B0602020104020603" pitchFamily="34" charset="0"/>
            </a:endParaRPr>
          </a:p>
        </p:txBody>
      </p:sp>
      <p:sp>
        <p:nvSpPr>
          <p:cNvPr id="16" name="TextBox 15">
            <a:extLst>
              <a:ext uri="{FF2B5EF4-FFF2-40B4-BE49-F238E27FC236}">
                <a16:creationId xmlns="" xmlns:a16="http://schemas.microsoft.com/office/drawing/2014/main" id="{CF3F83E4-1978-462D-82E9-2028E8170B29}"/>
              </a:ext>
            </a:extLst>
          </p:cNvPr>
          <p:cNvSpPr txBox="1"/>
          <p:nvPr/>
        </p:nvSpPr>
        <p:spPr>
          <a:xfrm>
            <a:off x="-1219200" y="4324350"/>
            <a:ext cx="7278915" cy="430887"/>
          </a:xfrm>
          <a:prstGeom prst="rect">
            <a:avLst/>
          </a:prstGeom>
          <a:noFill/>
        </p:spPr>
        <p:txBody>
          <a:bodyPr wrap="square" rtlCol="0">
            <a:spAutoFit/>
          </a:bodyPr>
          <a:lstStyle/>
          <a:p>
            <a:pPr algn="ctr"/>
            <a:r>
              <a:rPr lang="en-US" sz="2200" dirty="0" smtClean="0">
                <a:solidFill>
                  <a:srgbClr val="385723"/>
                </a:solidFill>
                <a:latin typeface="Tw Cen MT" panose="020B0602020104020603" pitchFamily="34" charset="0"/>
              </a:rPr>
              <a:t>MBA SESSION 2019 - 2021</a:t>
            </a:r>
            <a:endParaRPr lang="en-US" sz="2200" dirty="0">
              <a:solidFill>
                <a:srgbClr val="385723"/>
              </a:solidFill>
              <a:latin typeface="Tw Cen MT" panose="020B0602020104020603" pitchFamily="34" charset="0"/>
            </a:endParaRPr>
          </a:p>
        </p:txBody>
      </p:sp>
      <p:sp>
        <p:nvSpPr>
          <p:cNvPr id="18" name="Oval 17">
            <a:extLst>
              <a:ext uri="{FF2B5EF4-FFF2-40B4-BE49-F238E27FC236}">
                <a16:creationId xmlns:a16="http://schemas.microsoft.com/office/drawing/2014/main" xmlns="" id="{D31D10B2-1E82-41AB-86A1-B072302828F6}"/>
              </a:ext>
            </a:extLst>
          </p:cNvPr>
          <p:cNvSpPr/>
          <p:nvPr/>
        </p:nvSpPr>
        <p:spPr>
          <a:xfrm>
            <a:off x="7467600" y="2419350"/>
            <a:ext cx="228600" cy="2286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EDB7722A-3558-43A6-B164-DF6A02A376BF}"/>
              </a:ext>
            </a:extLst>
          </p:cNvPr>
          <p:cNvSpPr/>
          <p:nvPr/>
        </p:nvSpPr>
        <p:spPr>
          <a:xfrm>
            <a:off x="7315200" y="2876550"/>
            <a:ext cx="228600" cy="2286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BFE304DF-F7E1-42ED-9E9B-4CE7C44D9B16}"/>
              </a:ext>
            </a:extLst>
          </p:cNvPr>
          <p:cNvSpPr/>
          <p:nvPr/>
        </p:nvSpPr>
        <p:spPr>
          <a:xfrm>
            <a:off x="7086600" y="3333750"/>
            <a:ext cx="228600" cy="2286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4F54F95C-E83F-4F9D-8AD7-617D43243D98}"/>
              </a:ext>
            </a:extLst>
          </p:cNvPr>
          <p:cNvSpPr/>
          <p:nvPr/>
        </p:nvSpPr>
        <p:spPr>
          <a:xfrm>
            <a:off x="6781800" y="4248150"/>
            <a:ext cx="227954" cy="2286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60EAC4EE-D672-4D5A-8655-7DB7D57CBE0E}"/>
              </a:ext>
            </a:extLst>
          </p:cNvPr>
          <p:cNvSpPr/>
          <p:nvPr/>
        </p:nvSpPr>
        <p:spPr>
          <a:xfrm>
            <a:off x="6934200" y="3790950"/>
            <a:ext cx="228600" cy="2286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17474" y="3257550"/>
            <a:ext cx="1826526" cy="369332"/>
          </a:xfrm>
          <a:prstGeom prst="rect">
            <a:avLst/>
          </a:prstGeom>
        </p:spPr>
        <p:txBody>
          <a:bodyPr wrap="none">
            <a:spAutoFit/>
          </a:bodyPr>
          <a:lstStyle/>
          <a:p>
            <a:pPr algn="ctr"/>
            <a:r>
              <a:rPr lang="en-US" dirty="0" smtClean="0">
                <a:solidFill>
                  <a:srgbClr val="EF3078"/>
                </a:solidFill>
                <a:latin typeface="Tw Cen MT" panose="020B0602020104020603" pitchFamily="34" charset="0"/>
              </a:rPr>
              <a:t>HEMANT SETHIYA</a:t>
            </a:r>
            <a:endParaRPr lang="en-US" dirty="0">
              <a:solidFill>
                <a:srgbClr val="EF3078"/>
              </a:solidFill>
              <a:latin typeface="Tw Cen MT" panose="020B0602020104020603" pitchFamily="34" charset="0"/>
            </a:endParaRPr>
          </a:p>
        </p:txBody>
      </p:sp>
      <p:sp>
        <p:nvSpPr>
          <p:cNvPr id="24" name="Oval 23">
            <a:extLst>
              <a:ext uri="{FF2B5EF4-FFF2-40B4-BE49-F238E27FC236}">
                <a16:creationId xmlns:a16="http://schemas.microsoft.com/office/drawing/2014/main" xmlns="" id="{60EAC4EE-D672-4D5A-8655-7DB7D57CBE0E}"/>
              </a:ext>
            </a:extLst>
          </p:cNvPr>
          <p:cNvSpPr/>
          <p:nvPr/>
        </p:nvSpPr>
        <p:spPr>
          <a:xfrm>
            <a:off x="6477000" y="4781550"/>
            <a:ext cx="228600" cy="2286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0" y="0"/>
            <a:ext cx="3124200" cy="188595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0" algn="ctr">
              <a:buNone/>
            </a:pPr>
            <a:r>
              <a:rPr lang="en-US" altLang="ko-KR" b="1" dirty="0" smtClean="0">
                <a:solidFill>
                  <a:schemeClr val="accent1">
                    <a:lumMod val="75000"/>
                  </a:schemeClr>
                </a:solidFill>
                <a:latin typeface="Tw Cen MT" pitchFamily="34" charset="0"/>
              </a:rPr>
              <a:t>Pick A Price</a:t>
            </a:r>
          </a:p>
          <a:p>
            <a:pPr lvl="0" algn="ctr">
              <a:buNone/>
            </a:pPr>
            <a:r>
              <a:rPr lang="en-US" altLang="ko-KR" b="1" dirty="0" smtClean="0">
                <a:solidFill>
                  <a:schemeClr val="accent1">
                    <a:lumMod val="75000"/>
                  </a:schemeClr>
                </a:solidFill>
                <a:latin typeface="Tw Cen MT" pitchFamily="34" charset="0"/>
              </a:rPr>
              <a:t>Product</a:t>
            </a:r>
          </a:p>
          <a:p>
            <a:pPr lvl="0" algn="ctr">
              <a:buNone/>
            </a:pPr>
            <a:r>
              <a:rPr lang="en-US" altLang="ko-KR" b="1" dirty="0" smtClean="0">
                <a:solidFill>
                  <a:schemeClr val="accent1">
                    <a:lumMod val="75000"/>
                  </a:schemeClr>
                </a:solidFill>
                <a:latin typeface="Tw Cen MT" pitchFamily="34" charset="0"/>
              </a:rPr>
              <a:t>Development</a:t>
            </a:r>
            <a:endParaRPr lang="en-US" altLang="ko-KR" b="1" dirty="0">
              <a:solidFill>
                <a:schemeClr val="accent1">
                  <a:lumMod val="75000"/>
                </a:schemeClr>
              </a:solidFill>
              <a:latin typeface="Tw Cen MT" pitchFamily="34" charset="0"/>
            </a:endParaRPr>
          </a:p>
        </p:txBody>
      </p:sp>
      <p:sp>
        <p:nvSpPr>
          <p:cNvPr id="4" name="TextBox 3"/>
          <p:cNvSpPr txBox="1"/>
          <p:nvPr/>
        </p:nvSpPr>
        <p:spPr>
          <a:xfrm>
            <a:off x="0" y="1819513"/>
            <a:ext cx="3124200" cy="3323987"/>
          </a:xfrm>
          <a:prstGeom prst="rect">
            <a:avLst/>
          </a:prstGeom>
          <a:noFill/>
        </p:spPr>
        <p:txBody>
          <a:bodyPr wrap="square" rtlCol="0" anchor="ctr">
            <a:spAutoFit/>
          </a:bodyPr>
          <a:lstStyle/>
          <a:p>
            <a:pPr algn="ctr"/>
            <a:r>
              <a:rPr lang="en-US" altLang="ko-KR" sz="1400" dirty="0" smtClean="0">
                <a:solidFill>
                  <a:schemeClr val="tx1">
                    <a:lumMod val="75000"/>
                    <a:lumOff val="25000"/>
                  </a:schemeClr>
                </a:solidFill>
                <a:latin typeface="Tw Cen MT" pitchFamily="34" charset="0"/>
                <a:cs typeface="Arial" pitchFamily="34" charset="0"/>
              </a:rPr>
              <a:t>In order to make products saleable</a:t>
            </a:r>
          </a:p>
          <a:p>
            <a:pPr algn="ctr"/>
            <a:r>
              <a:rPr lang="en-US" altLang="ko-KR" sz="1400" dirty="0" smtClean="0">
                <a:solidFill>
                  <a:schemeClr val="tx1">
                    <a:lumMod val="75000"/>
                    <a:lumOff val="25000"/>
                  </a:schemeClr>
                </a:solidFill>
                <a:latin typeface="Tw Cen MT" pitchFamily="34" charset="0"/>
                <a:cs typeface="Arial" pitchFamily="34" charset="0"/>
              </a:rPr>
              <a:t> and right for the IKEA identity,</a:t>
            </a:r>
          </a:p>
          <a:p>
            <a:pPr algn="ctr"/>
            <a:r>
              <a:rPr lang="en-US" altLang="ko-KR" sz="1400" dirty="0" smtClean="0">
                <a:solidFill>
                  <a:schemeClr val="tx1">
                    <a:lumMod val="75000"/>
                    <a:lumOff val="25000"/>
                  </a:schemeClr>
                </a:solidFill>
                <a:latin typeface="Tw Cen MT" pitchFamily="34" charset="0"/>
                <a:cs typeface="Arial" pitchFamily="34" charset="0"/>
              </a:rPr>
              <a:t> IKEA co-workers in product design and product development focus on price and quality, design and function, environment and health.</a:t>
            </a:r>
          </a:p>
          <a:p>
            <a:pPr algn="ctr"/>
            <a:endParaRPr lang="en-US" altLang="ko-KR" sz="1400" dirty="0" smtClean="0">
              <a:solidFill>
                <a:schemeClr val="tx1">
                  <a:lumMod val="75000"/>
                  <a:lumOff val="25000"/>
                </a:schemeClr>
              </a:solidFill>
              <a:latin typeface="Tw Cen MT" pitchFamily="34" charset="0"/>
              <a:cs typeface="Arial" pitchFamily="34" charset="0"/>
            </a:endParaRPr>
          </a:p>
          <a:p>
            <a:pPr algn="ctr"/>
            <a:r>
              <a:rPr lang="en-US" altLang="ko-KR" sz="1400" dirty="0" smtClean="0">
                <a:solidFill>
                  <a:schemeClr val="tx1">
                    <a:lumMod val="75000"/>
                    <a:lumOff val="25000"/>
                  </a:schemeClr>
                </a:solidFill>
                <a:latin typeface="Tw Cen MT" pitchFamily="34" charset="0"/>
                <a:cs typeface="Arial" pitchFamily="34" charset="0"/>
              </a:rPr>
              <a:t> They scrutinize every product idea with regard to the best use of raw materials and manufacturing opportunities.</a:t>
            </a:r>
          </a:p>
          <a:p>
            <a:pPr algn="ctr"/>
            <a:endParaRPr lang="en-US" altLang="ko-KR" sz="1400" dirty="0" smtClean="0">
              <a:solidFill>
                <a:schemeClr val="tx1">
                  <a:lumMod val="75000"/>
                  <a:lumOff val="25000"/>
                </a:schemeClr>
              </a:solidFill>
              <a:latin typeface="Tw Cen MT" pitchFamily="34" charset="0"/>
              <a:cs typeface="Arial" pitchFamily="34" charset="0"/>
            </a:endParaRPr>
          </a:p>
          <a:p>
            <a:pPr algn="ctr"/>
            <a:r>
              <a:rPr lang="en-US" altLang="ko-KR" sz="1400" dirty="0" smtClean="0">
                <a:solidFill>
                  <a:schemeClr val="tx1">
                    <a:lumMod val="75000"/>
                    <a:lumOff val="25000"/>
                  </a:schemeClr>
                </a:solidFill>
                <a:latin typeface="Tw Cen MT" pitchFamily="34" charset="0"/>
                <a:cs typeface="Arial" pitchFamily="34" charset="0"/>
              </a:rPr>
              <a:t> This is why elements of the design are often decided on the factory floor, where designers and manufactures work together.</a:t>
            </a:r>
            <a:endParaRPr lang="en-US" altLang="ko-KR" sz="1400" dirty="0">
              <a:solidFill>
                <a:schemeClr val="tx1">
                  <a:lumMod val="75000"/>
                  <a:lumOff val="25000"/>
                </a:schemeClr>
              </a:solidFill>
              <a:latin typeface="Tw Cen MT" pitchFamily="34" charset="0"/>
              <a:cs typeface="Arial" pitchFamily="34" charset="0"/>
            </a:endParaRPr>
          </a:p>
        </p:txBody>
      </p:sp>
      <p:sp>
        <p:nvSpPr>
          <p:cNvPr id="5" name="Text Placeholder 1"/>
          <p:cNvSpPr txBox="1">
            <a:spLocks/>
          </p:cNvSpPr>
          <p:nvPr/>
        </p:nvSpPr>
        <p:spPr>
          <a:xfrm>
            <a:off x="6372200" y="2643758"/>
            <a:ext cx="2448272" cy="71053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000" b="1" dirty="0" smtClean="0">
                <a:solidFill>
                  <a:schemeClr val="bg1"/>
                </a:solidFill>
                <a:latin typeface="Tw Cen MT" pitchFamily="34" charset="0"/>
                <a:cs typeface="Arial" pitchFamily="34" charset="0"/>
              </a:rPr>
              <a:t>IKEA</a:t>
            </a:r>
            <a:endParaRPr lang="en-US" altLang="ko-KR" sz="4000" b="1" dirty="0">
              <a:solidFill>
                <a:schemeClr val="bg1"/>
              </a:solidFill>
              <a:latin typeface="Tw Cen MT" pitchFamily="34" charset="0"/>
              <a:cs typeface="Arial" pitchFamily="34" charset="0"/>
            </a:endParaRPr>
          </a:p>
        </p:txBody>
      </p:sp>
      <p:sp>
        <p:nvSpPr>
          <p:cNvPr id="6" name="TextBox 5"/>
          <p:cNvSpPr txBox="1"/>
          <p:nvPr/>
        </p:nvSpPr>
        <p:spPr>
          <a:xfrm>
            <a:off x="6477000" y="3333750"/>
            <a:ext cx="2218104" cy="523220"/>
          </a:xfrm>
          <a:prstGeom prst="rect">
            <a:avLst/>
          </a:prstGeom>
          <a:noFill/>
        </p:spPr>
        <p:txBody>
          <a:bodyPr wrap="square" rtlCol="0" anchor="ctr">
            <a:spAutoFit/>
          </a:bodyPr>
          <a:lstStyle/>
          <a:p>
            <a:pPr algn="ctr"/>
            <a:r>
              <a:rPr lang="en-US" altLang="ko-KR" sz="1400" dirty="0" smtClean="0">
                <a:solidFill>
                  <a:schemeClr val="bg1"/>
                </a:solidFill>
                <a:latin typeface="Tw Cen MT" pitchFamily="34" charset="0"/>
                <a:cs typeface="Arial" pitchFamily="34" charset="0"/>
              </a:rPr>
              <a:t>We throw in extra parts</a:t>
            </a:r>
          </a:p>
          <a:p>
            <a:pPr algn="ctr"/>
            <a:r>
              <a:rPr lang="en-US" altLang="ko-KR" sz="1400" dirty="0" smtClean="0">
                <a:solidFill>
                  <a:schemeClr val="bg1"/>
                </a:solidFill>
                <a:latin typeface="Tw Cen MT" pitchFamily="34" charset="0"/>
                <a:cs typeface="Arial" pitchFamily="34" charset="0"/>
              </a:rPr>
              <a:t>Just to mess with you.</a:t>
            </a:r>
            <a:endParaRPr lang="en-US" altLang="ko-KR" sz="1400" dirty="0">
              <a:solidFill>
                <a:schemeClr val="bg1"/>
              </a:solidFill>
              <a:latin typeface="Tw Cen MT" pitchFamily="34" charset="0"/>
              <a:cs typeface="Arial" pitchFamily="34" charset="0"/>
            </a:endParaRPr>
          </a:p>
        </p:txBody>
      </p:sp>
      <p:grpSp>
        <p:nvGrpSpPr>
          <p:cNvPr id="7" name="Group 6"/>
          <p:cNvGrpSpPr/>
          <p:nvPr/>
        </p:nvGrpSpPr>
        <p:grpSpPr>
          <a:xfrm rot="16200000">
            <a:off x="7293245" y="1888655"/>
            <a:ext cx="606182" cy="606182"/>
            <a:chOff x="7740552" y="3628849"/>
            <a:chExt cx="1800000" cy="1800000"/>
          </a:xfrm>
          <a:solidFill>
            <a:schemeClr val="bg1"/>
          </a:solidFill>
        </p:grpSpPr>
        <p:sp>
          <p:nvSpPr>
            <p:cNvPr id="8" name="Rectangle 7"/>
            <p:cNvSpPr/>
            <p:nvPr/>
          </p:nvSpPr>
          <p:spPr>
            <a:xfrm>
              <a:off x="7740552" y="3628849"/>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p:nvSpPr>
          <p:spPr>
            <a:xfrm rot="5400000">
              <a:off x="8542684" y="4618860"/>
              <a:ext cx="216000" cy="140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p:nvSpPr>
          <p:spPr>
            <a:xfrm rot="5400000">
              <a:off x="8542684" y="3035407"/>
              <a:ext cx="216000" cy="140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p:nvSpPr>
          <p:spPr>
            <a:xfrm rot="5400000">
              <a:off x="8636896" y="3732921"/>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9324552" y="3628849"/>
              <a:ext cx="216000" cy="6118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9324552" y="4816437"/>
              <a:ext cx="216000" cy="6118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rot="5400000">
              <a:off x="8751744" y="3559910"/>
              <a:ext cx="216000" cy="1145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rot="5400000">
              <a:off x="8751748" y="4351635"/>
              <a:ext cx="216000" cy="11456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pic>
        <p:nvPicPr>
          <p:cNvPr id="16" name="Picture Placeholder 15" descr="ikea.jpg"/>
          <p:cNvPicPr>
            <a:picLocks noGrp="1" noChangeAspect="1"/>
          </p:cNvPicPr>
          <p:nvPr>
            <p:ph type="pic" idx="1"/>
          </p:nvPr>
        </p:nvPicPr>
        <p:blipFill>
          <a:blip r:embed="rId2"/>
          <a:srcRect l="34436" r="34436"/>
          <a:stretch>
            <a:fillRect/>
          </a:stretch>
        </p:blipFill>
        <p:spPr/>
      </p:pic>
    </p:spTree>
    <p:extLst>
      <p:ext uri="{BB962C8B-B14F-4D97-AF65-F5344CB8AC3E}">
        <p14:creationId xmlns:p14="http://schemas.microsoft.com/office/powerpoint/2010/main" val="276969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D2D9"/>
        </a:solidFill>
        <a:effectLst/>
      </p:bgPr>
    </p:bg>
    <p:spTree>
      <p:nvGrpSpPr>
        <p:cNvPr id="1" name=""/>
        <p:cNvGrpSpPr/>
        <p:nvPr/>
      </p:nvGrpSpPr>
      <p:grpSpPr>
        <a:xfrm>
          <a:off x="0" y="0"/>
          <a:ext cx="0" cy="0"/>
          <a:chOff x="0" y="0"/>
          <a:chExt cx="0" cy="0"/>
        </a:xfrm>
      </p:grpSpPr>
      <p:sp>
        <p:nvSpPr>
          <p:cNvPr id="8" name="Text Placeholder 13"/>
          <p:cNvSpPr txBox="1">
            <a:spLocks/>
          </p:cNvSpPr>
          <p:nvPr/>
        </p:nvSpPr>
        <p:spPr>
          <a:xfrm>
            <a:off x="3200400" y="1"/>
            <a:ext cx="6096000" cy="9715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b="1" dirty="0" smtClean="0">
                <a:solidFill>
                  <a:schemeClr val="bg1"/>
                </a:solidFill>
                <a:latin typeface="Tw Cen MT" pitchFamily="34" charset="0"/>
                <a:cs typeface="Arial" pitchFamily="34" charset="0"/>
              </a:rPr>
              <a:t>CHOOSE A </a:t>
            </a:r>
            <a:r>
              <a:rPr lang="en-US" altLang="ko-KR" b="1" dirty="0" smtClean="0">
                <a:solidFill>
                  <a:srgbClr val="C00000"/>
                </a:solidFill>
                <a:latin typeface="Tw Cen MT" pitchFamily="34" charset="0"/>
                <a:cs typeface="Arial" pitchFamily="34" charset="0"/>
              </a:rPr>
              <a:t>MANUFACTURER</a:t>
            </a:r>
            <a:endParaRPr lang="en-US" altLang="ko-KR" b="1" dirty="0">
              <a:solidFill>
                <a:srgbClr val="C00000"/>
              </a:solidFill>
              <a:latin typeface="Tw Cen MT" pitchFamily="34" charset="0"/>
              <a:cs typeface="Arial" pitchFamily="34" charset="0"/>
            </a:endParaRPr>
          </a:p>
        </p:txBody>
      </p:sp>
      <p:pic>
        <p:nvPicPr>
          <p:cNvPr id="13" name="Picture Placeholder 12" descr="552779_v2.jpg"/>
          <p:cNvPicPr>
            <a:picLocks noGrp="1" noChangeAspect="1"/>
          </p:cNvPicPr>
          <p:nvPr>
            <p:ph type="pic" idx="16"/>
          </p:nvPr>
        </p:nvPicPr>
        <p:blipFill>
          <a:blip r:embed="rId2"/>
          <a:srcRect l="27341" r="27341"/>
          <a:stretch>
            <a:fillRect/>
          </a:stretch>
        </p:blipFill>
        <p:spPr>
          <a:xfrm>
            <a:off x="0" y="0"/>
            <a:ext cx="3124200" cy="5143500"/>
          </a:xfrm>
        </p:spPr>
      </p:pic>
      <p:sp>
        <p:nvSpPr>
          <p:cNvPr id="11" name="Rectangle 10"/>
          <p:cNvSpPr/>
          <p:nvPr/>
        </p:nvSpPr>
        <p:spPr>
          <a:xfrm>
            <a:off x="3124200" y="819150"/>
            <a:ext cx="6019800" cy="4832092"/>
          </a:xfrm>
          <a:prstGeom prst="rect">
            <a:avLst/>
          </a:prstGeom>
        </p:spPr>
        <p:txBody>
          <a:bodyPr wrap="square">
            <a:spAutoFit/>
          </a:bodyPr>
          <a:lstStyle/>
          <a:p>
            <a:pPr>
              <a:buFont typeface="Arial" pitchFamily="34" charset="0"/>
              <a:buChar char="•"/>
            </a:pPr>
            <a:r>
              <a:rPr lang="en-US" sz="1400" dirty="0" smtClean="0">
                <a:latin typeface="Tw Cen MT" pitchFamily="34" charset="0"/>
              </a:rPr>
              <a:t> IKEA stock incurs low manufacturing costs while meeting strict requirements for     function, efficient distribution, quality, and impact on the environment.</a:t>
            </a:r>
          </a:p>
          <a:p>
            <a:endParaRPr lang="en-US" sz="1400" dirty="0" smtClean="0">
              <a:latin typeface="Tw Cen MT" pitchFamily="34" charset="0"/>
            </a:endParaRPr>
          </a:p>
          <a:p>
            <a:pPr>
              <a:buFont typeface="Arial" pitchFamily="34" charset="0"/>
              <a:buChar char="•"/>
            </a:pPr>
            <a:r>
              <a:rPr lang="en-US" sz="1400" dirty="0" smtClean="0">
                <a:latin typeface="Tw Cen MT" pitchFamily="34" charset="0"/>
              </a:rPr>
              <a:t> By using fewer materials, the company cuts down on transportation costs because it uses less fuel and manpower to receive materials and ship products.</a:t>
            </a:r>
          </a:p>
          <a:p>
            <a:endParaRPr lang="en-US" sz="1400" dirty="0" smtClean="0"/>
          </a:p>
          <a:p>
            <a:pPr>
              <a:buFont typeface="Arial" pitchFamily="34" charset="0"/>
              <a:buChar char="•"/>
            </a:pPr>
            <a:r>
              <a:rPr lang="en-US" sz="1400" dirty="0" smtClean="0">
                <a:latin typeface="Tw Cen MT" pitchFamily="34" charset="0"/>
              </a:rPr>
              <a:t> A key part of IKEA’s success is credited to its communications and relationship    management with materials suppliers and manufacturers to get good prices on </a:t>
            </a:r>
            <a:endParaRPr lang="en-US" sz="1400" dirty="0" smtClean="0">
              <a:latin typeface="Tw Cen MT" pitchFamily="34" charset="0"/>
            </a:endParaRPr>
          </a:p>
          <a:p>
            <a:r>
              <a:rPr lang="en-US" sz="1400" dirty="0" smtClean="0">
                <a:latin typeface="Tw Cen MT" pitchFamily="34" charset="0"/>
              </a:rPr>
              <a:t>what </a:t>
            </a:r>
            <a:r>
              <a:rPr lang="en-US" sz="1400" dirty="0" smtClean="0">
                <a:latin typeface="Tw Cen MT" pitchFamily="34" charset="0"/>
              </a:rPr>
              <a:t>it procures.</a:t>
            </a:r>
          </a:p>
          <a:p>
            <a:pPr>
              <a:buFont typeface="Arial" pitchFamily="34" charset="0"/>
              <a:buChar char="•"/>
            </a:pPr>
            <a:endParaRPr lang="en-US" sz="1400" dirty="0" smtClean="0">
              <a:latin typeface="Tw Cen MT" pitchFamily="34" charset="0"/>
            </a:endParaRPr>
          </a:p>
          <a:p>
            <a:pPr>
              <a:buFont typeface="Arial" pitchFamily="34" charset="0"/>
              <a:buChar char="•"/>
            </a:pPr>
            <a:r>
              <a:rPr lang="en-US" sz="1400" dirty="0" smtClean="0">
                <a:latin typeface="Tw Cen MT" pitchFamily="34" charset="0"/>
              </a:rPr>
              <a:t> IKEA is a very high volume retailer – it buys products from more than 1,800       suppliers in 50 countries, and uses 42 trading service offices around the world to manage supplier relationships.</a:t>
            </a:r>
          </a:p>
          <a:p>
            <a:pPr>
              <a:buFont typeface="Arial" pitchFamily="34" charset="0"/>
              <a:buChar char="•"/>
            </a:pPr>
            <a:endParaRPr lang="en-US" sz="1400" dirty="0" smtClean="0">
              <a:latin typeface="Tw Cen MT" pitchFamily="34" charset="0"/>
            </a:endParaRPr>
          </a:p>
          <a:p>
            <a:pPr>
              <a:buFont typeface="Arial" pitchFamily="34" charset="0"/>
              <a:buChar char="•"/>
            </a:pPr>
            <a:r>
              <a:rPr lang="en-US" sz="1400" dirty="0" smtClean="0">
                <a:latin typeface="Tw Cen MT" pitchFamily="34" charset="0"/>
              </a:rPr>
              <a:t>For example, IKEA has a code of conduct called the IKEA Way of Purchasing     Home Furnishing Products (IWAY), containing minimum rules and guidelines that     help manufacturers reduce the impact of their activities on the environment. The     requirements within IWAY raise standards by developing sustainable business       activities and leaving positive impacts on the business environment in which the      suppliers operate.</a:t>
            </a:r>
            <a:br>
              <a:rPr lang="en-US" sz="1400" dirty="0" smtClean="0">
                <a:latin typeface="Tw Cen MT" pitchFamily="34" charset="0"/>
              </a:rPr>
            </a:br>
            <a:endParaRPr lang="en-US" sz="1400" dirty="0" smtClean="0">
              <a:latin typeface="Tw Cen MT" pitchFamily="34" charset="0"/>
            </a:endParaRPr>
          </a:p>
          <a:p>
            <a:endParaRPr lang="en-US" sz="1400" dirty="0" smtClean="0">
              <a:latin typeface="Tw Cen MT" pitchFamily="34" charset="0"/>
            </a:endParaRPr>
          </a:p>
        </p:txBody>
      </p:sp>
    </p:spTree>
    <p:extLst>
      <p:ext uri="{BB962C8B-B14F-4D97-AF65-F5344CB8AC3E}">
        <p14:creationId xmlns:p14="http://schemas.microsoft.com/office/powerpoint/2010/main" val="1617939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133350"/>
            <a:ext cx="9144000" cy="576064"/>
          </a:xfrm>
        </p:spPr>
        <p:txBody>
          <a:bodyPr/>
          <a:lstStyle/>
          <a:p>
            <a:r>
              <a:rPr lang="en-US" altLang="ko-KR" smtClean="0">
                <a:solidFill>
                  <a:schemeClr val="accent1"/>
                </a:solidFill>
                <a:latin typeface="Tw Cen MT" pitchFamily="34" charset="0"/>
              </a:rPr>
              <a:t>DESIGN </a:t>
            </a:r>
            <a:r>
              <a:rPr lang="en-US" altLang="ko-KR" smtClean="0">
                <a:solidFill>
                  <a:schemeClr val="tx1">
                    <a:lumMod val="65000"/>
                    <a:lumOff val="35000"/>
                  </a:schemeClr>
                </a:solidFill>
                <a:latin typeface="Tw Cen MT" pitchFamily="34" charset="0"/>
              </a:rPr>
              <a:t>THE PRODUCT</a:t>
            </a:r>
            <a:endParaRPr lang="en-US" altLang="ko-KR" dirty="0">
              <a:solidFill>
                <a:schemeClr val="tx1">
                  <a:lumMod val="65000"/>
                  <a:lumOff val="35000"/>
                </a:schemeClr>
              </a:solidFill>
              <a:latin typeface="Tw Cen MT" pitchFamily="34" charset="0"/>
            </a:endParaRPr>
          </a:p>
        </p:txBody>
      </p:sp>
      <p:sp>
        <p:nvSpPr>
          <p:cNvPr id="10" name="TextBox 9"/>
          <p:cNvSpPr txBox="1"/>
          <p:nvPr/>
        </p:nvSpPr>
        <p:spPr>
          <a:xfrm>
            <a:off x="2438400" y="3562350"/>
            <a:ext cx="2133600" cy="1384995"/>
          </a:xfrm>
          <a:prstGeom prst="rect">
            <a:avLst/>
          </a:prstGeom>
          <a:noFill/>
        </p:spPr>
        <p:txBody>
          <a:bodyPr wrap="square" rtlCol="0" anchor="ctr">
            <a:spAutoFit/>
          </a:bodyPr>
          <a:lstStyle/>
          <a:p>
            <a:pPr algn="ctr"/>
            <a:r>
              <a:rPr lang="en-US" sz="1400" dirty="0" smtClean="0">
                <a:latin typeface="Tw Cen MT" pitchFamily="34" charset="0"/>
              </a:rPr>
              <a:t>Their</a:t>
            </a:r>
            <a:r>
              <a:rPr lang="en-US" sz="1400" dirty="0" smtClean="0">
                <a:latin typeface="Tw Cen MT" pitchFamily="34" charset="0"/>
              </a:rPr>
              <a:t> </a:t>
            </a:r>
            <a:r>
              <a:rPr lang="en-US" sz="1400" dirty="0" smtClean="0">
                <a:latin typeface="Tw Cen MT" pitchFamily="34" charset="0"/>
              </a:rPr>
              <a:t>product developers     and designers work with a diverse team of </a:t>
            </a:r>
            <a:r>
              <a:rPr lang="en-US" sz="1400" dirty="0" smtClean="0">
                <a:latin typeface="Tw Cen MT" pitchFamily="34" charset="0"/>
              </a:rPr>
              <a:t>technicians</a:t>
            </a:r>
            <a:r>
              <a:rPr lang="en-US" sz="1400" dirty="0" smtClean="0">
                <a:latin typeface="Tw Cen MT" pitchFamily="34" charset="0"/>
              </a:rPr>
              <a:t>, manufacturers and </a:t>
            </a:r>
            <a:r>
              <a:rPr lang="en-US" sz="1400" dirty="0" smtClean="0">
                <a:latin typeface="Tw Cen MT" pitchFamily="34" charset="0"/>
              </a:rPr>
              <a:t>specialists </a:t>
            </a:r>
            <a:r>
              <a:rPr lang="en-US" sz="1400" dirty="0" smtClean="0">
                <a:latin typeface="Tw Cen MT" pitchFamily="34" charset="0"/>
              </a:rPr>
              <a:t>– often right on </a:t>
            </a:r>
            <a:r>
              <a:rPr lang="en-US" sz="1400" dirty="0" smtClean="0">
                <a:latin typeface="Tw Cen MT" pitchFamily="34" charset="0"/>
              </a:rPr>
              <a:t>the       factory floor.</a:t>
            </a:r>
            <a:endParaRPr lang="en-US" altLang="ko-KR" sz="1400" dirty="0">
              <a:solidFill>
                <a:schemeClr val="tx1">
                  <a:lumMod val="75000"/>
                  <a:lumOff val="25000"/>
                </a:schemeClr>
              </a:solidFill>
              <a:latin typeface="Tw Cen MT" pitchFamily="34" charset="0"/>
              <a:cs typeface="Arial" pitchFamily="34" charset="0"/>
            </a:endParaRPr>
          </a:p>
        </p:txBody>
      </p:sp>
      <p:sp>
        <p:nvSpPr>
          <p:cNvPr id="13" name="TextBox 12"/>
          <p:cNvSpPr txBox="1"/>
          <p:nvPr/>
        </p:nvSpPr>
        <p:spPr>
          <a:xfrm>
            <a:off x="533400" y="3638550"/>
            <a:ext cx="1742312" cy="1169551"/>
          </a:xfrm>
          <a:prstGeom prst="rect">
            <a:avLst/>
          </a:prstGeom>
          <a:noFill/>
        </p:spPr>
        <p:txBody>
          <a:bodyPr wrap="square" rtlCol="0" anchor="ctr">
            <a:spAutoFit/>
          </a:bodyPr>
          <a:lstStyle/>
          <a:p>
            <a:pPr algn="ctr"/>
            <a:r>
              <a:rPr lang="en-US" sz="1400" dirty="0" smtClean="0">
                <a:latin typeface="Tw Cen MT" pitchFamily="34" charset="0"/>
              </a:rPr>
              <a:t>What makes the IKEA design process unique is that </a:t>
            </a:r>
            <a:r>
              <a:rPr lang="en-US" sz="1400" dirty="0" smtClean="0">
                <a:latin typeface="Tw Cen MT" pitchFamily="34" charset="0"/>
              </a:rPr>
              <a:t>their</a:t>
            </a:r>
            <a:r>
              <a:rPr lang="en-US" sz="1400" dirty="0" smtClean="0">
                <a:latin typeface="Tw Cen MT" pitchFamily="34" charset="0"/>
              </a:rPr>
              <a:t> </a:t>
            </a:r>
            <a:r>
              <a:rPr lang="en-US" sz="1400" dirty="0" smtClean="0">
                <a:latin typeface="Tw Cen MT" pitchFamily="34" charset="0"/>
              </a:rPr>
              <a:t>suppliers   play a very important  role.</a:t>
            </a:r>
            <a:endParaRPr lang="en-US" altLang="ko-KR" sz="1400" dirty="0">
              <a:solidFill>
                <a:schemeClr val="tx1">
                  <a:lumMod val="75000"/>
                  <a:lumOff val="25000"/>
                </a:schemeClr>
              </a:solidFill>
              <a:latin typeface="Tw Cen MT" pitchFamily="34" charset="0"/>
              <a:cs typeface="Arial" pitchFamily="34" charset="0"/>
            </a:endParaRPr>
          </a:p>
        </p:txBody>
      </p:sp>
      <p:sp>
        <p:nvSpPr>
          <p:cNvPr id="16" name="TextBox 15"/>
          <p:cNvSpPr txBox="1"/>
          <p:nvPr/>
        </p:nvSpPr>
        <p:spPr>
          <a:xfrm>
            <a:off x="4800600" y="3562350"/>
            <a:ext cx="1905000" cy="1169551"/>
          </a:xfrm>
          <a:prstGeom prst="rect">
            <a:avLst/>
          </a:prstGeom>
          <a:noFill/>
        </p:spPr>
        <p:txBody>
          <a:bodyPr wrap="square" rtlCol="0" anchor="ctr">
            <a:spAutoFit/>
          </a:bodyPr>
          <a:lstStyle/>
          <a:p>
            <a:pPr algn="ctr"/>
            <a:r>
              <a:rPr lang="en-US" sz="1400" dirty="0" smtClean="0">
                <a:latin typeface="Tw Cen MT" pitchFamily="34" charset="0"/>
              </a:rPr>
              <a:t>This special partnership helps keep our prices    low and find the latest  techniques to create     </a:t>
            </a:r>
            <a:r>
              <a:rPr lang="en-US" sz="1400" dirty="0" smtClean="0">
                <a:latin typeface="Tw Cen MT" pitchFamily="34" charset="0"/>
              </a:rPr>
              <a:t>products.</a:t>
            </a:r>
            <a:endParaRPr lang="en-US" altLang="ko-KR" sz="1400" dirty="0">
              <a:solidFill>
                <a:schemeClr val="tx1">
                  <a:lumMod val="75000"/>
                  <a:lumOff val="25000"/>
                </a:schemeClr>
              </a:solidFill>
              <a:latin typeface="Tw Cen MT" pitchFamily="34" charset="0"/>
              <a:cs typeface="Arial" pitchFamily="34" charset="0"/>
            </a:endParaRPr>
          </a:p>
        </p:txBody>
      </p:sp>
      <p:sp>
        <p:nvSpPr>
          <p:cNvPr id="19" name="TextBox 18"/>
          <p:cNvSpPr txBox="1"/>
          <p:nvPr/>
        </p:nvSpPr>
        <p:spPr>
          <a:xfrm>
            <a:off x="6858000" y="3562351"/>
            <a:ext cx="1905000" cy="1169551"/>
          </a:xfrm>
          <a:prstGeom prst="rect">
            <a:avLst/>
          </a:prstGeom>
          <a:noFill/>
        </p:spPr>
        <p:txBody>
          <a:bodyPr wrap="square" rtlCol="0" anchor="ctr">
            <a:spAutoFit/>
          </a:bodyPr>
          <a:lstStyle/>
          <a:p>
            <a:pPr algn="ctr"/>
            <a:r>
              <a:rPr lang="en-US" altLang="ko-KR" sz="1400" dirty="0" smtClean="0">
                <a:solidFill>
                  <a:schemeClr val="tx1">
                    <a:lumMod val="75000"/>
                    <a:lumOff val="25000"/>
                  </a:schemeClr>
                </a:solidFill>
                <a:latin typeface="Tw Cen MT" pitchFamily="34" charset="0"/>
                <a:cs typeface="Arial" pitchFamily="34" charset="0"/>
              </a:rPr>
              <a:t>Good design is the right combination of form, function, quality, sustainability and a low price.</a:t>
            </a:r>
            <a:endParaRPr lang="en-US" altLang="ko-KR" sz="1400" dirty="0">
              <a:solidFill>
                <a:schemeClr val="tx1">
                  <a:lumMod val="75000"/>
                  <a:lumOff val="25000"/>
                </a:schemeClr>
              </a:solidFill>
              <a:latin typeface="Tw Cen MT" pitchFamily="34" charset="0"/>
              <a:cs typeface="Arial" pitchFamily="34" charset="0"/>
            </a:endParaRPr>
          </a:p>
        </p:txBody>
      </p:sp>
      <p:pic>
        <p:nvPicPr>
          <p:cNvPr id="26" name="Picture Placeholder 25" descr="download.jpg"/>
          <p:cNvPicPr>
            <a:picLocks noGrp="1" noChangeAspect="1"/>
          </p:cNvPicPr>
          <p:nvPr>
            <p:ph type="pic" idx="1"/>
          </p:nvPr>
        </p:nvPicPr>
        <p:blipFill>
          <a:blip r:embed="rId2"/>
          <a:stretch>
            <a:fillRect/>
          </a:stretch>
        </p:blipFill>
        <p:spPr>
          <a:xfrm>
            <a:off x="3200400" y="819150"/>
            <a:ext cx="2971800" cy="2519839"/>
          </a:xfrm>
        </p:spPr>
      </p:pic>
      <p:cxnSp>
        <p:nvCxnSpPr>
          <p:cNvPr id="27" name="Straight Connector 26">
            <a:extLst>
              <a:ext uri="{FF2B5EF4-FFF2-40B4-BE49-F238E27FC236}">
                <a16:creationId xmlns:a16="http://schemas.microsoft.com/office/drawing/2014/main" xmlns="" id="{58E6A157-A07E-4BF1-94CC-77B9AD4CCF74}"/>
              </a:ext>
            </a:extLst>
          </p:cNvPr>
          <p:cNvCxnSpPr>
            <a:cxnSpLocks/>
          </p:cNvCxnSpPr>
          <p:nvPr/>
        </p:nvCxnSpPr>
        <p:spPr>
          <a:xfrm rot="5400000" flipH="1" flipV="1">
            <a:off x="1791494" y="4209256"/>
            <a:ext cx="1143000" cy="15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8E6A157-A07E-4BF1-94CC-77B9AD4CCF74}"/>
              </a:ext>
            </a:extLst>
          </p:cNvPr>
          <p:cNvCxnSpPr>
            <a:cxnSpLocks/>
          </p:cNvCxnSpPr>
          <p:nvPr/>
        </p:nvCxnSpPr>
        <p:spPr>
          <a:xfrm rot="5400000" flipH="1" flipV="1">
            <a:off x="4153694" y="4209256"/>
            <a:ext cx="1143000" cy="15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58E6A157-A07E-4BF1-94CC-77B9AD4CCF74}"/>
              </a:ext>
            </a:extLst>
          </p:cNvPr>
          <p:cNvCxnSpPr>
            <a:cxnSpLocks/>
          </p:cNvCxnSpPr>
          <p:nvPr/>
        </p:nvCxnSpPr>
        <p:spPr>
          <a:xfrm rot="5400000" flipH="1" flipV="1">
            <a:off x="6211094" y="4209256"/>
            <a:ext cx="1143000" cy="15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57800" y="3181350"/>
            <a:ext cx="1322851" cy="738664"/>
          </a:xfrm>
          <a:prstGeom prst="rect">
            <a:avLst/>
          </a:prstGeom>
          <a:noFill/>
        </p:spPr>
        <p:txBody>
          <a:bodyPr wrap="square" rtlCol="0" anchor="ctr">
            <a:spAutoFit/>
          </a:bodyPr>
          <a:lstStyle/>
          <a:p>
            <a:r>
              <a:rPr lang="en-US" altLang="ko-KR" sz="1400" b="1" dirty="0" smtClean="0">
                <a:solidFill>
                  <a:schemeClr val="tx1">
                    <a:lumMod val="75000"/>
                    <a:lumOff val="25000"/>
                  </a:schemeClr>
                </a:solidFill>
                <a:latin typeface="Tw Cen MT" pitchFamily="34" charset="0"/>
                <a:cs typeface="Arial" pitchFamily="34" charset="0"/>
              </a:rPr>
              <a:t>A Global distribution network</a:t>
            </a:r>
            <a:endParaRPr lang="ko-KR" altLang="en-US" sz="1400" b="1" dirty="0">
              <a:solidFill>
                <a:schemeClr val="tx1">
                  <a:lumMod val="75000"/>
                  <a:lumOff val="25000"/>
                </a:schemeClr>
              </a:solidFill>
              <a:latin typeface="Tw Cen MT" pitchFamily="34" charset="0"/>
              <a:cs typeface="Arial" pitchFamily="34" charset="0"/>
            </a:endParaRPr>
          </a:p>
        </p:txBody>
      </p:sp>
      <p:sp>
        <p:nvSpPr>
          <p:cNvPr id="9" name="TextBox 8"/>
          <p:cNvSpPr txBox="1"/>
          <p:nvPr/>
        </p:nvSpPr>
        <p:spPr>
          <a:xfrm>
            <a:off x="7391400" y="3333750"/>
            <a:ext cx="1322851"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Large Volumes</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4419600" y="3181350"/>
            <a:ext cx="895722" cy="707886"/>
          </a:xfrm>
          <a:prstGeom prst="rect">
            <a:avLst/>
          </a:prstGeom>
          <a:noFill/>
        </p:spPr>
        <p:txBody>
          <a:bodyPr wrap="square" rtlCol="0" anchor="ctr">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sp>
        <p:nvSpPr>
          <p:cNvPr id="11" name="TextBox 10"/>
          <p:cNvSpPr txBox="1"/>
          <p:nvPr/>
        </p:nvSpPr>
        <p:spPr>
          <a:xfrm>
            <a:off x="6477000" y="3181350"/>
            <a:ext cx="895722" cy="707886"/>
          </a:xfrm>
          <a:prstGeom prst="rect">
            <a:avLst/>
          </a:prstGeom>
          <a:noFill/>
        </p:spPr>
        <p:txBody>
          <a:bodyPr wrap="square" rtlCol="0" anchor="ctr">
            <a:spAutoFit/>
          </a:bodyPr>
          <a:lstStyle/>
          <a:p>
            <a:pPr algn="ctr"/>
            <a:r>
              <a:rPr lang="en-US" altLang="ko-KR" sz="4000" b="1" dirty="0">
                <a:solidFill>
                  <a:schemeClr val="accent2"/>
                </a:solidFill>
                <a:cs typeface="Arial" pitchFamily="34" charset="0"/>
              </a:rPr>
              <a:t>02</a:t>
            </a:r>
            <a:endParaRPr lang="ko-KR" altLang="en-US" sz="4000" b="1" dirty="0">
              <a:solidFill>
                <a:schemeClr val="accent2"/>
              </a:solidFill>
              <a:cs typeface="Arial" pitchFamily="34" charset="0"/>
            </a:endParaRPr>
          </a:p>
        </p:txBody>
      </p:sp>
      <p:sp>
        <p:nvSpPr>
          <p:cNvPr id="14" name="TextBox 13"/>
          <p:cNvSpPr txBox="1"/>
          <p:nvPr/>
        </p:nvSpPr>
        <p:spPr>
          <a:xfrm>
            <a:off x="5257800" y="4248150"/>
            <a:ext cx="1322851"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Flat Packages</a:t>
            </a:r>
            <a:endParaRPr lang="ko-KR" altLang="en-US" sz="1200" b="1" dirty="0">
              <a:solidFill>
                <a:schemeClr val="tx1">
                  <a:lumMod val="75000"/>
                  <a:lumOff val="25000"/>
                </a:schemeClr>
              </a:solidFill>
              <a:cs typeface="Arial" pitchFamily="34" charset="0"/>
            </a:endParaRPr>
          </a:p>
        </p:txBody>
      </p:sp>
      <p:sp>
        <p:nvSpPr>
          <p:cNvPr id="17" name="TextBox 16"/>
          <p:cNvSpPr txBox="1"/>
          <p:nvPr/>
        </p:nvSpPr>
        <p:spPr>
          <a:xfrm>
            <a:off x="7391400" y="4171950"/>
            <a:ext cx="1322851"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Low Costs</a:t>
            </a:r>
            <a:endParaRPr lang="ko-KR" altLang="en-US" sz="1200" b="1" dirty="0">
              <a:solidFill>
                <a:schemeClr val="tx1">
                  <a:lumMod val="75000"/>
                  <a:lumOff val="25000"/>
                </a:schemeClr>
              </a:solidFill>
              <a:cs typeface="Arial" pitchFamily="34" charset="0"/>
            </a:endParaRPr>
          </a:p>
        </p:txBody>
      </p:sp>
      <p:sp>
        <p:nvSpPr>
          <p:cNvPr id="18" name="TextBox 17"/>
          <p:cNvSpPr txBox="1"/>
          <p:nvPr/>
        </p:nvSpPr>
        <p:spPr>
          <a:xfrm>
            <a:off x="4419600" y="4019550"/>
            <a:ext cx="895722" cy="707886"/>
          </a:xfrm>
          <a:prstGeom prst="rect">
            <a:avLst/>
          </a:prstGeom>
          <a:noFill/>
        </p:spPr>
        <p:txBody>
          <a:bodyPr wrap="square" rtlCol="0" anchor="ctr">
            <a:spAutoFit/>
          </a:bodyPr>
          <a:lstStyle/>
          <a:p>
            <a:pPr algn="ctr"/>
            <a:r>
              <a:rPr lang="en-US" altLang="ko-KR" sz="4000" b="1" dirty="0">
                <a:solidFill>
                  <a:schemeClr val="accent4"/>
                </a:solidFill>
                <a:cs typeface="Arial" pitchFamily="34" charset="0"/>
              </a:rPr>
              <a:t>03</a:t>
            </a:r>
            <a:endParaRPr lang="ko-KR" altLang="en-US" sz="4000" b="1" dirty="0">
              <a:solidFill>
                <a:schemeClr val="accent4"/>
              </a:solidFill>
              <a:cs typeface="Arial" pitchFamily="34" charset="0"/>
            </a:endParaRPr>
          </a:p>
        </p:txBody>
      </p:sp>
      <p:sp>
        <p:nvSpPr>
          <p:cNvPr id="19" name="TextBox 18"/>
          <p:cNvSpPr txBox="1"/>
          <p:nvPr/>
        </p:nvSpPr>
        <p:spPr>
          <a:xfrm>
            <a:off x="6477000" y="4019550"/>
            <a:ext cx="895722" cy="707886"/>
          </a:xfrm>
          <a:prstGeom prst="rect">
            <a:avLst/>
          </a:prstGeom>
          <a:noFill/>
        </p:spPr>
        <p:txBody>
          <a:bodyPr wrap="square" rtlCol="0" anchor="ctr">
            <a:spAutoFit/>
          </a:bodyPr>
          <a:lstStyle/>
          <a:p>
            <a:pPr algn="ctr"/>
            <a:r>
              <a:rPr lang="en-US" altLang="ko-KR" sz="4000" b="1" dirty="0">
                <a:solidFill>
                  <a:schemeClr val="accent3"/>
                </a:solidFill>
                <a:cs typeface="Arial" pitchFamily="34" charset="0"/>
              </a:rPr>
              <a:t>04</a:t>
            </a:r>
            <a:endParaRPr lang="ko-KR" altLang="en-US" sz="4000" b="1" dirty="0">
              <a:solidFill>
                <a:schemeClr val="accent3"/>
              </a:solidFill>
              <a:cs typeface="Arial" pitchFamily="34" charset="0"/>
            </a:endParaRPr>
          </a:p>
        </p:txBody>
      </p:sp>
      <p:sp>
        <p:nvSpPr>
          <p:cNvPr id="21" name="TextBox 20"/>
          <p:cNvSpPr txBox="1"/>
          <p:nvPr/>
        </p:nvSpPr>
        <p:spPr>
          <a:xfrm>
            <a:off x="3810000" y="971550"/>
            <a:ext cx="5105400" cy="954107"/>
          </a:xfrm>
          <a:prstGeom prst="rect">
            <a:avLst/>
          </a:prstGeom>
          <a:noFill/>
        </p:spPr>
        <p:txBody>
          <a:bodyPr wrap="square" rtlCol="0" anchor="ctr">
            <a:spAutoFit/>
          </a:bodyPr>
          <a:lstStyle/>
          <a:p>
            <a:r>
              <a:rPr lang="en-US" sz="1400" dirty="0" smtClean="0">
                <a:latin typeface="Tw Cen MT" pitchFamily="34" charset="0"/>
              </a:rPr>
              <a:t>IKEA is the king of flat-packing. Finding ways to flatten or otherwise </a:t>
            </a:r>
            <a:endParaRPr lang="en-US" sz="1400" dirty="0" smtClean="0">
              <a:latin typeface="Tw Cen MT" pitchFamily="34" charset="0"/>
            </a:endParaRPr>
          </a:p>
          <a:p>
            <a:r>
              <a:rPr lang="en-US" sz="1400" dirty="0" smtClean="0">
                <a:latin typeface="Tw Cen MT" pitchFamily="34" charset="0"/>
              </a:rPr>
              <a:t>compress </a:t>
            </a:r>
            <a:r>
              <a:rPr lang="en-US" sz="1400" dirty="0" smtClean="0">
                <a:latin typeface="Tw Cen MT" pitchFamily="34" charset="0"/>
              </a:rPr>
              <a:t>items allows for more efficient shipping and, notably, IKEA </a:t>
            </a:r>
            <a:endParaRPr lang="en-US" sz="1400" dirty="0" smtClean="0">
              <a:latin typeface="Tw Cen MT" pitchFamily="34" charset="0"/>
            </a:endParaRPr>
          </a:p>
          <a:p>
            <a:r>
              <a:rPr lang="en-US" sz="1400" dirty="0" smtClean="0">
                <a:latin typeface="Tw Cen MT" pitchFamily="34" charset="0"/>
              </a:rPr>
              <a:t>is </a:t>
            </a:r>
            <a:r>
              <a:rPr lang="en-US" sz="1400" dirty="0" smtClean="0">
                <a:latin typeface="Tw Cen MT" pitchFamily="34" charset="0"/>
              </a:rPr>
              <a:t>willing to share a chunk of those gains with consumers through </a:t>
            </a:r>
            <a:endParaRPr lang="en-US" sz="1400" dirty="0" smtClean="0">
              <a:latin typeface="Tw Cen MT" pitchFamily="34" charset="0"/>
            </a:endParaRPr>
          </a:p>
          <a:p>
            <a:r>
              <a:rPr lang="en-US" sz="1400" dirty="0" smtClean="0">
                <a:latin typeface="Tw Cen MT" pitchFamily="34" charset="0"/>
              </a:rPr>
              <a:t>lower </a:t>
            </a:r>
            <a:r>
              <a:rPr lang="en-US" sz="1400" dirty="0" smtClean="0">
                <a:latin typeface="Tw Cen MT" pitchFamily="34" charset="0"/>
              </a:rPr>
              <a:t>prices.</a:t>
            </a:r>
            <a:endParaRPr lang="en-US" altLang="ko-KR" sz="1400" dirty="0">
              <a:solidFill>
                <a:schemeClr val="tx1">
                  <a:lumMod val="75000"/>
                  <a:lumOff val="25000"/>
                </a:schemeClr>
              </a:solidFill>
              <a:latin typeface="Tw Cen MT" pitchFamily="34" charset="0"/>
              <a:cs typeface="Arial" pitchFamily="34" charset="0"/>
            </a:endParaRPr>
          </a:p>
        </p:txBody>
      </p:sp>
      <p:pic>
        <p:nvPicPr>
          <p:cNvPr id="25" name="Picture Placeholder 15" descr="ikea.jpg"/>
          <p:cNvPicPr>
            <a:picLocks noChangeAspect="1"/>
          </p:cNvPicPr>
          <p:nvPr/>
        </p:nvPicPr>
        <p:blipFill>
          <a:blip r:embed="rId2" cstate="print"/>
          <a:stretch>
            <a:fillRect/>
          </a:stretch>
        </p:blipFill>
        <p:spPr>
          <a:xfrm>
            <a:off x="0" y="0"/>
            <a:ext cx="3581400" cy="5143500"/>
          </a:xfrm>
          <a:prstGeom prst="rect">
            <a:avLst/>
          </a:prstGeom>
        </p:spPr>
      </p:pic>
      <p:sp>
        <p:nvSpPr>
          <p:cNvPr id="30" name="Rectangle 29"/>
          <p:cNvSpPr/>
          <p:nvPr/>
        </p:nvSpPr>
        <p:spPr>
          <a:xfrm>
            <a:off x="3886200" y="2190750"/>
            <a:ext cx="4800600" cy="533400"/>
          </a:xfrm>
          <a:prstGeom prst="rect">
            <a:avLst/>
          </a:prstGeom>
          <a:solidFill>
            <a:srgbClr val="FFC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latin typeface="Tw Cen MT" pitchFamily="34" charset="0"/>
              </a:rPr>
              <a:t>LARGE VOLUMES + FLAT PACKS = LOW COSTS</a:t>
            </a:r>
            <a:endParaRPr lang="en-US" dirty="0">
              <a:solidFill>
                <a:srgbClr val="002060"/>
              </a:solidFill>
              <a:latin typeface="Tw Cen MT" pitchFamily="34" charset="0"/>
            </a:endParaRPr>
          </a:p>
        </p:txBody>
      </p:sp>
      <p:sp>
        <p:nvSpPr>
          <p:cNvPr id="31" name="Text Placeholder 1"/>
          <p:cNvSpPr>
            <a:spLocks noGrp="1"/>
          </p:cNvSpPr>
          <p:nvPr>
            <p:ph type="body" sz="quarter" idx="10"/>
          </p:nvPr>
        </p:nvSpPr>
        <p:spPr>
          <a:xfrm>
            <a:off x="3657600" y="123478"/>
            <a:ext cx="5486400" cy="576064"/>
          </a:xfrm>
        </p:spPr>
        <p:txBody>
          <a:bodyPr/>
          <a:lstStyle/>
          <a:p>
            <a:r>
              <a:rPr lang="en-US" altLang="ko-KR" dirty="0" smtClean="0">
                <a:latin typeface="Tw Cen MT" pitchFamily="34" charset="0"/>
              </a:rPr>
              <a:t>SHIPPING THE PRODUCT</a:t>
            </a:r>
            <a:endParaRPr lang="ko-KR" altLang="en-US" dirty="0">
              <a:latin typeface="Tw Cen MT" pitchFamily="34" charset="0"/>
            </a:endParaRPr>
          </a:p>
        </p:txBody>
      </p:sp>
    </p:spTree>
    <p:extLst>
      <p:ext uri="{BB962C8B-B14F-4D97-AF65-F5344CB8AC3E}">
        <p14:creationId xmlns:p14="http://schemas.microsoft.com/office/powerpoint/2010/main" val="4043359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latin typeface="Tw Cen MT" pitchFamily="34" charset="0"/>
              </a:rPr>
              <a:t>SELLING OF THE PRODUCT</a:t>
            </a:r>
            <a:endParaRPr lang="ko-KR" altLang="en-US" dirty="0">
              <a:latin typeface="Tw Cen MT" pitchFamily="34" charset="0"/>
            </a:endParaRPr>
          </a:p>
        </p:txBody>
      </p:sp>
      <p:grpSp>
        <p:nvGrpSpPr>
          <p:cNvPr id="4" name="Group 3"/>
          <p:cNvGrpSpPr/>
          <p:nvPr/>
        </p:nvGrpSpPr>
        <p:grpSpPr>
          <a:xfrm>
            <a:off x="990600" y="1428750"/>
            <a:ext cx="7543800" cy="1074366"/>
            <a:chOff x="699901" y="1635614"/>
            <a:chExt cx="8372191" cy="1687090"/>
          </a:xfrm>
        </p:grpSpPr>
        <p:sp>
          <p:nvSpPr>
            <p:cNvPr id="5" name="Right Arrow Callout 4"/>
            <p:cNvSpPr/>
            <p:nvPr/>
          </p:nvSpPr>
          <p:spPr>
            <a:xfrm>
              <a:off x="6685195" y="1635614"/>
              <a:ext cx="2386897"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Tw Cen MT" pitchFamily="34" charset="0"/>
              </a:endParaRPr>
            </a:p>
          </p:txBody>
        </p:sp>
        <p:sp>
          <p:nvSpPr>
            <p:cNvPr id="6" name="Right Arrow Callout 5"/>
            <p:cNvSpPr/>
            <p:nvPr/>
          </p:nvSpPr>
          <p:spPr>
            <a:xfrm>
              <a:off x="4690097" y="1635615"/>
              <a:ext cx="2386897" cy="1687089"/>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ight Arrow Callout 6"/>
            <p:cNvSpPr/>
            <p:nvPr/>
          </p:nvSpPr>
          <p:spPr>
            <a:xfrm>
              <a:off x="2694999" y="1635614"/>
              <a:ext cx="2386897"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Callout 7"/>
            <p:cNvSpPr/>
            <p:nvPr/>
          </p:nvSpPr>
          <p:spPr>
            <a:xfrm>
              <a:off x="699901" y="1635614"/>
              <a:ext cx="2386897"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p:cNvSpPr txBox="1"/>
          <p:nvPr/>
        </p:nvSpPr>
        <p:spPr>
          <a:xfrm>
            <a:off x="763042" y="2877493"/>
            <a:ext cx="1015444" cy="769441"/>
          </a:xfrm>
          <a:prstGeom prst="rect">
            <a:avLst/>
          </a:prstGeom>
          <a:noFill/>
        </p:spPr>
        <p:txBody>
          <a:bodyPr wrap="square" rtlCol="0">
            <a:spAutoFit/>
          </a:bodyPr>
          <a:lstStyle/>
          <a:p>
            <a:pPr algn="ctr"/>
            <a:r>
              <a:rPr lang="en-US" altLang="ko-KR" sz="4400" b="1" dirty="0">
                <a:solidFill>
                  <a:schemeClr val="accent1"/>
                </a:solidFill>
                <a:latin typeface="Arial" pitchFamily="34" charset="0"/>
                <a:cs typeface="Arial" pitchFamily="34" charset="0"/>
              </a:rPr>
              <a:t>01</a:t>
            </a:r>
            <a:endParaRPr lang="ko-KR" altLang="en-US" sz="4400" b="1" dirty="0">
              <a:solidFill>
                <a:schemeClr val="accent1"/>
              </a:solidFill>
              <a:latin typeface="Arial" pitchFamily="34" charset="0"/>
              <a:cs typeface="Arial" pitchFamily="34" charset="0"/>
            </a:endParaRPr>
          </a:p>
        </p:txBody>
      </p:sp>
      <p:sp>
        <p:nvSpPr>
          <p:cNvPr id="10" name="TextBox 9"/>
          <p:cNvSpPr txBox="1"/>
          <p:nvPr/>
        </p:nvSpPr>
        <p:spPr>
          <a:xfrm>
            <a:off x="763042" y="3872831"/>
            <a:ext cx="1015444" cy="769441"/>
          </a:xfrm>
          <a:prstGeom prst="rect">
            <a:avLst/>
          </a:prstGeom>
          <a:noFill/>
        </p:spPr>
        <p:txBody>
          <a:bodyPr wrap="square" rtlCol="0">
            <a:spAutoFit/>
          </a:bodyPr>
          <a:lstStyle/>
          <a:p>
            <a:pPr algn="ctr"/>
            <a:r>
              <a:rPr lang="en-US" altLang="ko-KR" sz="4400" b="1" dirty="0">
                <a:solidFill>
                  <a:schemeClr val="accent3"/>
                </a:solidFill>
                <a:latin typeface="Arial" pitchFamily="34" charset="0"/>
                <a:cs typeface="Arial" pitchFamily="34" charset="0"/>
              </a:rPr>
              <a:t>03</a:t>
            </a:r>
            <a:endParaRPr lang="ko-KR" altLang="en-US" sz="4400" b="1" dirty="0">
              <a:solidFill>
                <a:schemeClr val="accent3"/>
              </a:solidFill>
              <a:latin typeface="Arial" pitchFamily="34" charset="0"/>
              <a:cs typeface="Arial" pitchFamily="34" charset="0"/>
            </a:endParaRPr>
          </a:p>
        </p:txBody>
      </p:sp>
      <p:sp>
        <p:nvSpPr>
          <p:cNvPr id="11" name="TextBox 10"/>
          <p:cNvSpPr txBox="1"/>
          <p:nvPr/>
        </p:nvSpPr>
        <p:spPr>
          <a:xfrm>
            <a:off x="4678905" y="2877493"/>
            <a:ext cx="1015444" cy="769441"/>
          </a:xfrm>
          <a:prstGeom prst="rect">
            <a:avLst/>
          </a:prstGeom>
          <a:noFill/>
        </p:spPr>
        <p:txBody>
          <a:bodyPr wrap="square" rtlCol="0">
            <a:spAutoFit/>
          </a:bodyPr>
          <a:lstStyle/>
          <a:p>
            <a:pPr algn="ctr"/>
            <a:r>
              <a:rPr lang="en-US" altLang="ko-KR" sz="4400" b="1" dirty="0">
                <a:solidFill>
                  <a:schemeClr val="accent2"/>
                </a:solidFill>
                <a:latin typeface="Arial" pitchFamily="34" charset="0"/>
                <a:cs typeface="Arial" pitchFamily="34" charset="0"/>
              </a:rPr>
              <a:t>02</a:t>
            </a:r>
            <a:endParaRPr lang="ko-KR" altLang="en-US" sz="4400" b="1" dirty="0">
              <a:solidFill>
                <a:schemeClr val="accent2"/>
              </a:solidFill>
              <a:latin typeface="Arial" pitchFamily="34" charset="0"/>
              <a:cs typeface="Arial" pitchFamily="34" charset="0"/>
            </a:endParaRPr>
          </a:p>
        </p:txBody>
      </p:sp>
      <p:sp>
        <p:nvSpPr>
          <p:cNvPr id="12" name="TextBox 11"/>
          <p:cNvSpPr txBox="1"/>
          <p:nvPr/>
        </p:nvSpPr>
        <p:spPr>
          <a:xfrm>
            <a:off x="4678905" y="3872831"/>
            <a:ext cx="1015444" cy="769441"/>
          </a:xfrm>
          <a:prstGeom prst="rect">
            <a:avLst/>
          </a:prstGeom>
          <a:noFill/>
        </p:spPr>
        <p:txBody>
          <a:bodyPr wrap="square" rtlCol="0">
            <a:spAutoFit/>
          </a:bodyPr>
          <a:lstStyle/>
          <a:p>
            <a:pPr algn="ctr"/>
            <a:r>
              <a:rPr lang="en-US" altLang="ko-KR" sz="4400" b="1" dirty="0">
                <a:solidFill>
                  <a:schemeClr val="accent4"/>
                </a:solidFill>
                <a:latin typeface="Arial" pitchFamily="34" charset="0"/>
                <a:cs typeface="Arial" pitchFamily="34" charset="0"/>
              </a:rPr>
              <a:t>04</a:t>
            </a:r>
            <a:endParaRPr lang="ko-KR" altLang="en-US" sz="4400" b="1" dirty="0">
              <a:solidFill>
                <a:schemeClr val="accent4"/>
              </a:solidFill>
              <a:latin typeface="Arial" pitchFamily="34" charset="0"/>
              <a:cs typeface="Arial" pitchFamily="34" charset="0"/>
            </a:endParaRPr>
          </a:p>
        </p:txBody>
      </p:sp>
      <p:sp>
        <p:nvSpPr>
          <p:cNvPr id="14" name="TextBox 13"/>
          <p:cNvSpPr txBox="1"/>
          <p:nvPr/>
        </p:nvSpPr>
        <p:spPr>
          <a:xfrm>
            <a:off x="1752600" y="2952750"/>
            <a:ext cx="2793513" cy="738664"/>
          </a:xfrm>
          <a:prstGeom prst="rect">
            <a:avLst/>
          </a:prstGeom>
          <a:noFill/>
        </p:spPr>
        <p:txBody>
          <a:bodyPr wrap="square" rtlCol="0">
            <a:spAutoFit/>
          </a:bodyPr>
          <a:lstStyle/>
          <a:p>
            <a:r>
              <a:rPr lang="en-US" altLang="ko-KR" sz="1400" dirty="0" smtClean="0">
                <a:solidFill>
                  <a:schemeClr val="tx1">
                    <a:lumMod val="75000"/>
                    <a:lumOff val="25000"/>
                  </a:schemeClr>
                </a:solidFill>
                <a:latin typeface="Tw Cen MT" pitchFamily="34" charset="0"/>
                <a:cs typeface="Arial" pitchFamily="34" charset="0"/>
              </a:rPr>
              <a:t>It includes place , promotion , process, people, physical evidence , price, </a:t>
            </a:r>
            <a:r>
              <a:rPr lang="en-US" altLang="ko-KR" sz="1400" dirty="0" smtClean="0">
                <a:solidFill>
                  <a:schemeClr val="tx1">
                    <a:lumMod val="75000"/>
                    <a:lumOff val="25000"/>
                  </a:schemeClr>
                </a:solidFill>
                <a:latin typeface="Tw Cen MT" pitchFamily="34" charset="0"/>
                <a:cs typeface="Arial" pitchFamily="34" charset="0"/>
              </a:rPr>
              <a:t>product.</a:t>
            </a:r>
            <a:endParaRPr lang="ko-KR" altLang="en-US" sz="1400" dirty="0">
              <a:solidFill>
                <a:schemeClr val="tx1">
                  <a:lumMod val="75000"/>
                  <a:lumOff val="25000"/>
                </a:schemeClr>
              </a:solidFill>
              <a:latin typeface="Tw Cen MT" pitchFamily="34" charset="0"/>
              <a:cs typeface="Arial" pitchFamily="34" charset="0"/>
            </a:endParaRPr>
          </a:p>
        </p:txBody>
      </p:sp>
      <p:sp>
        <p:nvSpPr>
          <p:cNvPr id="15" name="TextBox 14"/>
          <p:cNvSpPr txBox="1"/>
          <p:nvPr/>
        </p:nvSpPr>
        <p:spPr>
          <a:xfrm>
            <a:off x="1066800" y="1733550"/>
            <a:ext cx="1600200" cy="523220"/>
          </a:xfrm>
          <a:prstGeom prst="rect">
            <a:avLst/>
          </a:prstGeom>
          <a:noFill/>
        </p:spPr>
        <p:txBody>
          <a:bodyPr wrap="square" rtlCol="0">
            <a:spAutoFit/>
          </a:bodyPr>
          <a:lstStyle/>
          <a:p>
            <a:r>
              <a:rPr lang="en-US" altLang="ko-KR" sz="1400" b="1" dirty="0" smtClean="0">
                <a:solidFill>
                  <a:schemeClr val="tx1">
                    <a:lumMod val="65000"/>
                    <a:lumOff val="35000"/>
                  </a:schemeClr>
                </a:solidFill>
                <a:latin typeface="Tw Cen MT" pitchFamily="34" charset="0"/>
                <a:cs typeface="Arial" pitchFamily="34" charset="0"/>
              </a:rPr>
              <a:t>FOCUSES ON 7 P’S OF MARKETING</a:t>
            </a:r>
            <a:endParaRPr lang="ko-KR" altLang="en-US" sz="1400" b="1" dirty="0">
              <a:solidFill>
                <a:schemeClr val="tx1">
                  <a:lumMod val="65000"/>
                  <a:lumOff val="35000"/>
                </a:schemeClr>
              </a:solidFill>
              <a:latin typeface="Tw Cen MT" pitchFamily="34" charset="0"/>
              <a:cs typeface="Arial" pitchFamily="34" charset="0"/>
            </a:endParaRPr>
          </a:p>
        </p:txBody>
      </p:sp>
      <p:sp>
        <p:nvSpPr>
          <p:cNvPr id="17" name="TextBox 16"/>
          <p:cNvSpPr txBox="1"/>
          <p:nvPr/>
        </p:nvSpPr>
        <p:spPr>
          <a:xfrm>
            <a:off x="5715000" y="3028950"/>
            <a:ext cx="2793513" cy="461665"/>
          </a:xfrm>
          <a:prstGeom prst="rect">
            <a:avLst/>
          </a:prstGeom>
          <a:noFill/>
        </p:spPr>
        <p:txBody>
          <a:bodyPr wrap="square" rtlCol="0">
            <a:spAutoFit/>
          </a:bodyPr>
          <a:lstStyle/>
          <a:p>
            <a:r>
              <a:rPr lang="en-US" altLang="ko-KR" sz="1200" dirty="0" smtClean="0">
                <a:solidFill>
                  <a:schemeClr val="tx1">
                    <a:lumMod val="75000"/>
                    <a:lumOff val="25000"/>
                  </a:schemeClr>
                </a:solidFill>
                <a:latin typeface="Arial" pitchFamily="34" charset="0"/>
                <a:cs typeface="Arial" pitchFamily="34" charset="0"/>
              </a:rPr>
              <a:t>It has adapted the lowest cost of its product along with widest </a:t>
            </a:r>
            <a:r>
              <a:rPr lang="en-US" altLang="ko-KR" sz="1200" dirty="0" smtClean="0">
                <a:solidFill>
                  <a:schemeClr val="tx1">
                    <a:lumMod val="75000"/>
                    <a:lumOff val="25000"/>
                  </a:schemeClr>
                </a:solidFill>
                <a:latin typeface="Arial" pitchFamily="34" charset="0"/>
                <a:cs typeface="Arial" pitchFamily="34" charset="0"/>
              </a:rPr>
              <a:t>range. </a:t>
            </a:r>
            <a:endParaRPr lang="ko-KR" altLang="en-US" sz="1200" dirty="0">
              <a:solidFill>
                <a:schemeClr val="tx1">
                  <a:lumMod val="75000"/>
                  <a:lumOff val="25000"/>
                </a:schemeClr>
              </a:solidFill>
              <a:latin typeface="Arial" pitchFamily="34" charset="0"/>
              <a:cs typeface="Arial" pitchFamily="34" charset="0"/>
            </a:endParaRPr>
          </a:p>
        </p:txBody>
      </p:sp>
      <p:grpSp>
        <p:nvGrpSpPr>
          <p:cNvPr id="19" name="Group 18"/>
          <p:cNvGrpSpPr/>
          <p:nvPr/>
        </p:nvGrpSpPr>
        <p:grpSpPr>
          <a:xfrm>
            <a:off x="1751056" y="3795886"/>
            <a:ext cx="2795057" cy="1025371"/>
            <a:chOff x="2551705" y="4283314"/>
            <a:chExt cx="2153418" cy="1025371"/>
          </a:xfrm>
        </p:grpSpPr>
        <p:sp>
          <p:nvSpPr>
            <p:cNvPr id="20" name="TextBox 19"/>
            <p:cNvSpPr txBox="1"/>
            <p:nvPr/>
          </p:nvSpPr>
          <p:spPr>
            <a:xfrm>
              <a:off x="2552895" y="4354578"/>
              <a:ext cx="2152228" cy="954107"/>
            </a:xfrm>
            <a:prstGeom prst="rect">
              <a:avLst/>
            </a:prstGeom>
            <a:noFill/>
          </p:spPr>
          <p:txBody>
            <a:bodyPr wrap="square" rtlCol="0">
              <a:spAutoFit/>
            </a:bodyPr>
            <a:lstStyle/>
            <a:p>
              <a:r>
                <a:rPr lang="en-US" altLang="ko-KR" sz="1400" dirty="0" smtClean="0">
                  <a:solidFill>
                    <a:schemeClr val="tx1">
                      <a:lumMod val="75000"/>
                      <a:lumOff val="25000"/>
                    </a:schemeClr>
                  </a:solidFill>
                  <a:latin typeface="Tw Cen MT" pitchFamily="34" charset="0"/>
                  <a:cs typeface="Arial" pitchFamily="34" charset="0"/>
                </a:rPr>
                <a:t>Print and media advertising , sales promotion , event and experiences , public relations and direct </a:t>
              </a:r>
              <a:r>
                <a:rPr lang="en-US" altLang="ko-KR" sz="1400" dirty="0" smtClean="0">
                  <a:solidFill>
                    <a:schemeClr val="tx1">
                      <a:lumMod val="75000"/>
                      <a:lumOff val="25000"/>
                    </a:schemeClr>
                  </a:solidFill>
                  <a:latin typeface="Tw Cen MT" pitchFamily="34" charset="0"/>
                  <a:cs typeface="Arial" pitchFamily="34" charset="0"/>
                </a:rPr>
                <a:t>marketing. </a:t>
              </a:r>
              <a:endParaRPr lang="en-US" altLang="ko-KR" sz="1400" dirty="0" smtClean="0">
                <a:solidFill>
                  <a:schemeClr val="tx1">
                    <a:lumMod val="75000"/>
                    <a:lumOff val="25000"/>
                  </a:schemeClr>
                </a:solidFill>
                <a:latin typeface="Tw Cen MT" pitchFamily="34" charset="0"/>
                <a:cs typeface="Arial" pitchFamily="34" charset="0"/>
              </a:endParaRPr>
            </a:p>
            <a:p>
              <a:endParaRPr lang="en-US" altLang="ko-KR" sz="1400" dirty="0" smtClean="0">
                <a:solidFill>
                  <a:schemeClr val="tx1">
                    <a:lumMod val="75000"/>
                    <a:lumOff val="25000"/>
                  </a:schemeClr>
                </a:solidFill>
                <a:latin typeface="Tw Cen MT" pitchFamily="34" charset="0"/>
                <a:cs typeface="Arial" pitchFamily="34" charset="0"/>
              </a:endParaRPr>
            </a:p>
          </p:txBody>
        </p:sp>
        <p:sp>
          <p:nvSpPr>
            <p:cNvPr id="21" name="TextBox 20"/>
            <p:cNvSpPr txBox="1"/>
            <p:nvPr/>
          </p:nvSpPr>
          <p:spPr>
            <a:xfrm>
              <a:off x="2551705" y="4283314"/>
              <a:ext cx="2133933" cy="276999"/>
            </a:xfrm>
            <a:prstGeom prst="rect">
              <a:avLst/>
            </a:prstGeom>
            <a:noFill/>
          </p:spPr>
          <p:txBody>
            <a:bodyPr wrap="square" rtlCol="0">
              <a:spAutoFit/>
            </a:bodyPr>
            <a:lstStyle/>
            <a:p>
              <a:endParaRPr lang="ko-KR" altLang="en-US" sz="1200" b="1" dirty="0">
                <a:solidFill>
                  <a:schemeClr val="tx1">
                    <a:lumMod val="65000"/>
                    <a:lumOff val="35000"/>
                  </a:schemeClr>
                </a:solidFill>
                <a:latin typeface="Arial" pitchFamily="34" charset="0"/>
                <a:cs typeface="Arial" pitchFamily="34" charset="0"/>
              </a:endParaRPr>
            </a:p>
          </p:txBody>
        </p:sp>
      </p:grpSp>
      <p:sp>
        <p:nvSpPr>
          <p:cNvPr id="23" name="TextBox 22"/>
          <p:cNvSpPr txBox="1"/>
          <p:nvPr/>
        </p:nvSpPr>
        <p:spPr>
          <a:xfrm>
            <a:off x="5638800" y="3943350"/>
            <a:ext cx="2793513" cy="738664"/>
          </a:xfrm>
          <a:prstGeom prst="rect">
            <a:avLst/>
          </a:prstGeom>
          <a:noFill/>
        </p:spPr>
        <p:txBody>
          <a:bodyPr wrap="square" rtlCol="0">
            <a:spAutoFit/>
          </a:bodyPr>
          <a:lstStyle/>
          <a:p>
            <a:r>
              <a:rPr lang="en-US" altLang="ko-KR" sz="1400" dirty="0" smtClean="0">
                <a:solidFill>
                  <a:schemeClr val="tx1">
                    <a:lumMod val="75000"/>
                    <a:lumOff val="25000"/>
                  </a:schemeClr>
                </a:solidFill>
                <a:latin typeface="Tw Cen MT" pitchFamily="34" charset="0"/>
                <a:cs typeface="Arial" pitchFamily="34" charset="0"/>
              </a:rPr>
              <a:t>Such As fightclub,Cashback,500 Days Of Summer &amp; TV programmes such as 30 rock</a:t>
            </a:r>
            <a:r>
              <a:rPr lang="en-US" altLang="ko-KR" sz="1400" dirty="0" smtClean="0">
                <a:solidFill>
                  <a:schemeClr val="tx1">
                    <a:lumMod val="75000"/>
                    <a:lumOff val="25000"/>
                  </a:schemeClr>
                </a:solidFill>
                <a:latin typeface="Tw Cen MT" pitchFamily="34" charset="0"/>
                <a:cs typeface="Arial" pitchFamily="34" charset="0"/>
              </a:rPr>
              <a:t>: Blind </a:t>
            </a:r>
            <a:r>
              <a:rPr lang="en-US" altLang="ko-KR" sz="1400" dirty="0" smtClean="0">
                <a:solidFill>
                  <a:schemeClr val="tx1">
                    <a:lumMod val="75000"/>
                    <a:lumOff val="25000"/>
                  </a:schemeClr>
                </a:solidFill>
                <a:latin typeface="Tw Cen MT" pitchFamily="34" charset="0"/>
                <a:cs typeface="Arial" pitchFamily="34" charset="0"/>
              </a:rPr>
              <a:t>Date etc. </a:t>
            </a:r>
            <a:endParaRPr lang="ko-KR" altLang="en-US" sz="1400" dirty="0">
              <a:solidFill>
                <a:schemeClr val="tx1">
                  <a:lumMod val="75000"/>
                  <a:lumOff val="25000"/>
                </a:schemeClr>
              </a:solidFill>
              <a:latin typeface="Tw Cen MT" pitchFamily="34" charset="0"/>
              <a:cs typeface="Arial" pitchFamily="34" charset="0"/>
            </a:endParaRPr>
          </a:p>
        </p:txBody>
      </p:sp>
      <p:sp>
        <p:nvSpPr>
          <p:cNvPr id="29" name="TextBox 28"/>
          <p:cNvSpPr txBox="1"/>
          <p:nvPr/>
        </p:nvSpPr>
        <p:spPr>
          <a:xfrm>
            <a:off x="3048000" y="1657350"/>
            <a:ext cx="1600200" cy="523220"/>
          </a:xfrm>
          <a:prstGeom prst="rect">
            <a:avLst/>
          </a:prstGeom>
          <a:noFill/>
        </p:spPr>
        <p:txBody>
          <a:bodyPr wrap="square" rtlCol="0">
            <a:spAutoFit/>
          </a:bodyPr>
          <a:lstStyle/>
          <a:p>
            <a:r>
              <a:rPr lang="en-US" altLang="ko-KR" sz="1400" b="1" dirty="0" smtClean="0">
                <a:solidFill>
                  <a:schemeClr val="tx1">
                    <a:lumMod val="65000"/>
                    <a:lumOff val="35000"/>
                  </a:schemeClr>
                </a:solidFill>
                <a:latin typeface="Tw Cen MT" pitchFamily="34" charset="0"/>
                <a:cs typeface="Arial" pitchFamily="34" charset="0"/>
              </a:rPr>
              <a:t>USES MONO-SEGMENT </a:t>
            </a:r>
            <a:endParaRPr lang="ko-KR" altLang="en-US" sz="1400" b="1" dirty="0">
              <a:solidFill>
                <a:schemeClr val="tx1">
                  <a:lumMod val="65000"/>
                  <a:lumOff val="35000"/>
                </a:schemeClr>
              </a:solidFill>
              <a:latin typeface="Tw Cen MT" pitchFamily="34" charset="0"/>
              <a:cs typeface="Arial" pitchFamily="34" charset="0"/>
            </a:endParaRPr>
          </a:p>
        </p:txBody>
      </p:sp>
      <p:sp>
        <p:nvSpPr>
          <p:cNvPr id="30" name="TextBox 29"/>
          <p:cNvSpPr txBox="1"/>
          <p:nvPr/>
        </p:nvSpPr>
        <p:spPr>
          <a:xfrm>
            <a:off x="4800600" y="1504950"/>
            <a:ext cx="1371600" cy="954107"/>
          </a:xfrm>
          <a:prstGeom prst="rect">
            <a:avLst/>
          </a:prstGeom>
          <a:noFill/>
        </p:spPr>
        <p:txBody>
          <a:bodyPr wrap="square" rtlCol="0">
            <a:spAutoFit/>
          </a:bodyPr>
          <a:lstStyle/>
          <a:p>
            <a:r>
              <a:rPr lang="en-US" altLang="ko-KR" sz="1400" b="1" dirty="0" smtClean="0">
                <a:solidFill>
                  <a:schemeClr val="tx1">
                    <a:lumMod val="65000"/>
                    <a:lumOff val="35000"/>
                  </a:schemeClr>
                </a:solidFill>
                <a:latin typeface="Tw Cen MT" pitchFamily="34" charset="0"/>
                <a:cs typeface="Arial" pitchFamily="34" charset="0"/>
              </a:rPr>
              <a:t>INTEGRATING</a:t>
            </a:r>
          </a:p>
          <a:p>
            <a:r>
              <a:rPr lang="en-US" altLang="ko-KR" sz="1400" b="1" dirty="0" smtClean="0">
                <a:solidFill>
                  <a:schemeClr val="tx1">
                    <a:lumMod val="65000"/>
                    <a:lumOff val="35000"/>
                  </a:schemeClr>
                </a:solidFill>
                <a:latin typeface="Tw Cen MT" pitchFamily="34" charset="0"/>
                <a:cs typeface="Arial" pitchFamily="34" charset="0"/>
              </a:rPr>
              <a:t>SEVERAL CHANNELS OF</a:t>
            </a:r>
          </a:p>
          <a:p>
            <a:r>
              <a:rPr lang="en-US" altLang="ko-KR" sz="1400" b="1" dirty="0" smtClean="0">
                <a:solidFill>
                  <a:schemeClr val="tx1">
                    <a:lumMod val="65000"/>
                    <a:lumOff val="35000"/>
                  </a:schemeClr>
                </a:solidFill>
                <a:latin typeface="Tw Cen MT" pitchFamily="34" charset="0"/>
                <a:cs typeface="Arial" pitchFamily="34" charset="0"/>
              </a:rPr>
              <a:t>MARKETING              </a:t>
            </a:r>
            <a:endParaRPr lang="ko-KR" altLang="en-US" sz="1400" b="1" dirty="0">
              <a:solidFill>
                <a:schemeClr val="tx1">
                  <a:lumMod val="65000"/>
                  <a:lumOff val="35000"/>
                </a:schemeClr>
              </a:solidFill>
              <a:latin typeface="Tw Cen MT" pitchFamily="34" charset="0"/>
              <a:cs typeface="Arial" pitchFamily="34" charset="0"/>
            </a:endParaRPr>
          </a:p>
        </p:txBody>
      </p:sp>
      <p:sp>
        <p:nvSpPr>
          <p:cNvPr id="33" name="TextBox 32"/>
          <p:cNvSpPr txBox="1"/>
          <p:nvPr/>
        </p:nvSpPr>
        <p:spPr>
          <a:xfrm>
            <a:off x="6629400" y="1504950"/>
            <a:ext cx="1676400" cy="1015663"/>
          </a:xfrm>
          <a:prstGeom prst="rect">
            <a:avLst/>
          </a:prstGeom>
          <a:noFill/>
        </p:spPr>
        <p:txBody>
          <a:bodyPr wrap="square" rtlCol="0">
            <a:spAutoFit/>
          </a:bodyPr>
          <a:lstStyle/>
          <a:p>
            <a:r>
              <a:rPr lang="en-US" altLang="ko-KR" sz="1200" b="1" dirty="0" smtClean="0">
                <a:solidFill>
                  <a:schemeClr val="tx1">
                    <a:lumMod val="65000"/>
                    <a:lumOff val="35000"/>
                  </a:schemeClr>
                </a:solidFill>
                <a:latin typeface="Tw Cen MT" pitchFamily="34" charset="0"/>
              </a:rPr>
              <a:t> EFFECTIVELY APPLYING PRODUCT PLACEMENT MARKETING TECHNIQUES</a:t>
            </a:r>
            <a:endParaRPr lang="ko-KR" altLang="en-US" sz="1200" dirty="0">
              <a:solidFill>
                <a:schemeClr val="tx1">
                  <a:lumMod val="75000"/>
                  <a:lumOff val="25000"/>
                </a:schemeClr>
              </a:solidFill>
              <a:latin typeface="Tw Cen MT" pitchFamily="34" charset="0"/>
              <a:cs typeface="Arial" pitchFamily="34" charset="0"/>
            </a:endParaRPr>
          </a:p>
        </p:txBody>
      </p:sp>
    </p:spTree>
    <p:extLst>
      <p:ext uri="{BB962C8B-B14F-4D97-AF65-F5344CB8AC3E}">
        <p14:creationId xmlns:p14="http://schemas.microsoft.com/office/powerpoint/2010/main" val="1934058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3"/>
          <p:cNvSpPr txBox="1">
            <a:spLocks/>
          </p:cNvSpPr>
          <p:nvPr/>
        </p:nvSpPr>
        <p:spPr>
          <a:xfrm>
            <a:off x="0" y="1"/>
            <a:ext cx="9296400" cy="8953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600" dirty="0" smtClean="0">
                <a:solidFill>
                  <a:srgbClr val="C00000"/>
                </a:solidFill>
                <a:latin typeface="Tw Cen MT" pitchFamily="34" charset="0"/>
              </a:rPr>
              <a:t>IMPORTANT CRITERIA FOR SELECTING A SITE FOR AN IKEA STORE</a:t>
            </a:r>
            <a:endParaRPr lang="en-US" altLang="ko-KR" sz="2600" b="1" dirty="0">
              <a:solidFill>
                <a:srgbClr val="C00000"/>
              </a:solidFill>
              <a:latin typeface="Tw Cen MT" pitchFamily="34" charset="0"/>
              <a:cs typeface="Arial" pitchFamily="34" charset="0"/>
            </a:endParaRPr>
          </a:p>
        </p:txBody>
      </p:sp>
      <p:sp>
        <p:nvSpPr>
          <p:cNvPr id="11" name="Rectangle 10"/>
          <p:cNvSpPr/>
          <p:nvPr/>
        </p:nvSpPr>
        <p:spPr>
          <a:xfrm>
            <a:off x="0" y="2681287"/>
            <a:ext cx="4267200" cy="2462213"/>
          </a:xfrm>
          <a:prstGeom prst="rect">
            <a:avLst/>
          </a:prstGeom>
        </p:spPr>
        <p:txBody>
          <a:bodyPr wrap="square">
            <a:spAutoFit/>
          </a:bodyPr>
          <a:lstStyle/>
          <a:p>
            <a:r>
              <a:rPr lang="en-US" sz="1400" dirty="0" smtClean="0">
                <a:latin typeface="Tw Cen MT" pitchFamily="34" charset="0"/>
              </a:rPr>
              <a:t>IKEA should focus on areas that showing a rapid rate of growth and already highly or densely populated </a:t>
            </a:r>
            <a:r>
              <a:rPr lang="en-US" sz="1400" dirty="0" smtClean="0">
                <a:latin typeface="Tw Cen MT" pitchFamily="34" charset="0"/>
              </a:rPr>
              <a:t>areas.</a:t>
            </a:r>
          </a:p>
          <a:p>
            <a:r>
              <a:rPr lang="en-US" sz="1400" dirty="0" smtClean="0">
                <a:latin typeface="Tw Cen MT" pitchFamily="34" charset="0"/>
              </a:rPr>
              <a:t>The </a:t>
            </a:r>
            <a:r>
              <a:rPr lang="en-US" sz="1400" dirty="0" smtClean="0">
                <a:latin typeface="Tw Cen MT" pitchFamily="34" charset="0"/>
              </a:rPr>
              <a:t>demographic that is more prone to buy at IKEA are </a:t>
            </a:r>
            <a:r>
              <a:rPr lang="en-US" sz="1400" dirty="0" smtClean="0">
                <a:latin typeface="Tw Cen MT" pitchFamily="34" charset="0"/>
              </a:rPr>
              <a:t> young </a:t>
            </a:r>
            <a:r>
              <a:rPr lang="en-US" sz="1400" dirty="0" smtClean="0">
                <a:latin typeface="Tw Cen MT" pitchFamily="34" charset="0"/>
              </a:rPr>
              <a:t>to middle age families.  </a:t>
            </a:r>
          </a:p>
          <a:p>
            <a:r>
              <a:rPr lang="en-US" sz="1400" dirty="0" smtClean="0">
                <a:latin typeface="Tw Cen MT" pitchFamily="34" charset="0"/>
              </a:rPr>
              <a:t>            </a:t>
            </a:r>
            <a:r>
              <a:rPr lang="en-US" sz="1400" dirty="0" smtClean="0">
                <a:latin typeface="Tw Cen MT" pitchFamily="34" charset="0"/>
              </a:rPr>
              <a:t>  Furthermore</a:t>
            </a:r>
            <a:r>
              <a:rPr lang="en-US" sz="1400" dirty="0" smtClean="0">
                <a:latin typeface="Tw Cen MT" pitchFamily="34" charset="0"/>
              </a:rPr>
              <a:t>, IKEA should focus on staying in </a:t>
            </a:r>
            <a:r>
              <a:rPr lang="en-US" sz="1400" dirty="0" smtClean="0">
                <a:latin typeface="Tw Cen MT" pitchFamily="34" charset="0"/>
              </a:rPr>
              <a:t>      areas </a:t>
            </a:r>
            <a:r>
              <a:rPr lang="en-US" sz="1400" dirty="0" smtClean="0">
                <a:latin typeface="Tw Cen MT" pitchFamily="34" charset="0"/>
              </a:rPr>
              <a:t>close to a busy intersections and main highways </a:t>
            </a:r>
            <a:r>
              <a:rPr lang="en-US" sz="1400" dirty="0" smtClean="0">
                <a:latin typeface="Tw Cen MT" pitchFamily="34" charset="0"/>
              </a:rPr>
              <a:t>   where </a:t>
            </a:r>
            <a:r>
              <a:rPr lang="en-US" sz="1400" dirty="0" smtClean="0">
                <a:latin typeface="Tw Cen MT" pitchFamily="34" charset="0"/>
              </a:rPr>
              <a:t>the store can be easily seen.  Lastly, a focus on an area that isn’t exactly near to their competition, but as </a:t>
            </a:r>
            <a:r>
              <a:rPr lang="en-US" sz="1400" dirty="0" smtClean="0">
                <a:latin typeface="Tw Cen MT" pitchFamily="34" charset="0"/>
              </a:rPr>
              <a:t>   close </a:t>
            </a:r>
            <a:r>
              <a:rPr lang="en-US" sz="1400" dirty="0" smtClean="0">
                <a:latin typeface="Tw Cen MT" pitchFamily="34" charset="0"/>
              </a:rPr>
              <a:t>as possible to a distribution center to keep costs </a:t>
            </a:r>
            <a:r>
              <a:rPr lang="en-US" sz="1400" dirty="0" smtClean="0">
                <a:latin typeface="Tw Cen MT" pitchFamily="34" charset="0"/>
              </a:rPr>
              <a:t>low</a:t>
            </a:r>
            <a:endParaRPr lang="en-US" sz="1400" dirty="0" smtClean="0">
              <a:latin typeface="Tw Cen MT" pitchFamily="34" charset="0"/>
            </a:endParaRPr>
          </a:p>
          <a:p>
            <a:r>
              <a:rPr lang="en-US" sz="1400" dirty="0" smtClean="0">
                <a:latin typeface="Tw Cen MT" pitchFamily="34" charset="0"/>
              </a:rPr>
              <a:t/>
            </a:r>
            <a:br>
              <a:rPr lang="en-US" sz="1400" dirty="0" smtClean="0">
                <a:latin typeface="Tw Cen MT" pitchFamily="34" charset="0"/>
              </a:rPr>
            </a:br>
            <a:endParaRPr lang="en-US" sz="1400" dirty="0" smtClean="0">
              <a:latin typeface="Tw Cen MT" pitchFamily="34" charset="0"/>
            </a:endParaRPr>
          </a:p>
        </p:txBody>
      </p:sp>
      <p:sp>
        <p:nvSpPr>
          <p:cNvPr id="5" name="Rectangle 4"/>
          <p:cNvSpPr/>
          <p:nvPr/>
        </p:nvSpPr>
        <p:spPr>
          <a:xfrm>
            <a:off x="4267200" y="2724150"/>
            <a:ext cx="4876800" cy="24193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19600" y="2865953"/>
            <a:ext cx="4495800" cy="2277547"/>
          </a:xfrm>
          <a:prstGeom prst="rect">
            <a:avLst/>
          </a:prstGeom>
        </p:spPr>
        <p:txBody>
          <a:bodyPr wrap="square">
            <a:spAutoFit/>
          </a:bodyPr>
          <a:lstStyle/>
          <a:p>
            <a:pPr marL="342900" indent="-342900">
              <a:buFont typeface="+mj-lt"/>
              <a:buAutoNum type="arabicPeriod"/>
            </a:pPr>
            <a:r>
              <a:rPr lang="en-US" sz="1600" dirty="0" smtClean="0">
                <a:latin typeface="Tw Cen MT" pitchFamily="34" charset="0"/>
              </a:rPr>
              <a:t>That Shows A Rapid Rate Of Growth</a:t>
            </a:r>
          </a:p>
          <a:p>
            <a:pPr marL="342900" indent="-342900">
              <a:buFont typeface="+mj-lt"/>
              <a:buAutoNum type="arabicPeriod"/>
            </a:pPr>
            <a:r>
              <a:rPr lang="en-US" sz="1600" dirty="0" smtClean="0">
                <a:latin typeface="Tw Cen MT" pitchFamily="34" charset="0"/>
              </a:rPr>
              <a:t>Focus On Highly Or Densely populated area</a:t>
            </a:r>
          </a:p>
          <a:p>
            <a:pPr marL="342900" indent="-342900">
              <a:buFont typeface="+mj-lt"/>
              <a:buAutoNum type="arabicPeriod"/>
            </a:pPr>
            <a:r>
              <a:rPr lang="en-US" sz="1600" dirty="0" smtClean="0">
                <a:latin typeface="Tw Cen MT" pitchFamily="34" charset="0"/>
              </a:rPr>
              <a:t>Areas which are close to busy intersections and main highways where the store can be easily </a:t>
            </a:r>
            <a:r>
              <a:rPr lang="en-US" sz="1600" dirty="0" smtClean="0">
                <a:latin typeface="Tw Cen MT" pitchFamily="34" charset="0"/>
              </a:rPr>
              <a:t>     seen</a:t>
            </a:r>
            <a:endParaRPr lang="en-US" sz="1600" dirty="0" smtClean="0">
              <a:latin typeface="Tw Cen MT" pitchFamily="34" charset="0"/>
            </a:endParaRPr>
          </a:p>
          <a:p>
            <a:pPr marL="342900" indent="-342900">
              <a:buFont typeface="+mj-lt"/>
              <a:buAutoNum type="arabicPeriod"/>
            </a:pPr>
            <a:r>
              <a:rPr lang="en-US" sz="1600" dirty="0" smtClean="0">
                <a:latin typeface="Tw Cen MT" pitchFamily="34" charset="0"/>
              </a:rPr>
              <a:t>Area that isn't exactly near to their competition</a:t>
            </a:r>
          </a:p>
          <a:p>
            <a:pPr marL="342900" indent="-342900">
              <a:buFont typeface="+mj-lt"/>
              <a:buAutoNum type="arabicPeriod"/>
            </a:pPr>
            <a:r>
              <a:rPr lang="en-US" sz="1600" dirty="0" smtClean="0">
                <a:latin typeface="Tw Cen MT" pitchFamily="34" charset="0"/>
              </a:rPr>
              <a:t>Make sure the space is large enough to </a:t>
            </a:r>
            <a:r>
              <a:rPr lang="en-US" sz="1600" dirty="0" err="1" smtClean="0">
                <a:latin typeface="Tw Cen MT" pitchFamily="34" charset="0"/>
              </a:rPr>
              <a:t>accomm-odate</a:t>
            </a:r>
            <a:r>
              <a:rPr lang="en-US" sz="1600" dirty="0" smtClean="0">
                <a:latin typeface="Tw Cen MT" pitchFamily="34" charset="0"/>
              </a:rPr>
              <a:t> </a:t>
            </a:r>
            <a:r>
              <a:rPr lang="en-US" sz="1600" dirty="0" smtClean="0">
                <a:latin typeface="Tw Cen MT" pitchFamily="34" charset="0"/>
              </a:rPr>
              <a:t>large showrooms and products  </a:t>
            </a:r>
            <a:r>
              <a:rPr lang="en-US" sz="1400" dirty="0" smtClean="0">
                <a:latin typeface="Tw Cen MT" pitchFamily="34" charset="0"/>
              </a:rPr>
              <a:t/>
            </a:r>
            <a:br>
              <a:rPr lang="en-US" sz="1400" dirty="0" smtClean="0">
                <a:latin typeface="Tw Cen MT" pitchFamily="34" charset="0"/>
              </a:rPr>
            </a:br>
            <a:endParaRPr lang="en-US" sz="1400" dirty="0" smtClean="0">
              <a:latin typeface="Tw Cen MT" pitchFamily="34" charset="0"/>
            </a:endParaRPr>
          </a:p>
        </p:txBody>
      </p:sp>
      <p:pic>
        <p:nvPicPr>
          <p:cNvPr id="15" name="Picture Placeholder 13" descr="download (1).jpg"/>
          <p:cNvPicPr>
            <a:picLocks noGrp="1" noChangeAspect="1"/>
          </p:cNvPicPr>
          <p:nvPr>
            <p:ph type="pic" idx="16"/>
          </p:nvPr>
        </p:nvPicPr>
        <p:blipFill>
          <a:blip r:embed="rId2"/>
          <a:stretch>
            <a:fillRect/>
          </a:stretch>
        </p:blipFill>
        <p:spPr>
          <a:xfrm>
            <a:off x="0" y="742950"/>
            <a:ext cx="9144000" cy="1981200"/>
          </a:xfrm>
        </p:spPr>
      </p:pic>
    </p:spTree>
    <p:extLst>
      <p:ext uri="{BB962C8B-B14F-4D97-AF65-F5344CB8AC3E}">
        <p14:creationId xmlns:p14="http://schemas.microsoft.com/office/powerpoint/2010/main" val="1617939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33400" y="361950"/>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b="1" dirty="0" smtClean="0">
                <a:solidFill>
                  <a:srgbClr val="C00000"/>
                </a:solidFill>
                <a:latin typeface="Tw Cen MT" pitchFamily="34" charset="0"/>
                <a:cs typeface="Arial" pitchFamily="34" charset="0"/>
              </a:rPr>
              <a:t>FACTORS ADDING IKEA SUPPLY CHAIN EFFICIENCY</a:t>
            </a:r>
            <a:endParaRPr lang="en-US" sz="2800" b="1" dirty="0">
              <a:solidFill>
                <a:srgbClr val="C00000"/>
              </a:solidFill>
              <a:latin typeface="Tw Cen MT" pitchFamily="34" charset="0"/>
              <a:cs typeface="Arial" pitchFamily="34" charset="0"/>
            </a:endParaRPr>
          </a:p>
        </p:txBody>
      </p:sp>
      <p:sp>
        <p:nvSpPr>
          <p:cNvPr id="4" name="Rectangle 3"/>
          <p:cNvSpPr/>
          <p:nvPr/>
        </p:nvSpPr>
        <p:spPr>
          <a:xfrm>
            <a:off x="1447800" y="1276350"/>
            <a:ext cx="6619446" cy="76423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5" name="Oval 4"/>
          <p:cNvSpPr/>
          <p:nvPr/>
        </p:nvSpPr>
        <p:spPr>
          <a:xfrm>
            <a:off x="990600" y="1276350"/>
            <a:ext cx="762000" cy="7605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143000" y="1352550"/>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263268"/>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1828800" y="2296240"/>
            <a:ext cx="61722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Strategy </a:t>
            </a:r>
            <a:r>
              <a:rPr lang="en-US" sz="1600" dirty="0">
                <a:latin typeface="Tw Cen MT" pitchFamily="34" charset="0"/>
              </a:rPr>
              <a:t>of providing flat package reduces the cost of </a:t>
            </a:r>
            <a:r>
              <a:rPr lang="en-US" sz="1600" dirty="0" smtClean="0">
                <a:latin typeface="Tw Cen MT" pitchFamily="34" charset="0"/>
              </a:rPr>
              <a:t>shipping, storing,  construction </a:t>
            </a:r>
            <a:r>
              <a:rPr lang="en-US" sz="1600" dirty="0">
                <a:latin typeface="Tw Cen MT" pitchFamily="34" charset="0"/>
              </a:rPr>
              <a:t>along with assembling</a:t>
            </a:r>
            <a:r>
              <a:rPr lang="en-US" sz="1600" dirty="0" smtClean="0">
                <a:latin typeface="Tw Cen MT" pitchFamily="34" charset="0"/>
              </a:rPr>
              <a:t>.</a:t>
            </a:r>
            <a:endParaRPr lang="en-US" sz="1600" dirty="0">
              <a:latin typeface="Tw Cen MT" pitchFamily="34" charset="0"/>
            </a:endParaRPr>
          </a:p>
        </p:txBody>
      </p:sp>
      <p:sp>
        <p:nvSpPr>
          <p:cNvPr id="34" name="Oval 33"/>
          <p:cNvSpPr/>
          <p:nvPr/>
        </p:nvSpPr>
        <p:spPr>
          <a:xfrm>
            <a:off x="1115576" y="2229050"/>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319144"/>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57754" y="3100025"/>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1828800" y="3105150"/>
            <a:ext cx="64008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Quality management provides an opportunity to increase the effectiveness  and productivity of the </a:t>
            </a:r>
            <a:r>
              <a:rPr lang="en-US" sz="1600" dirty="0" smtClean="0">
                <a:latin typeface="Tw Cen MT" pitchFamily="34" charset="0"/>
              </a:rPr>
              <a:t>organization.</a:t>
            </a:r>
            <a:endParaRPr lang="ko-KR" altLang="en-US" sz="1600" dirty="0">
              <a:solidFill>
                <a:schemeClr val="tx1">
                  <a:lumMod val="75000"/>
                  <a:lumOff val="25000"/>
                </a:schemeClr>
              </a:solidFill>
              <a:latin typeface="Tw Cen MT" pitchFamily="34" charset="0"/>
              <a:cs typeface="Arial" pitchFamily="34" charset="0"/>
            </a:endParaRPr>
          </a:p>
        </p:txBody>
      </p:sp>
      <p:sp>
        <p:nvSpPr>
          <p:cNvPr id="39" name="Oval 38"/>
          <p:cNvSpPr/>
          <p:nvPr/>
        </p:nvSpPr>
        <p:spPr>
          <a:xfrm>
            <a:off x="1115576" y="3065807"/>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155901"/>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42" name="Rectangle 41"/>
          <p:cNvSpPr/>
          <p:nvPr/>
        </p:nvSpPr>
        <p:spPr>
          <a:xfrm>
            <a:off x="1457754" y="3936782"/>
            <a:ext cx="6570630" cy="61592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3" name="TextBox 12"/>
          <p:cNvSpPr txBox="1"/>
          <p:nvPr/>
        </p:nvSpPr>
        <p:spPr bwMode="auto">
          <a:xfrm>
            <a:off x="1828800" y="3943350"/>
            <a:ext cx="59436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Effective communication between IKEA and its suppliers is a critical       factor in the success of </a:t>
            </a:r>
            <a:r>
              <a:rPr lang="en-US" sz="1600" dirty="0" smtClean="0">
                <a:latin typeface="Tw Cen MT" pitchFamily="34" charset="0"/>
              </a:rPr>
              <a:t>IKEA.</a:t>
            </a:r>
            <a:endParaRPr lang="ko-KR" altLang="en-US" sz="1600" dirty="0">
              <a:solidFill>
                <a:schemeClr val="tx1">
                  <a:lumMod val="75000"/>
                  <a:lumOff val="25000"/>
                </a:schemeClr>
              </a:solidFill>
              <a:latin typeface="Tw Cen MT" pitchFamily="34" charset="0"/>
              <a:cs typeface="Arial" pitchFamily="34" charset="0"/>
            </a:endParaRPr>
          </a:p>
        </p:txBody>
      </p:sp>
      <p:sp>
        <p:nvSpPr>
          <p:cNvPr id="44" name="Oval 43"/>
          <p:cNvSpPr/>
          <p:nvPr/>
        </p:nvSpPr>
        <p:spPr>
          <a:xfrm>
            <a:off x="1115576" y="3902564"/>
            <a:ext cx="684357" cy="684357"/>
          </a:xfrm>
          <a:prstGeom prst="ellipse">
            <a:avLst/>
          </a:prstGeom>
          <a:solidFill>
            <a:schemeClr val="bg1"/>
          </a:solidFill>
          <a:ln w="127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1243454" y="3992658"/>
            <a:ext cx="428602" cy="523220"/>
          </a:xfrm>
          <a:prstGeom prst="rect">
            <a:avLst/>
          </a:prstGeom>
          <a:noFill/>
        </p:spPr>
        <p:txBody>
          <a:bodyPr wrap="square" rtlCol="0" anchor="ctr">
            <a:spAutoFit/>
          </a:bodyPr>
          <a:lstStyle/>
          <a:p>
            <a:pPr algn="ctr"/>
            <a:r>
              <a:rPr lang="en-US" altLang="ko-KR" sz="2800" b="1" dirty="0">
                <a:solidFill>
                  <a:schemeClr val="accent4"/>
                </a:solidFill>
                <a:cs typeface="Arial" pitchFamily="34" charset="0"/>
              </a:rPr>
              <a:t>4</a:t>
            </a:r>
            <a:endParaRPr lang="ko-KR" altLang="en-US" sz="2800" b="1" dirty="0">
              <a:solidFill>
                <a:schemeClr val="accent4"/>
              </a:solidFill>
              <a:cs typeface="Arial" pitchFamily="34" charset="0"/>
            </a:endParaRPr>
          </a:p>
        </p:txBody>
      </p:sp>
      <p:sp>
        <p:nvSpPr>
          <p:cNvPr id="19" name="TextBox 12"/>
          <p:cNvSpPr txBox="1"/>
          <p:nvPr/>
        </p:nvSpPr>
        <p:spPr bwMode="auto">
          <a:xfrm>
            <a:off x="1752600" y="1399461"/>
            <a:ext cx="62484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600" dirty="0" smtClean="0">
                <a:latin typeface="Tw Cen MT" pitchFamily="34" charset="0"/>
              </a:rPr>
              <a:t>IKEA uses a self-service model instead of appointing salespeople to attend               </a:t>
            </a:r>
            <a:r>
              <a:rPr lang="en-US" sz="1600" dirty="0" smtClean="0">
                <a:latin typeface="Tw Cen MT" pitchFamily="34" charset="0"/>
              </a:rPr>
              <a:t>customers</a:t>
            </a:r>
            <a:r>
              <a:rPr lang="en-US" sz="1600" dirty="0">
                <a:latin typeface="Tw Cen MT" pitchFamily="34" charset="0"/>
              </a:rPr>
              <a:t>.</a:t>
            </a:r>
            <a:endParaRPr lang="en-US" sz="1600" dirty="0">
              <a:latin typeface="Tw Cen MT"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33400" y="361950"/>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400" b="1" dirty="0" smtClean="0">
                <a:solidFill>
                  <a:srgbClr val="C00000"/>
                </a:solidFill>
                <a:latin typeface="Tw Cen MT" pitchFamily="34" charset="0"/>
                <a:cs typeface="Arial" pitchFamily="34" charset="0"/>
              </a:rPr>
              <a:t>FACTORS CONSTRAINING IKEA SUPPLY CHAIN EFFICIENCY</a:t>
            </a:r>
            <a:endParaRPr lang="en-US" sz="2400" b="1" dirty="0">
              <a:solidFill>
                <a:srgbClr val="C00000"/>
              </a:solidFill>
              <a:latin typeface="Tw Cen MT" pitchFamily="34" charset="0"/>
              <a:cs typeface="Arial" pitchFamily="34" charset="0"/>
            </a:endParaRP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263268"/>
            <a:ext cx="6570630" cy="76568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1828800" y="2266950"/>
            <a:ext cx="6248400" cy="83099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It </a:t>
            </a:r>
            <a:r>
              <a:rPr lang="en-US" sz="1600" dirty="0" smtClean="0">
                <a:latin typeface="Tw Cen MT" pitchFamily="34" charset="0"/>
              </a:rPr>
              <a:t>needs </a:t>
            </a:r>
            <a:r>
              <a:rPr lang="en-US" sz="1600" dirty="0" smtClean="0">
                <a:latin typeface="Tw Cen MT" pitchFamily="34" charset="0"/>
              </a:rPr>
              <a:t>transformation of </a:t>
            </a:r>
            <a:r>
              <a:rPr lang="en-US" sz="1600" dirty="0" smtClean="0">
                <a:latin typeface="Tw Cen MT" pitchFamily="34" charset="0"/>
              </a:rPr>
              <a:t>business </a:t>
            </a:r>
            <a:r>
              <a:rPr lang="en-US" sz="1600" dirty="0" smtClean="0">
                <a:latin typeface="Tw Cen MT" pitchFamily="34" charset="0"/>
              </a:rPr>
              <a:t>to implement new production </a:t>
            </a:r>
            <a:r>
              <a:rPr lang="en-US" sz="1600" dirty="0" smtClean="0">
                <a:latin typeface="Tw Cen MT" pitchFamily="34" charset="0"/>
              </a:rPr>
              <a:t>procedurealong </a:t>
            </a:r>
            <a:r>
              <a:rPr lang="en-US" sz="1600" dirty="0" smtClean="0">
                <a:latin typeface="Tw Cen MT" pitchFamily="34" charset="0"/>
              </a:rPr>
              <a:t>with developing advanced analytic capabilities and </a:t>
            </a:r>
            <a:r>
              <a:rPr lang="en-US" sz="1600" dirty="0" smtClean="0">
                <a:latin typeface="Tw Cen MT" pitchFamily="34" charset="0"/>
              </a:rPr>
              <a:t>implement </a:t>
            </a:r>
            <a:r>
              <a:rPr lang="en-US" sz="1600" dirty="0" smtClean="0">
                <a:latin typeface="Tw Cen MT" pitchFamily="34" charset="0"/>
              </a:rPr>
              <a:t>more efficient end to end </a:t>
            </a:r>
            <a:r>
              <a:rPr lang="en-US" sz="1600" dirty="0" smtClean="0">
                <a:latin typeface="Tw Cen MT" pitchFamily="34" charset="0"/>
              </a:rPr>
              <a:t>processes.</a:t>
            </a:r>
            <a:endParaRPr lang="ko-KR" altLang="en-US" sz="1600" dirty="0">
              <a:solidFill>
                <a:schemeClr val="tx1">
                  <a:lumMod val="75000"/>
                  <a:lumOff val="25000"/>
                </a:schemeClr>
              </a:solidFill>
              <a:latin typeface="Tw Cen MT" pitchFamily="34" charset="0"/>
              <a:cs typeface="Arial" pitchFamily="34" charset="0"/>
            </a:endParaRPr>
          </a:p>
        </p:txBody>
      </p:sp>
      <p:sp>
        <p:nvSpPr>
          <p:cNvPr id="34" name="Oval 33"/>
          <p:cNvSpPr/>
          <p:nvPr/>
        </p:nvSpPr>
        <p:spPr>
          <a:xfrm>
            <a:off x="990600" y="2266950"/>
            <a:ext cx="762000" cy="762000"/>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143000" y="2343150"/>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524000" y="3333750"/>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1828800" y="3333750"/>
            <a:ext cx="64008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IKEA should also apply strategies to shorten the distance between the           customers and the suppliers to achieve operational </a:t>
            </a:r>
            <a:r>
              <a:rPr lang="en-US" sz="1600" dirty="0" smtClean="0">
                <a:latin typeface="Tw Cen MT" pitchFamily="34" charset="0"/>
              </a:rPr>
              <a:t>excellence.</a:t>
            </a:r>
            <a:endParaRPr lang="ko-KR" altLang="en-US" sz="1600" dirty="0">
              <a:solidFill>
                <a:schemeClr val="tx1">
                  <a:lumMod val="75000"/>
                  <a:lumOff val="25000"/>
                </a:schemeClr>
              </a:solidFill>
              <a:latin typeface="Tw Cen MT" pitchFamily="34" charset="0"/>
              <a:cs typeface="Arial" pitchFamily="34" charset="0"/>
            </a:endParaRPr>
          </a:p>
        </p:txBody>
      </p:sp>
      <p:sp>
        <p:nvSpPr>
          <p:cNvPr id="39" name="Oval 38"/>
          <p:cNvSpPr/>
          <p:nvPr/>
        </p:nvSpPr>
        <p:spPr>
          <a:xfrm>
            <a:off x="990600" y="3257550"/>
            <a:ext cx="762000" cy="7605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143000" y="3333750"/>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19" name="TextBox 12"/>
          <p:cNvSpPr txBox="1"/>
          <p:nvPr/>
        </p:nvSpPr>
        <p:spPr bwMode="auto">
          <a:xfrm>
            <a:off x="1905000" y="1428750"/>
            <a:ext cx="58674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dirty="0" smtClean="0">
                <a:latin typeface="Tw Cen MT" pitchFamily="34" charset="0"/>
              </a:rPr>
              <a:t>IKEA should continuously review its existing strategies to survive in the changing environment and adopt new technologies.</a:t>
            </a:r>
            <a:endParaRPr lang="ko-KR" altLang="en-US" sz="1600" dirty="0">
              <a:solidFill>
                <a:schemeClr val="tx1">
                  <a:lumMod val="75000"/>
                  <a:lumOff val="25000"/>
                </a:schemeClr>
              </a:solidFill>
              <a:latin typeface="Tw Cen MT"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66950"/>
            <a:ext cx="9144000" cy="576063"/>
          </a:xfrm>
        </p:spPr>
        <p:txBody>
          <a:bodyPr/>
          <a:lstStyle/>
          <a:p>
            <a:r>
              <a:rPr lang="en-US" altLang="ko-KR" sz="4000" dirty="0" smtClean="0">
                <a:solidFill>
                  <a:schemeClr val="accent2">
                    <a:lumMod val="75000"/>
                  </a:schemeClr>
                </a:solidFill>
                <a:latin typeface="Tw Cen MT" pitchFamily="34" charset="0"/>
              </a:rPr>
              <a:t>THANK YOU</a:t>
            </a:r>
            <a:endParaRPr lang="ko-KR" altLang="en-US" sz="4000" dirty="0">
              <a:solidFill>
                <a:schemeClr val="accent2">
                  <a:lumMod val="75000"/>
                </a:schemeClr>
              </a:solidFill>
              <a:latin typeface="Tw Cen MT" pitchFamily="34" charset="0"/>
            </a:endParaRPr>
          </a:p>
        </p:txBody>
      </p:sp>
    </p:spTree>
    <p:extLst>
      <p:ext uri="{BB962C8B-B14F-4D97-AF65-F5344CB8AC3E}">
        <p14:creationId xmlns:p14="http://schemas.microsoft.com/office/powerpoint/2010/main" val="166384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743200" y="2952750"/>
            <a:ext cx="3845416" cy="799934"/>
          </a:xfrm>
        </p:spPr>
        <p:txBody>
          <a:bodyPr/>
          <a:lstStyle/>
          <a:p>
            <a:pPr>
              <a:spcBef>
                <a:spcPts val="0"/>
              </a:spcBef>
              <a:defRPr/>
            </a:pPr>
            <a:r>
              <a:rPr lang="en-US" altLang="ko-KR" sz="2000" b="0" dirty="0" smtClean="0">
                <a:latin typeface="Tw Cen MT" pitchFamily="34" charset="0"/>
              </a:rPr>
              <a:t>INGVAR KAMPRAD ELMTARYD AGUNNARYD</a:t>
            </a:r>
            <a:endParaRPr lang="en-US" altLang="ko-KR" sz="2000" b="0" dirty="0">
              <a:latin typeface="Tw Cen MT" pitchFamily="34" charset="0"/>
            </a:endParaRPr>
          </a:p>
        </p:txBody>
      </p:sp>
      <p:sp>
        <p:nvSpPr>
          <p:cNvPr id="11" name="Text Placeholder 1"/>
          <p:cNvSpPr>
            <a:spLocks noGrp="1"/>
          </p:cNvSpPr>
          <p:nvPr>
            <p:ph type="body" sz="quarter" idx="10"/>
          </p:nvPr>
        </p:nvSpPr>
        <p:spPr>
          <a:xfrm>
            <a:off x="0" y="2343150"/>
            <a:ext cx="9144000" cy="576063"/>
          </a:xfrm>
        </p:spPr>
        <p:txBody>
          <a:bodyPr/>
          <a:lstStyle/>
          <a:p>
            <a:r>
              <a:rPr lang="en-US" altLang="ko-KR" sz="4000" dirty="0" smtClean="0">
                <a:latin typeface="Tw Cen MT" pitchFamily="34" charset="0"/>
              </a:rPr>
              <a:t>IKEA</a:t>
            </a:r>
            <a:r>
              <a:rPr lang="en-US" altLang="ko-KR" sz="4000" dirty="0" smtClean="0">
                <a:solidFill>
                  <a:schemeClr val="tx1">
                    <a:lumMod val="75000"/>
                    <a:lumOff val="25000"/>
                  </a:schemeClr>
                </a:solidFill>
              </a:rPr>
              <a:t>!!</a:t>
            </a:r>
            <a:endParaRPr lang="ko-KR" altLang="en-US" sz="4000" dirty="0">
              <a:solidFill>
                <a:schemeClr val="tx1">
                  <a:lumMod val="75000"/>
                  <a:lumOff val="25000"/>
                </a:schemeClr>
              </a:solidFill>
            </a:endParaRPr>
          </a:p>
        </p:txBody>
      </p:sp>
      <p:grpSp>
        <p:nvGrpSpPr>
          <p:cNvPr id="12" name="Group 11"/>
          <p:cNvGrpSpPr/>
          <p:nvPr/>
        </p:nvGrpSpPr>
        <p:grpSpPr>
          <a:xfrm rot="16200000">
            <a:off x="4267200" y="1504950"/>
            <a:ext cx="606182" cy="606182"/>
            <a:chOff x="7740552" y="3628849"/>
            <a:chExt cx="1800000" cy="1800000"/>
          </a:xfrm>
          <a:solidFill>
            <a:schemeClr val="tx1">
              <a:lumMod val="75000"/>
              <a:lumOff val="25000"/>
            </a:schemeClr>
          </a:solidFill>
        </p:grpSpPr>
        <p:sp>
          <p:nvSpPr>
            <p:cNvPr id="13" name="Rectangle 12"/>
            <p:cNvSpPr/>
            <p:nvPr/>
          </p:nvSpPr>
          <p:spPr>
            <a:xfrm>
              <a:off x="7740552" y="3628849"/>
              <a:ext cx="216000" cy="18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rot="5400000">
              <a:off x="8542684" y="4618860"/>
              <a:ext cx="216000" cy="140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rot="5400000">
              <a:off x="8542684" y="3035407"/>
              <a:ext cx="216000" cy="14028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15"/>
            <p:cNvSpPr/>
            <p:nvPr/>
          </p:nvSpPr>
          <p:spPr>
            <a:xfrm rot="5400000">
              <a:off x="8636896" y="3732921"/>
              <a:ext cx="216000" cy="15913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p:nvSpPr>
          <p:spPr>
            <a:xfrm>
              <a:off x="9324552" y="3628849"/>
              <a:ext cx="216000" cy="6118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ectangle 17"/>
            <p:cNvSpPr/>
            <p:nvPr/>
          </p:nvSpPr>
          <p:spPr>
            <a:xfrm>
              <a:off x="9324552" y="4816437"/>
              <a:ext cx="216000" cy="6118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18"/>
            <p:cNvSpPr/>
            <p:nvPr/>
          </p:nvSpPr>
          <p:spPr>
            <a:xfrm rot="5400000">
              <a:off x="8751744" y="3559910"/>
              <a:ext cx="216000" cy="11456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rot="5400000">
              <a:off x="8751748" y="4351635"/>
              <a:ext cx="216000" cy="11456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0" y="2266950"/>
            <a:ext cx="3200400" cy="762000"/>
          </a:xfrm>
        </p:spPr>
        <p:txBody>
          <a:bodyPr/>
          <a:lstStyle/>
          <a:p>
            <a:pPr lvl="0"/>
            <a:r>
              <a:rPr lang="en-US" altLang="ko-KR" sz="1400" dirty="0" smtClean="0">
                <a:latin typeface="Tw Cen MT" pitchFamily="34" charset="0"/>
                <a:ea typeface="맑은 고딕" pitchFamily="50" charset="-127"/>
              </a:rPr>
              <a:t>“GOOD QUALITY AT LOW PRICE”</a:t>
            </a:r>
            <a:endParaRPr lang="en-US" altLang="ko-KR" sz="1400" dirty="0">
              <a:latin typeface="Tw Cen MT" pitchFamily="34" charset="0"/>
            </a:endParaRPr>
          </a:p>
        </p:txBody>
      </p:sp>
      <p:sp>
        <p:nvSpPr>
          <p:cNvPr id="4" name="Text Placeholder 3"/>
          <p:cNvSpPr>
            <a:spLocks noGrp="1"/>
          </p:cNvSpPr>
          <p:nvPr>
            <p:ph type="body" sz="quarter" idx="11"/>
          </p:nvPr>
        </p:nvSpPr>
        <p:spPr>
          <a:xfrm>
            <a:off x="2667000" y="2952750"/>
            <a:ext cx="3845416" cy="799934"/>
          </a:xfrm>
        </p:spPr>
        <p:txBody>
          <a:bodyPr/>
          <a:lstStyle/>
          <a:p>
            <a:pPr>
              <a:spcBef>
                <a:spcPts val="0"/>
              </a:spcBef>
              <a:defRPr/>
            </a:pPr>
            <a:r>
              <a:rPr lang="en-US" altLang="ko-KR" sz="1800" dirty="0" smtClean="0">
                <a:latin typeface="Tw Cen MT" pitchFamily="34" charset="0"/>
              </a:rPr>
              <a:t>CREATING A BETTER EVERYDAY LIFE </a:t>
            </a:r>
            <a:r>
              <a:rPr lang="en-US" altLang="ko-KR" sz="1800" dirty="0" smtClean="0">
                <a:latin typeface="Tw Cen MT" pitchFamily="34" charset="0"/>
              </a:rPr>
              <a:t>FOR </a:t>
            </a:r>
            <a:r>
              <a:rPr lang="en-US" altLang="ko-KR" sz="1800" dirty="0" smtClean="0">
                <a:latin typeface="Tw Cen MT" pitchFamily="34" charset="0"/>
              </a:rPr>
              <a:t>MANY PEOPLE.</a:t>
            </a:r>
            <a:endParaRPr lang="en-US" altLang="ko-KR" sz="1800" dirty="0">
              <a:latin typeface="Tw Cen MT" pitchFamily="34" charset="0"/>
            </a:endParaRPr>
          </a:p>
        </p:txBody>
      </p:sp>
      <p:pic>
        <p:nvPicPr>
          <p:cNvPr id="6" name="Picture 5" descr="ikea-logo-new-hero-1.jpg"/>
          <p:cNvPicPr>
            <a:picLocks noChangeAspect="1"/>
          </p:cNvPicPr>
          <p:nvPr/>
        </p:nvPicPr>
        <p:blipFill>
          <a:blip r:embed="rId2" cstate="print"/>
          <a:stretch>
            <a:fillRect/>
          </a:stretch>
        </p:blipFill>
        <p:spPr>
          <a:xfrm>
            <a:off x="3657600" y="1504950"/>
            <a:ext cx="1828800" cy="1028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33400" y="361950"/>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smtClean="0">
                <a:solidFill>
                  <a:schemeClr val="tx1">
                    <a:lumMod val="75000"/>
                    <a:lumOff val="25000"/>
                  </a:schemeClr>
                </a:solidFill>
                <a:latin typeface="Tw Cen MT" pitchFamily="34" charset="0"/>
                <a:cs typeface="Arial" pitchFamily="34" charset="0"/>
              </a:rPr>
              <a:t>INTRODUCTION</a:t>
            </a:r>
            <a:endParaRPr lang="en-US" sz="3600" dirty="0">
              <a:solidFill>
                <a:schemeClr val="tx1">
                  <a:lumMod val="75000"/>
                  <a:lumOff val="25000"/>
                </a:schemeClr>
              </a:solidFill>
              <a:latin typeface="Tw Cen MT" pitchFamily="34" charset="0"/>
              <a:cs typeface="Arial" pitchFamily="34" charset="0"/>
            </a:endParaRP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263268"/>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1981200" y="2266950"/>
            <a:ext cx="5738578"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latin typeface="Tw Cen MT" pitchFamily="34" charset="0"/>
                <a:cs typeface="Arial" pitchFamily="34" charset="0"/>
              </a:rPr>
              <a:t>IKEA is a multinational conglomerate that designs and sells ready to assemble furniture, kitchen appliances and home accessories.</a:t>
            </a:r>
            <a:endParaRPr lang="ko-KR" altLang="en-US" sz="1600" dirty="0">
              <a:solidFill>
                <a:schemeClr val="tx1">
                  <a:lumMod val="75000"/>
                  <a:lumOff val="25000"/>
                </a:schemeClr>
              </a:solidFill>
              <a:latin typeface="Tw Cen MT" pitchFamily="34" charset="0"/>
              <a:cs typeface="Arial" pitchFamily="34" charset="0"/>
            </a:endParaRPr>
          </a:p>
        </p:txBody>
      </p:sp>
      <p:sp>
        <p:nvSpPr>
          <p:cNvPr id="34" name="Oval 33"/>
          <p:cNvSpPr/>
          <p:nvPr/>
        </p:nvSpPr>
        <p:spPr>
          <a:xfrm>
            <a:off x="1115576" y="2229050"/>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319144"/>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57754" y="3100025"/>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1981200" y="3105150"/>
            <a:ext cx="64008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latin typeface="Tw Cen MT" pitchFamily="34" charset="0"/>
                <a:cs typeface="Arial" pitchFamily="34" charset="0"/>
              </a:rPr>
              <a:t>It has more than 300 stores in more than 35 countries and more than   1,30,000 co-workers.</a:t>
            </a:r>
            <a:endParaRPr lang="ko-KR" altLang="en-US" sz="1600" dirty="0">
              <a:solidFill>
                <a:schemeClr val="tx1">
                  <a:lumMod val="75000"/>
                  <a:lumOff val="25000"/>
                </a:schemeClr>
              </a:solidFill>
              <a:latin typeface="Tw Cen MT" pitchFamily="34" charset="0"/>
              <a:cs typeface="Arial" pitchFamily="34" charset="0"/>
            </a:endParaRPr>
          </a:p>
        </p:txBody>
      </p:sp>
      <p:sp>
        <p:nvSpPr>
          <p:cNvPr id="39" name="Oval 38"/>
          <p:cNvSpPr/>
          <p:nvPr/>
        </p:nvSpPr>
        <p:spPr>
          <a:xfrm>
            <a:off x="1115576" y="3065807"/>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155901"/>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42" name="Rectangle 41"/>
          <p:cNvSpPr/>
          <p:nvPr/>
        </p:nvSpPr>
        <p:spPr>
          <a:xfrm>
            <a:off x="1457754" y="3936782"/>
            <a:ext cx="6570630" cy="61592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3" name="TextBox 12"/>
          <p:cNvSpPr txBox="1"/>
          <p:nvPr/>
        </p:nvSpPr>
        <p:spPr bwMode="auto">
          <a:xfrm>
            <a:off x="1981200" y="3943350"/>
            <a:ext cx="59436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latin typeface="Tw Cen MT" pitchFamily="34" charset="0"/>
                <a:cs typeface="Arial" pitchFamily="34" charset="0"/>
              </a:rPr>
              <a:t>IKEA closes up the top of the World’s most valuable brands according to Forbes rating. </a:t>
            </a:r>
            <a:endParaRPr lang="ko-KR" altLang="en-US" sz="1600" dirty="0">
              <a:solidFill>
                <a:schemeClr val="tx1">
                  <a:lumMod val="75000"/>
                  <a:lumOff val="25000"/>
                </a:schemeClr>
              </a:solidFill>
              <a:latin typeface="Tw Cen MT" pitchFamily="34" charset="0"/>
              <a:cs typeface="Arial" pitchFamily="34" charset="0"/>
            </a:endParaRPr>
          </a:p>
        </p:txBody>
      </p:sp>
      <p:sp>
        <p:nvSpPr>
          <p:cNvPr id="44" name="Oval 43"/>
          <p:cNvSpPr/>
          <p:nvPr/>
        </p:nvSpPr>
        <p:spPr>
          <a:xfrm>
            <a:off x="1115576" y="3902564"/>
            <a:ext cx="684357" cy="684357"/>
          </a:xfrm>
          <a:prstGeom prst="ellipse">
            <a:avLst/>
          </a:prstGeom>
          <a:solidFill>
            <a:schemeClr val="bg1"/>
          </a:solidFill>
          <a:ln w="127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1243454" y="3992658"/>
            <a:ext cx="428602" cy="523220"/>
          </a:xfrm>
          <a:prstGeom prst="rect">
            <a:avLst/>
          </a:prstGeom>
          <a:noFill/>
        </p:spPr>
        <p:txBody>
          <a:bodyPr wrap="square" rtlCol="0" anchor="ctr">
            <a:spAutoFit/>
          </a:bodyPr>
          <a:lstStyle/>
          <a:p>
            <a:pPr algn="ctr"/>
            <a:r>
              <a:rPr lang="en-US" altLang="ko-KR" sz="2800" b="1" dirty="0">
                <a:solidFill>
                  <a:schemeClr val="accent4"/>
                </a:solidFill>
                <a:cs typeface="Arial" pitchFamily="34" charset="0"/>
              </a:rPr>
              <a:t>4</a:t>
            </a:r>
            <a:endParaRPr lang="ko-KR" altLang="en-US" sz="2800" b="1" dirty="0">
              <a:solidFill>
                <a:schemeClr val="accent4"/>
              </a:solidFill>
              <a:cs typeface="Arial" pitchFamily="34" charset="0"/>
            </a:endParaRPr>
          </a:p>
        </p:txBody>
      </p:sp>
      <p:sp>
        <p:nvSpPr>
          <p:cNvPr id="19" name="TextBox 12"/>
          <p:cNvSpPr txBox="1"/>
          <p:nvPr/>
        </p:nvSpPr>
        <p:spPr bwMode="auto">
          <a:xfrm>
            <a:off x="1981200" y="1428750"/>
            <a:ext cx="5638800" cy="58477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latin typeface="Tw Cen MT" pitchFamily="34" charset="0"/>
                <a:cs typeface="Arial" pitchFamily="34" charset="0"/>
              </a:rPr>
              <a:t>IKEA is a home furnishing company founded in Sweden in 1943, by INGVAR KAMPRAD. </a:t>
            </a:r>
            <a:endParaRPr lang="ko-KR" altLang="en-US" sz="1600" dirty="0">
              <a:solidFill>
                <a:schemeClr val="tx1">
                  <a:lumMod val="75000"/>
                  <a:lumOff val="25000"/>
                </a:schemeClr>
              </a:solidFill>
              <a:latin typeface="Tw Cen MT" pitchFamily="34" charset="0"/>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3350"/>
            <a:ext cx="9144000" cy="576064"/>
          </a:xfrm>
        </p:spPr>
        <p:txBody>
          <a:bodyPr/>
          <a:lstStyle/>
          <a:p>
            <a:r>
              <a:rPr lang="en-US" altLang="ko-KR" dirty="0" smtClean="0">
                <a:latin typeface="Tw Cen MT" pitchFamily="34" charset="0"/>
              </a:rPr>
              <a:t>Services</a:t>
            </a:r>
            <a:endParaRPr lang="ko-KR" altLang="en-US" dirty="0">
              <a:latin typeface="Tw Cen MT" pitchFamily="34" charset="0"/>
            </a:endParaRPr>
          </a:p>
        </p:txBody>
      </p:sp>
      <p:sp>
        <p:nvSpPr>
          <p:cNvPr id="3" name="Text Placeholder 2"/>
          <p:cNvSpPr>
            <a:spLocks noGrp="1"/>
          </p:cNvSpPr>
          <p:nvPr>
            <p:ph type="body" sz="quarter" idx="11"/>
          </p:nvPr>
        </p:nvSpPr>
        <p:spPr>
          <a:xfrm>
            <a:off x="0" y="819150"/>
            <a:ext cx="9144000" cy="288032"/>
          </a:xfrm>
        </p:spPr>
        <p:txBody>
          <a:bodyPr/>
          <a:lstStyle/>
          <a:p>
            <a:pPr lvl="0"/>
            <a:r>
              <a:rPr lang="en-US" altLang="ko-KR" dirty="0" smtClean="0">
                <a:latin typeface="Tw Cen MT" pitchFamily="34" charset="0"/>
              </a:rPr>
              <a:t>“LONG LIVE THE HOME”</a:t>
            </a:r>
            <a:endParaRPr lang="en-US" altLang="ko-KR" dirty="0">
              <a:latin typeface="Tw Cen MT" pitchFamily="34" charset="0"/>
            </a:endParaRPr>
          </a:p>
        </p:txBody>
      </p:sp>
      <p:sp>
        <p:nvSpPr>
          <p:cNvPr id="4" name="Oval 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4"/>
          <p:cNvSpPr/>
          <p:nvPr/>
        </p:nvSpPr>
        <p:spPr>
          <a:xfrm>
            <a:off x="794426" y="230717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Oval 5"/>
          <p:cNvSpPr/>
          <p:nvPr/>
        </p:nvSpPr>
        <p:spPr>
          <a:xfrm>
            <a:off x="794426" y="3209652"/>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Oval 6"/>
          <p:cNvSpPr/>
          <p:nvPr/>
        </p:nvSpPr>
        <p:spPr>
          <a:xfrm>
            <a:off x="794426" y="4112134"/>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0" name="Rectangle 16"/>
          <p:cNvSpPr/>
          <p:nvPr/>
        </p:nvSpPr>
        <p:spPr>
          <a:xfrm rot="2700000">
            <a:off x="966973" y="3306177"/>
            <a:ext cx="212610" cy="38117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9"/>
          <p:cNvSpPr/>
          <p:nvPr/>
        </p:nvSpPr>
        <p:spPr>
          <a:xfrm>
            <a:off x="914400" y="4248150"/>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Oval 11"/>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Oval 12"/>
          <p:cNvSpPr/>
          <p:nvPr/>
        </p:nvSpPr>
        <p:spPr>
          <a:xfrm>
            <a:off x="4864934" y="230717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Oval 13"/>
          <p:cNvSpPr/>
          <p:nvPr/>
        </p:nvSpPr>
        <p:spPr>
          <a:xfrm>
            <a:off x="4864934" y="3209652"/>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Oval 14"/>
          <p:cNvSpPr/>
          <p:nvPr/>
        </p:nvSpPr>
        <p:spPr>
          <a:xfrm>
            <a:off x="4864934" y="4112135"/>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7" name="Teardrop 6"/>
          <p:cNvSpPr/>
          <p:nvPr/>
        </p:nvSpPr>
        <p:spPr>
          <a:xfrm rot="8100000">
            <a:off x="5007197" y="2461098"/>
            <a:ext cx="273178" cy="27317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Rounded Rectangle 7"/>
          <p:cNvSpPr/>
          <p:nvPr/>
        </p:nvSpPr>
        <p:spPr>
          <a:xfrm>
            <a:off x="4984141" y="3343873"/>
            <a:ext cx="319291" cy="27554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TextBox 21"/>
          <p:cNvSpPr txBox="1"/>
          <p:nvPr/>
        </p:nvSpPr>
        <p:spPr>
          <a:xfrm>
            <a:off x="1524000" y="15049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HOME DELIVERY</a:t>
            </a:r>
            <a:endParaRPr lang="ko-KR" altLang="en-US" b="1" dirty="0">
              <a:solidFill>
                <a:schemeClr val="tx1">
                  <a:lumMod val="75000"/>
                  <a:lumOff val="25000"/>
                </a:schemeClr>
              </a:solidFill>
              <a:latin typeface="Tw Cen MT" pitchFamily="34" charset="0"/>
              <a:cs typeface="Arial" pitchFamily="34" charset="0"/>
            </a:endParaRPr>
          </a:p>
        </p:txBody>
      </p:sp>
      <p:sp>
        <p:nvSpPr>
          <p:cNvPr id="25" name="TextBox 24"/>
          <p:cNvSpPr txBox="1"/>
          <p:nvPr/>
        </p:nvSpPr>
        <p:spPr>
          <a:xfrm>
            <a:off x="1524000" y="24193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PICK UP AND TRANSPORT</a:t>
            </a:r>
            <a:endParaRPr lang="ko-KR" altLang="en-US" b="1" dirty="0">
              <a:solidFill>
                <a:schemeClr val="tx1">
                  <a:lumMod val="75000"/>
                  <a:lumOff val="25000"/>
                </a:schemeClr>
              </a:solidFill>
              <a:latin typeface="Tw Cen MT" pitchFamily="34" charset="0"/>
              <a:cs typeface="Arial" pitchFamily="34" charset="0"/>
            </a:endParaRPr>
          </a:p>
        </p:txBody>
      </p:sp>
      <p:sp>
        <p:nvSpPr>
          <p:cNvPr id="28" name="TextBox 27"/>
          <p:cNvSpPr txBox="1"/>
          <p:nvPr/>
        </p:nvSpPr>
        <p:spPr>
          <a:xfrm>
            <a:off x="1524000" y="33337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OLD FURNITURE RE-USAGE</a:t>
            </a:r>
            <a:endParaRPr lang="ko-KR" altLang="en-US" b="1" dirty="0">
              <a:solidFill>
                <a:schemeClr val="tx1">
                  <a:lumMod val="75000"/>
                  <a:lumOff val="25000"/>
                </a:schemeClr>
              </a:solidFill>
              <a:latin typeface="Tw Cen MT" pitchFamily="34" charset="0"/>
              <a:cs typeface="Arial" pitchFamily="34" charset="0"/>
            </a:endParaRPr>
          </a:p>
        </p:txBody>
      </p:sp>
      <p:sp>
        <p:nvSpPr>
          <p:cNvPr id="31" name="TextBox 30"/>
          <p:cNvSpPr txBox="1"/>
          <p:nvPr/>
        </p:nvSpPr>
        <p:spPr>
          <a:xfrm>
            <a:off x="1524000" y="42481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FLAT PACK ASSEMBLY</a:t>
            </a:r>
            <a:endParaRPr lang="ko-KR" altLang="en-US" b="1" dirty="0">
              <a:solidFill>
                <a:schemeClr val="tx1">
                  <a:lumMod val="75000"/>
                  <a:lumOff val="25000"/>
                </a:schemeClr>
              </a:solidFill>
              <a:latin typeface="Tw Cen MT" pitchFamily="34" charset="0"/>
              <a:cs typeface="Arial" pitchFamily="34" charset="0"/>
            </a:endParaRPr>
          </a:p>
        </p:txBody>
      </p:sp>
      <p:sp>
        <p:nvSpPr>
          <p:cNvPr id="34" name="TextBox 33"/>
          <p:cNvSpPr txBox="1"/>
          <p:nvPr/>
        </p:nvSpPr>
        <p:spPr>
          <a:xfrm>
            <a:off x="5638800" y="1352550"/>
            <a:ext cx="2830257" cy="646331"/>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KITCHEN AND BATHROOM INSTALLATION</a:t>
            </a:r>
            <a:endParaRPr lang="ko-KR" altLang="en-US" b="1" dirty="0">
              <a:solidFill>
                <a:schemeClr val="tx1">
                  <a:lumMod val="75000"/>
                  <a:lumOff val="25000"/>
                </a:schemeClr>
              </a:solidFill>
              <a:latin typeface="Tw Cen MT" pitchFamily="34" charset="0"/>
              <a:cs typeface="Arial" pitchFamily="34" charset="0"/>
            </a:endParaRPr>
          </a:p>
        </p:txBody>
      </p:sp>
      <p:sp>
        <p:nvSpPr>
          <p:cNvPr id="37" name="TextBox 36"/>
          <p:cNvSpPr txBox="1"/>
          <p:nvPr/>
        </p:nvSpPr>
        <p:spPr>
          <a:xfrm>
            <a:off x="5638800" y="2343150"/>
            <a:ext cx="2971800" cy="646331"/>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CURTAIN MAKING, ALTERATION SERVICE</a:t>
            </a:r>
            <a:endParaRPr lang="ko-KR" altLang="en-US" b="1" dirty="0">
              <a:solidFill>
                <a:schemeClr val="tx1">
                  <a:lumMod val="75000"/>
                  <a:lumOff val="25000"/>
                </a:schemeClr>
              </a:solidFill>
              <a:latin typeface="Tw Cen MT" pitchFamily="34" charset="0"/>
              <a:cs typeface="Arial" pitchFamily="34" charset="0"/>
            </a:endParaRPr>
          </a:p>
        </p:txBody>
      </p:sp>
      <p:sp>
        <p:nvSpPr>
          <p:cNvPr id="40" name="TextBox 39"/>
          <p:cNvSpPr txBox="1"/>
          <p:nvPr/>
        </p:nvSpPr>
        <p:spPr>
          <a:xfrm>
            <a:off x="5638800" y="33337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ELECTRONIC RECYCLING</a:t>
            </a:r>
            <a:endParaRPr lang="ko-KR" altLang="en-US" b="1" dirty="0">
              <a:solidFill>
                <a:schemeClr val="tx1">
                  <a:lumMod val="75000"/>
                  <a:lumOff val="25000"/>
                </a:schemeClr>
              </a:solidFill>
              <a:latin typeface="Tw Cen MT" pitchFamily="34" charset="0"/>
              <a:cs typeface="Arial" pitchFamily="34" charset="0"/>
            </a:endParaRPr>
          </a:p>
        </p:txBody>
      </p:sp>
      <p:sp>
        <p:nvSpPr>
          <p:cNvPr id="43" name="TextBox 42"/>
          <p:cNvSpPr txBox="1"/>
          <p:nvPr/>
        </p:nvSpPr>
        <p:spPr>
          <a:xfrm>
            <a:off x="5638800" y="4248150"/>
            <a:ext cx="2830257" cy="369332"/>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KITCHEN PLANNING</a:t>
            </a:r>
            <a:endParaRPr lang="ko-KR" altLang="en-US" b="1" dirty="0">
              <a:solidFill>
                <a:schemeClr val="tx1">
                  <a:lumMod val="75000"/>
                  <a:lumOff val="25000"/>
                </a:schemeClr>
              </a:solidFill>
              <a:latin typeface="Tw Cen MT" pitchFamily="34" charset="0"/>
              <a:cs typeface="Arial" pitchFamily="34" charset="0"/>
            </a:endParaRPr>
          </a:p>
        </p:txBody>
      </p:sp>
      <p:sp>
        <p:nvSpPr>
          <p:cNvPr id="29" name="Block Arc 41">
            <a:extLst>
              <a:ext uri="{FF2B5EF4-FFF2-40B4-BE49-F238E27FC236}">
                <a16:creationId xmlns="" xmlns:a16="http://schemas.microsoft.com/office/drawing/2014/main" id="{A4ACECE5-3775-41EF-966C-B773D7CAE4BC}"/>
              </a:ext>
            </a:extLst>
          </p:cNvPr>
          <p:cNvSpPr/>
          <p:nvPr/>
        </p:nvSpPr>
        <p:spPr>
          <a:xfrm>
            <a:off x="4953000" y="4248150"/>
            <a:ext cx="329184" cy="32918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0" name="Rectangle 9">
            <a:extLst>
              <a:ext uri="{FF2B5EF4-FFF2-40B4-BE49-F238E27FC236}">
                <a16:creationId xmlns="" xmlns:a16="http://schemas.microsoft.com/office/drawing/2014/main" id="{5EBD8E37-6454-4594-898B-982B500090D3}"/>
              </a:ext>
            </a:extLst>
          </p:cNvPr>
          <p:cNvSpPr/>
          <p:nvPr/>
        </p:nvSpPr>
        <p:spPr>
          <a:xfrm>
            <a:off x="4953000" y="1504950"/>
            <a:ext cx="304800" cy="30480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Round Same Side Corner Rectangle 8">
            <a:extLst>
              <a:ext uri="{FF2B5EF4-FFF2-40B4-BE49-F238E27FC236}">
                <a16:creationId xmlns="" xmlns:a16="http://schemas.microsoft.com/office/drawing/2014/main" id="{7FB9404F-11F1-47A0-8563-DC43041BCD3F}"/>
              </a:ext>
            </a:extLst>
          </p:cNvPr>
          <p:cNvSpPr/>
          <p:nvPr/>
        </p:nvSpPr>
        <p:spPr>
          <a:xfrm>
            <a:off x="990600" y="2419350"/>
            <a:ext cx="152400" cy="3810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latin typeface="Tw Cen MT" pitchFamily="34" charset="0"/>
              </a:rPr>
              <a:t>Competitive Priorities</a:t>
            </a:r>
            <a:endParaRPr lang="ko-KR" altLang="en-US" dirty="0">
              <a:latin typeface="Tw Cen MT" pitchFamily="34" charset="0"/>
            </a:endParaRPr>
          </a:p>
        </p:txBody>
      </p:sp>
      <p:grpSp>
        <p:nvGrpSpPr>
          <p:cNvPr id="4" name="Group 3"/>
          <p:cNvGrpSpPr/>
          <p:nvPr/>
        </p:nvGrpSpPr>
        <p:grpSpPr>
          <a:xfrm>
            <a:off x="3327653" y="1737265"/>
            <a:ext cx="2453005" cy="2678637"/>
            <a:chOff x="3327653" y="1737265"/>
            <a:chExt cx="2453005" cy="2678637"/>
          </a:xfrm>
        </p:grpSpPr>
        <p:sp>
          <p:nvSpPr>
            <p:cNvPr id="5" name="Oval 4"/>
            <p:cNvSpPr/>
            <p:nvPr/>
          </p:nvSpPr>
          <p:spPr>
            <a:xfrm>
              <a:off x="4116360" y="1737265"/>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4899235" y="2175674"/>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99235" y="3090153"/>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4116360" y="3534479"/>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327653" y="3090153"/>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3327653" y="2175674"/>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3964881" y="2482517"/>
              <a:ext cx="1188132" cy="118813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TextBox 13"/>
          <p:cNvSpPr txBox="1"/>
          <p:nvPr/>
        </p:nvSpPr>
        <p:spPr>
          <a:xfrm>
            <a:off x="1295400" y="3790950"/>
            <a:ext cx="1927688" cy="923330"/>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Do-it-yourself assembly lower packaging costs</a:t>
            </a:r>
            <a:endParaRPr lang="ko-KR" altLang="en-US" b="1" dirty="0">
              <a:solidFill>
                <a:schemeClr val="tx1">
                  <a:lumMod val="75000"/>
                  <a:lumOff val="25000"/>
                </a:schemeClr>
              </a:solidFill>
              <a:latin typeface="Tw Cen MT" pitchFamily="34" charset="0"/>
              <a:cs typeface="Arial" pitchFamily="34" charset="0"/>
            </a:endParaRPr>
          </a:p>
        </p:txBody>
      </p:sp>
      <p:sp>
        <p:nvSpPr>
          <p:cNvPr id="17" name="TextBox 16"/>
          <p:cNvSpPr txBox="1"/>
          <p:nvPr/>
        </p:nvSpPr>
        <p:spPr>
          <a:xfrm>
            <a:off x="1295400" y="2647950"/>
            <a:ext cx="1927688" cy="923330"/>
          </a:xfrm>
          <a:prstGeom prst="rect">
            <a:avLst/>
          </a:prstGeom>
          <a:noFill/>
        </p:spPr>
        <p:txBody>
          <a:bodyPr wrap="square" rtlCol="0" anchor="ctr">
            <a:spAutoFit/>
          </a:bodyPr>
          <a:lstStyle/>
          <a:p>
            <a:r>
              <a:rPr lang="en-US" altLang="ko-KR" b="1" dirty="0" smtClean="0">
                <a:solidFill>
                  <a:schemeClr val="tx1">
                    <a:lumMod val="75000"/>
                    <a:lumOff val="25000"/>
                  </a:schemeClr>
                </a:solidFill>
                <a:latin typeface="Tw Cen MT" pitchFamily="34" charset="0"/>
                <a:cs typeface="Arial" pitchFamily="34" charset="0"/>
              </a:rPr>
              <a:t>Sustainable relationship with suppliers</a:t>
            </a:r>
            <a:endParaRPr lang="ko-KR" altLang="en-US" b="1" dirty="0">
              <a:solidFill>
                <a:schemeClr val="tx1">
                  <a:lumMod val="75000"/>
                  <a:lumOff val="25000"/>
                </a:schemeClr>
              </a:solidFill>
              <a:latin typeface="Tw Cen MT" pitchFamily="34" charset="0"/>
              <a:cs typeface="Arial" pitchFamily="34" charset="0"/>
            </a:endParaRPr>
          </a:p>
        </p:txBody>
      </p:sp>
      <p:sp>
        <p:nvSpPr>
          <p:cNvPr id="20" name="TextBox 19"/>
          <p:cNvSpPr txBox="1"/>
          <p:nvPr/>
        </p:nvSpPr>
        <p:spPr>
          <a:xfrm>
            <a:off x="1295400" y="1657350"/>
            <a:ext cx="1927688" cy="584775"/>
          </a:xfrm>
          <a:prstGeom prst="rect">
            <a:avLst/>
          </a:prstGeom>
          <a:noFill/>
        </p:spPr>
        <p:txBody>
          <a:bodyPr wrap="square" rtlCol="0" anchor="ctr">
            <a:spAutoFit/>
          </a:bodyPr>
          <a:lstStyle/>
          <a:p>
            <a:r>
              <a:rPr lang="en-US" altLang="ko-KR" sz="1600" b="1" dirty="0" smtClean="0">
                <a:solidFill>
                  <a:schemeClr val="tx1">
                    <a:lumMod val="75000"/>
                    <a:lumOff val="25000"/>
                  </a:schemeClr>
                </a:solidFill>
                <a:latin typeface="Tw Cen MT" pitchFamily="34" charset="0"/>
                <a:cs typeface="Arial" pitchFamily="34" charset="0"/>
              </a:rPr>
              <a:t>Cost savings in furniture design</a:t>
            </a:r>
            <a:endParaRPr lang="ko-KR" altLang="en-US" sz="1600" b="1" dirty="0">
              <a:solidFill>
                <a:schemeClr val="tx1">
                  <a:lumMod val="75000"/>
                  <a:lumOff val="25000"/>
                </a:schemeClr>
              </a:solidFill>
              <a:latin typeface="Tw Cen MT" pitchFamily="34" charset="0"/>
              <a:cs typeface="Arial" pitchFamily="34" charset="0"/>
            </a:endParaRPr>
          </a:p>
        </p:txBody>
      </p:sp>
      <p:sp>
        <p:nvSpPr>
          <p:cNvPr id="23" name="TextBox 22"/>
          <p:cNvSpPr txBox="1"/>
          <p:nvPr/>
        </p:nvSpPr>
        <p:spPr>
          <a:xfrm>
            <a:off x="5943600" y="4019550"/>
            <a:ext cx="1927688" cy="369332"/>
          </a:xfrm>
          <a:prstGeom prst="rect">
            <a:avLst/>
          </a:prstGeom>
          <a:noFill/>
        </p:spPr>
        <p:txBody>
          <a:bodyPr wrap="square" rtlCol="0" anchor="ctr">
            <a:spAutoFit/>
          </a:bodyPr>
          <a:lstStyle/>
          <a:p>
            <a:pPr algn="r"/>
            <a:r>
              <a:rPr lang="en-US" altLang="ko-KR" b="1" dirty="0" smtClean="0">
                <a:solidFill>
                  <a:schemeClr val="tx1">
                    <a:lumMod val="75000"/>
                    <a:lumOff val="25000"/>
                  </a:schemeClr>
                </a:solidFill>
                <a:latin typeface="Tw Cen MT" pitchFamily="34" charset="0"/>
                <a:cs typeface="Arial" pitchFamily="34" charset="0"/>
              </a:rPr>
              <a:t>In-store logistics</a:t>
            </a:r>
            <a:endParaRPr lang="ko-KR" altLang="en-US" sz="1200" b="1" dirty="0">
              <a:solidFill>
                <a:schemeClr val="tx1">
                  <a:lumMod val="75000"/>
                  <a:lumOff val="25000"/>
                </a:schemeClr>
              </a:solidFill>
              <a:latin typeface="Tw Cen MT" pitchFamily="34" charset="0"/>
              <a:cs typeface="Arial" pitchFamily="34" charset="0"/>
            </a:endParaRPr>
          </a:p>
        </p:txBody>
      </p:sp>
      <p:sp>
        <p:nvSpPr>
          <p:cNvPr id="26" name="TextBox 25"/>
          <p:cNvSpPr txBox="1"/>
          <p:nvPr/>
        </p:nvSpPr>
        <p:spPr>
          <a:xfrm>
            <a:off x="5943600" y="2800350"/>
            <a:ext cx="1927688" cy="646331"/>
          </a:xfrm>
          <a:prstGeom prst="rect">
            <a:avLst/>
          </a:prstGeom>
          <a:noFill/>
        </p:spPr>
        <p:txBody>
          <a:bodyPr wrap="square" rtlCol="0" anchor="ctr">
            <a:spAutoFit/>
          </a:bodyPr>
          <a:lstStyle/>
          <a:p>
            <a:pPr algn="r"/>
            <a:r>
              <a:rPr lang="en-US" altLang="ko-KR" b="1" dirty="0" smtClean="0">
                <a:solidFill>
                  <a:schemeClr val="tx1">
                    <a:lumMod val="75000"/>
                    <a:lumOff val="25000"/>
                  </a:schemeClr>
                </a:solidFill>
                <a:latin typeface="Tw Cen MT" pitchFamily="34" charset="0"/>
                <a:cs typeface="Arial" pitchFamily="34" charset="0"/>
              </a:rPr>
              <a:t>Cost-per-touch inventory tactic</a:t>
            </a:r>
            <a:endParaRPr lang="ko-KR" altLang="en-US" b="1" dirty="0">
              <a:solidFill>
                <a:schemeClr val="tx1">
                  <a:lumMod val="75000"/>
                  <a:lumOff val="25000"/>
                </a:schemeClr>
              </a:solidFill>
              <a:latin typeface="Tw Cen MT" pitchFamily="34" charset="0"/>
              <a:cs typeface="Arial" pitchFamily="34" charset="0"/>
            </a:endParaRPr>
          </a:p>
        </p:txBody>
      </p:sp>
      <p:sp>
        <p:nvSpPr>
          <p:cNvPr id="29" name="TextBox 28"/>
          <p:cNvSpPr txBox="1"/>
          <p:nvPr/>
        </p:nvSpPr>
        <p:spPr>
          <a:xfrm>
            <a:off x="5943600" y="1733550"/>
            <a:ext cx="1927688" cy="646331"/>
          </a:xfrm>
          <a:prstGeom prst="rect">
            <a:avLst/>
          </a:prstGeom>
          <a:noFill/>
        </p:spPr>
        <p:txBody>
          <a:bodyPr wrap="square" rtlCol="0" anchor="ctr">
            <a:spAutoFit/>
          </a:bodyPr>
          <a:lstStyle/>
          <a:p>
            <a:pPr algn="r"/>
            <a:r>
              <a:rPr lang="en-US" altLang="ko-KR" b="1" dirty="0" smtClean="0">
                <a:solidFill>
                  <a:schemeClr val="tx1">
                    <a:lumMod val="75000"/>
                    <a:lumOff val="25000"/>
                  </a:schemeClr>
                </a:solidFill>
                <a:latin typeface="Tw Cen MT" pitchFamily="34" charset="0"/>
                <a:cs typeface="Arial" pitchFamily="34" charset="0"/>
              </a:rPr>
              <a:t>Streamlining the IKEA supply chain</a:t>
            </a:r>
            <a:endParaRPr lang="ko-KR" altLang="en-US" b="1" dirty="0">
              <a:solidFill>
                <a:schemeClr val="tx1">
                  <a:lumMod val="75000"/>
                  <a:lumOff val="25000"/>
                </a:schemeClr>
              </a:solidFill>
              <a:latin typeface="Tw Cen MT" pitchFamily="34" charset="0"/>
              <a:cs typeface="Arial" pitchFamily="34" charset="0"/>
            </a:endParaRPr>
          </a:p>
        </p:txBody>
      </p:sp>
      <p:sp>
        <p:nvSpPr>
          <p:cNvPr id="30" name="Rectangle 30"/>
          <p:cNvSpPr>
            <a:spLocks noChangeAspect="1"/>
          </p:cNvSpPr>
          <p:nvPr/>
        </p:nvSpPr>
        <p:spPr>
          <a:xfrm>
            <a:off x="5220245" y="2452934"/>
            <a:ext cx="279951" cy="279133"/>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Oval 7"/>
          <p:cNvSpPr>
            <a:spLocks noChangeAspect="1"/>
          </p:cNvSpPr>
          <p:nvPr/>
        </p:nvSpPr>
        <p:spPr>
          <a:xfrm>
            <a:off x="5179696" y="3360467"/>
            <a:ext cx="320500" cy="32049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21"/>
          <p:cNvSpPr>
            <a:spLocks noChangeAspect="1"/>
          </p:cNvSpPr>
          <p:nvPr/>
        </p:nvSpPr>
        <p:spPr>
          <a:xfrm>
            <a:off x="3601325" y="2452934"/>
            <a:ext cx="324195" cy="3269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Block Arc 14"/>
          <p:cNvSpPr/>
          <p:nvPr/>
        </p:nvSpPr>
        <p:spPr>
          <a:xfrm rot="16200000">
            <a:off x="4307095" y="2812901"/>
            <a:ext cx="515183" cy="51552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Oval 36"/>
          <p:cNvSpPr/>
          <p:nvPr/>
        </p:nvSpPr>
        <p:spPr>
          <a:xfrm rot="5400000">
            <a:off x="649480" y="2780648"/>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37"/>
          <p:cNvSpPr/>
          <p:nvPr/>
        </p:nvSpPr>
        <p:spPr>
          <a:xfrm rot="5400000">
            <a:off x="649480" y="1664453"/>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38"/>
          <p:cNvSpPr/>
          <p:nvPr/>
        </p:nvSpPr>
        <p:spPr>
          <a:xfrm rot="5400000">
            <a:off x="649480" y="3909447"/>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21"/>
          <p:cNvSpPr>
            <a:spLocks noChangeAspect="1"/>
          </p:cNvSpPr>
          <p:nvPr/>
        </p:nvSpPr>
        <p:spPr>
          <a:xfrm>
            <a:off x="792800" y="1808580"/>
            <a:ext cx="289361" cy="29177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Oval 42"/>
          <p:cNvSpPr/>
          <p:nvPr/>
        </p:nvSpPr>
        <p:spPr>
          <a:xfrm rot="5400000">
            <a:off x="7956408" y="1651849"/>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43"/>
          <p:cNvSpPr/>
          <p:nvPr/>
        </p:nvSpPr>
        <p:spPr>
          <a:xfrm rot="5400000">
            <a:off x="7956408" y="3909447"/>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44"/>
          <p:cNvSpPr/>
          <p:nvPr/>
        </p:nvSpPr>
        <p:spPr>
          <a:xfrm rot="5400000">
            <a:off x="7956408" y="2780648"/>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Rectangle 30"/>
          <p:cNvSpPr>
            <a:spLocks noChangeAspect="1"/>
          </p:cNvSpPr>
          <p:nvPr/>
        </p:nvSpPr>
        <p:spPr>
          <a:xfrm>
            <a:off x="8127388" y="1819947"/>
            <a:ext cx="234040" cy="233356"/>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7"/>
          <p:cNvSpPr>
            <a:spLocks noChangeAspect="1"/>
          </p:cNvSpPr>
          <p:nvPr/>
        </p:nvSpPr>
        <p:spPr>
          <a:xfrm>
            <a:off x="826572" y="4084123"/>
            <a:ext cx="240228" cy="24022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ectangle 9">
            <a:extLst>
              <a:ext uri="{FF2B5EF4-FFF2-40B4-BE49-F238E27FC236}">
                <a16:creationId xmlns="" xmlns:a16="http://schemas.microsoft.com/office/drawing/2014/main" id="{5EBD8E37-6454-4594-898B-982B500090D3}"/>
              </a:ext>
            </a:extLst>
          </p:cNvPr>
          <p:cNvSpPr/>
          <p:nvPr/>
        </p:nvSpPr>
        <p:spPr>
          <a:xfrm>
            <a:off x="4419600" y="3867150"/>
            <a:ext cx="329184" cy="32918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0" name="Rectangle 9">
            <a:extLst>
              <a:ext uri="{FF2B5EF4-FFF2-40B4-BE49-F238E27FC236}">
                <a16:creationId xmlns="" xmlns:a16="http://schemas.microsoft.com/office/drawing/2014/main" id="{5EBD8E37-6454-4594-898B-982B500090D3}"/>
              </a:ext>
            </a:extLst>
          </p:cNvPr>
          <p:cNvSpPr/>
          <p:nvPr/>
        </p:nvSpPr>
        <p:spPr>
          <a:xfrm>
            <a:off x="8077200" y="4019550"/>
            <a:ext cx="304800" cy="30480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1" name="Round Same Side Corner Rectangle 8">
            <a:extLst>
              <a:ext uri="{FF2B5EF4-FFF2-40B4-BE49-F238E27FC236}">
                <a16:creationId xmlns="" xmlns:a16="http://schemas.microsoft.com/office/drawing/2014/main" id="{7FB9404F-11F1-47A0-8563-DC43041BCD3F}"/>
              </a:ext>
            </a:extLst>
          </p:cNvPr>
          <p:cNvSpPr/>
          <p:nvPr/>
        </p:nvSpPr>
        <p:spPr>
          <a:xfrm>
            <a:off x="838200" y="2876550"/>
            <a:ext cx="152400" cy="3810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Round Same Side Corner Rectangle 8">
            <a:extLst>
              <a:ext uri="{FF2B5EF4-FFF2-40B4-BE49-F238E27FC236}">
                <a16:creationId xmlns="" xmlns:a16="http://schemas.microsoft.com/office/drawing/2014/main" id="{7FB9404F-11F1-47A0-8563-DC43041BCD3F}"/>
              </a:ext>
            </a:extLst>
          </p:cNvPr>
          <p:cNvSpPr/>
          <p:nvPr/>
        </p:nvSpPr>
        <p:spPr>
          <a:xfrm>
            <a:off x="4419600" y="1962150"/>
            <a:ext cx="228600" cy="3810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Block Arc 41">
            <a:extLst>
              <a:ext uri="{FF2B5EF4-FFF2-40B4-BE49-F238E27FC236}">
                <a16:creationId xmlns="" xmlns:a16="http://schemas.microsoft.com/office/drawing/2014/main" id="{A4ACECE5-3775-41EF-966C-B773D7CAE4BC}"/>
              </a:ext>
            </a:extLst>
          </p:cNvPr>
          <p:cNvSpPr/>
          <p:nvPr/>
        </p:nvSpPr>
        <p:spPr>
          <a:xfrm>
            <a:off x="8077200" y="2876550"/>
            <a:ext cx="329184" cy="32918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4" name="Block Arc 41">
            <a:extLst>
              <a:ext uri="{FF2B5EF4-FFF2-40B4-BE49-F238E27FC236}">
                <a16:creationId xmlns="" xmlns:a16="http://schemas.microsoft.com/office/drawing/2014/main" id="{A4ACECE5-3775-41EF-966C-B773D7CAE4BC}"/>
              </a:ext>
            </a:extLst>
          </p:cNvPr>
          <p:cNvSpPr/>
          <p:nvPr/>
        </p:nvSpPr>
        <p:spPr>
          <a:xfrm>
            <a:off x="3581400" y="3333750"/>
            <a:ext cx="347472" cy="347472"/>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26598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KEA1.jpg"/>
          <p:cNvPicPr>
            <a:picLocks noGrp="1" noChangeAspect="1"/>
          </p:cNvPicPr>
          <p:nvPr>
            <p:ph type="pic" idx="1"/>
          </p:nvPr>
        </p:nvPicPr>
        <p:blipFill>
          <a:blip r:embed="rId2"/>
          <a:srcRect l="31813" r="31813"/>
          <a:stretch>
            <a:fillRect/>
          </a:stretch>
        </p:blipFill>
        <p:spPr/>
      </p:pic>
      <p:sp>
        <p:nvSpPr>
          <p:cNvPr id="8" name="Text Placeholder 7"/>
          <p:cNvSpPr>
            <a:spLocks noGrp="1"/>
          </p:cNvSpPr>
          <p:nvPr>
            <p:ph type="body" sz="quarter" idx="10"/>
          </p:nvPr>
        </p:nvSpPr>
        <p:spPr/>
        <p:txBody>
          <a:bodyPr/>
          <a:lstStyle/>
          <a:p>
            <a:pPr algn="ctr"/>
            <a:r>
              <a:rPr lang="en-US" altLang="ko-KR" dirty="0" smtClean="0">
                <a:latin typeface="Tw Cen MT" pitchFamily="34" charset="0"/>
              </a:rPr>
              <a:t>Competitive Priorities</a:t>
            </a:r>
            <a:endParaRPr lang="ko-KR" altLang="en-US" dirty="0">
              <a:latin typeface="Tw Cen MT" pitchFamily="34" charset="0"/>
            </a:endParaRPr>
          </a:p>
        </p:txBody>
      </p:sp>
      <p:sp>
        <p:nvSpPr>
          <p:cNvPr id="14" name="TextBox 13"/>
          <p:cNvSpPr txBox="1"/>
          <p:nvPr/>
        </p:nvSpPr>
        <p:spPr>
          <a:xfrm>
            <a:off x="0" y="1010766"/>
            <a:ext cx="5029200" cy="4016484"/>
          </a:xfrm>
          <a:prstGeom prst="rect">
            <a:avLst/>
          </a:prstGeom>
          <a:noFill/>
        </p:spPr>
        <p:txBody>
          <a:bodyPr wrap="square" rtlCol="0" anchor="ctr">
            <a:spAutoFit/>
          </a:bodyPr>
          <a:lstStyle/>
          <a:p>
            <a:pPr>
              <a:buFont typeface="Wingdings" pitchFamily="2" charset="2"/>
              <a:buChar char="q"/>
            </a:pPr>
            <a:r>
              <a:rPr lang="en-US" sz="1500" dirty="0" smtClean="0">
                <a:latin typeface="Tw Cen MT" pitchFamily="34" charset="0"/>
              </a:rPr>
              <a:t> IKEA’s competitive priorities focus around providing good     quality products at low prices. </a:t>
            </a:r>
          </a:p>
          <a:p>
            <a:pPr>
              <a:buFont typeface="Wingdings" pitchFamily="2" charset="2"/>
              <a:buChar char="q"/>
            </a:pPr>
            <a:endParaRPr lang="en-US" sz="1500" dirty="0" smtClean="0">
              <a:latin typeface="Tw Cen MT" pitchFamily="34" charset="0"/>
            </a:endParaRPr>
          </a:p>
          <a:p>
            <a:pPr>
              <a:buFont typeface="Wingdings" pitchFamily="2" charset="2"/>
              <a:buChar char="q"/>
            </a:pPr>
            <a:r>
              <a:rPr lang="en-US" sz="1500" dirty="0" smtClean="0">
                <a:latin typeface="Tw Cen MT" pitchFamily="34" charset="0"/>
              </a:rPr>
              <a:t> Their theme of “low price with meaning” embodies a            continuous  improvement and reduction of costs to pass them on to their customers. </a:t>
            </a:r>
          </a:p>
          <a:p>
            <a:pPr>
              <a:buFont typeface="Wingdings" pitchFamily="2" charset="2"/>
              <a:buChar char="q"/>
            </a:pPr>
            <a:endParaRPr lang="en-US" sz="1500" dirty="0" smtClean="0">
              <a:latin typeface="Tw Cen MT" pitchFamily="34" charset="0"/>
            </a:endParaRPr>
          </a:p>
          <a:p>
            <a:pPr>
              <a:buFont typeface="Wingdings" pitchFamily="2" charset="2"/>
              <a:buChar char="q"/>
            </a:pPr>
            <a:r>
              <a:rPr lang="en-US" sz="1500" dirty="0" smtClean="0">
                <a:latin typeface="Tw Cen MT" pitchFamily="34" charset="0"/>
              </a:rPr>
              <a:t> IKEA is one of the few companies that manages to </a:t>
            </a:r>
            <a:r>
              <a:rPr lang="en-US" sz="1500" dirty="0" smtClean="0">
                <a:latin typeface="Tw Cen MT" pitchFamily="34" charset="0"/>
              </a:rPr>
              <a:t>reduce</a:t>
            </a:r>
          </a:p>
          <a:p>
            <a:r>
              <a:rPr lang="en-US" sz="1500" dirty="0" smtClean="0">
                <a:latin typeface="Tw Cen MT" pitchFamily="34" charset="0"/>
              </a:rPr>
              <a:t> instead of </a:t>
            </a:r>
            <a:r>
              <a:rPr lang="en-US" sz="1500" dirty="0" smtClean="0">
                <a:latin typeface="Tw Cen MT" pitchFamily="34" charset="0"/>
              </a:rPr>
              <a:t>increase the prices of their products over the years.</a:t>
            </a:r>
          </a:p>
          <a:p>
            <a:pPr>
              <a:buFont typeface="Wingdings" pitchFamily="2" charset="2"/>
              <a:buChar char="q"/>
            </a:pPr>
            <a:endParaRPr lang="en-US" sz="1500" dirty="0" smtClean="0">
              <a:latin typeface="Tw Cen MT" pitchFamily="34" charset="0"/>
            </a:endParaRPr>
          </a:p>
          <a:p>
            <a:pPr>
              <a:buFont typeface="Wingdings" pitchFamily="2" charset="2"/>
              <a:buChar char="q"/>
            </a:pPr>
            <a:r>
              <a:rPr lang="en-US" sz="1500" dirty="0" smtClean="0">
                <a:latin typeface="Tw Cen MT" pitchFamily="34" charset="0"/>
              </a:rPr>
              <a:t> They are able to accomplish this priority of low prices          through their original process of design, production, packaging, and distribution. </a:t>
            </a:r>
          </a:p>
          <a:p>
            <a:pPr>
              <a:buFont typeface="Wingdings" pitchFamily="2" charset="2"/>
              <a:buChar char="q"/>
            </a:pPr>
            <a:endParaRPr lang="en-US" sz="1500" dirty="0" smtClean="0">
              <a:latin typeface="Tw Cen MT" pitchFamily="34" charset="0"/>
            </a:endParaRPr>
          </a:p>
          <a:p>
            <a:pPr>
              <a:buFont typeface="Wingdings" pitchFamily="2" charset="2"/>
              <a:buChar char="q"/>
            </a:pPr>
            <a:r>
              <a:rPr lang="en-US" sz="1500" dirty="0" smtClean="0">
                <a:latin typeface="Tw Cen MT" pitchFamily="34" charset="0"/>
              </a:rPr>
              <a:t> The processes employed by IKEA to offer products that are  usually 30 to 50 percent lower in price than that of their </a:t>
            </a:r>
            <a:endParaRPr lang="en-US" sz="1500" dirty="0" smtClean="0">
              <a:latin typeface="Tw Cen MT" pitchFamily="34" charset="0"/>
            </a:endParaRPr>
          </a:p>
          <a:p>
            <a:r>
              <a:rPr lang="en-US" sz="1500" dirty="0" smtClean="0">
                <a:latin typeface="Tw Cen MT" pitchFamily="34" charset="0"/>
              </a:rPr>
              <a:t>competition</a:t>
            </a:r>
            <a:endParaRPr lang="en-US" sz="1500" dirty="0" smtClean="0">
              <a:latin typeface="Tw Cen MT" pitchFamily="34" charset="0"/>
            </a:endParaRPr>
          </a:p>
        </p:txBody>
      </p:sp>
      <p:pic>
        <p:nvPicPr>
          <p:cNvPr id="17" name="Picture 2" descr="D:\Fullppt\PNG이미지\핸드폰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470" y="1309514"/>
            <a:ext cx="3024336" cy="36624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Placeholder 10" descr="stock-photo-london-january-mercato-metropolitano-a-square-foot-market-space-offering-a-1008918940.jpg"/>
          <p:cNvPicPr>
            <a:picLocks noGrp="1" noChangeAspect="1"/>
          </p:cNvPicPr>
          <p:nvPr>
            <p:ph type="pic" idx="12"/>
          </p:nvPr>
        </p:nvPicPr>
        <p:blipFill>
          <a:blip r:embed="rId4" cstate="print"/>
          <a:srcRect l="23595" r="23595"/>
          <a:stretch>
            <a:fillRect/>
          </a:stretch>
        </p:blipFill>
        <p:spPr/>
      </p:pic>
    </p:spTree>
    <p:extLst>
      <p:ext uri="{BB962C8B-B14F-4D97-AF65-F5344CB8AC3E}">
        <p14:creationId xmlns:p14="http://schemas.microsoft.com/office/powerpoint/2010/main" val="361163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latin typeface="Tw Cen MT" pitchFamily="34" charset="0"/>
              </a:rPr>
              <a:t>Additional Features</a:t>
            </a:r>
            <a:endParaRPr lang="ko-KR" altLang="en-US" dirty="0">
              <a:latin typeface="Tw Cen MT" pitchFamily="34" charset="0"/>
            </a:endParaRPr>
          </a:p>
        </p:txBody>
      </p:sp>
      <p:sp>
        <p:nvSpPr>
          <p:cNvPr id="3" name="Text Placeholder 2"/>
          <p:cNvSpPr>
            <a:spLocks noGrp="1"/>
          </p:cNvSpPr>
          <p:nvPr>
            <p:ph type="body" sz="quarter" idx="11"/>
          </p:nvPr>
        </p:nvSpPr>
        <p:spPr/>
        <p:txBody>
          <a:bodyPr/>
          <a:lstStyle/>
          <a:p>
            <a:pPr lvl="0"/>
            <a:r>
              <a:rPr lang="en-US" altLang="ko-KR" dirty="0" smtClean="0">
                <a:latin typeface="Tw Cen MT" pitchFamily="34" charset="0"/>
              </a:rPr>
              <a:t>Beyond its design process</a:t>
            </a:r>
            <a:endParaRPr lang="en-US" altLang="ko-KR" dirty="0">
              <a:latin typeface="Tw Cen MT" pitchFamily="34" charset="0"/>
            </a:endParaRPr>
          </a:p>
        </p:txBody>
      </p:sp>
      <p:sp>
        <p:nvSpPr>
          <p:cNvPr id="4" name="Oval 3"/>
          <p:cNvSpPr/>
          <p:nvPr/>
        </p:nvSpPr>
        <p:spPr>
          <a:xfrm>
            <a:off x="3288062" y="1983826"/>
            <a:ext cx="1080000" cy="108000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728222" y="1983826"/>
            <a:ext cx="1080000" cy="108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3288062" y="3314560"/>
            <a:ext cx="1080000" cy="108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728222" y="3314560"/>
            <a:ext cx="1080000" cy="10800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9"/>
          <p:cNvSpPr/>
          <p:nvPr/>
        </p:nvSpPr>
        <p:spPr>
          <a:xfrm>
            <a:off x="3615397" y="3655487"/>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637525" y="2333846"/>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7"/>
          <p:cNvSpPr/>
          <p:nvPr/>
        </p:nvSpPr>
        <p:spPr>
          <a:xfrm>
            <a:off x="5042255" y="3628592"/>
            <a:ext cx="451934" cy="4519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2" name="Group 11"/>
          <p:cNvGrpSpPr/>
          <p:nvPr/>
        </p:nvGrpSpPr>
        <p:grpSpPr>
          <a:xfrm>
            <a:off x="6075471" y="1962150"/>
            <a:ext cx="2656945" cy="1083098"/>
            <a:chOff x="2113657" y="4150729"/>
            <a:chExt cx="3675861" cy="1083098"/>
          </a:xfrm>
        </p:grpSpPr>
        <p:sp>
          <p:nvSpPr>
            <p:cNvPr id="13" name="TextBox 12"/>
            <p:cNvSpPr txBox="1"/>
            <p:nvPr/>
          </p:nvSpPr>
          <p:spPr>
            <a:xfrm>
              <a:off x="2113657" y="4495163"/>
              <a:ext cx="3647459" cy="738664"/>
            </a:xfrm>
            <a:prstGeom prst="rect">
              <a:avLst/>
            </a:prstGeom>
            <a:noFill/>
          </p:spPr>
          <p:txBody>
            <a:bodyPr wrap="square" rtlCol="0" anchor="ctr">
              <a:spAutoFit/>
            </a:bodyPr>
            <a:lstStyle/>
            <a:p>
              <a:r>
                <a:rPr lang="en-US" altLang="ko-KR" sz="1400" dirty="0" smtClean="0">
                  <a:solidFill>
                    <a:schemeClr val="tx1">
                      <a:lumMod val="75000"/>
                      <a:lumOff val="25000"/>
                    </a:schemeClr>
                  </a:solidFill>
                  <a:latin typeface="Tw Cen MT" pitchFamily="34" charset="0"/>
                  <a:cs typeface="Arial" pitchFamily="34" charset="0"/>
                </a:rPr>
                <a:t>Providing big advantages to customers who now could bring furniture by themselves.</a:t>
              </a:r>
              <a:endParaRPr lang="en-US" altLang="ko-KR" sz="1400" dirty="0">
                <a:solidFill>
                  <a:schemeClr val="tx1">
                    <a:lumMod val="75000"/>
                    <a:lumOff val="25000"/>
                  </a:schemeClr>
                </a:solidFill>
                <a:latin typeface="Tw Cen MT" pitchFamily="34" charset="0"/>
                <a:cs typeface="Arial" pitchFamily="34" charset="0"/>
              </a:endParaRPr>
            </a:p>
          </p:txBody>
        </p:sp>
        <p:sp>
          <p:nvSpPr>
            <p:cNvPr id="14" name="TextBox 13"/>
            <p:cNvSpPr txBox="1"/>
            <p:nvPr/>
          </p:nvSpPr>
          <p:spPr>
            <a:xfrm>
              <a:off x="2142059" y="4150729"/>
              <a:ext cx="3647459" cy="338554"/>
            </a:xfrm>
            <a:prstGeom prst="rect">
              <a:avLst/>
            </a:prstGeom>
            <a:noFill/>
          </p:spPr>
          <p:txBody>
            <a:bodyPr wrap="square" rtlCol="0" anchor="ctr">
              <a:spAutoFit/>
            </a:bodyPr>
            <a:lstStyle/>
            <a:p>
              <a:r>
                <a:rPr lang="en-US" altLang="ko-KR" sz="1600" b="1" dirty="0" smtClean="0">
                  <a:solidFill>
                    <a:schemeClr val="tx1">
                      <a:lumMod val="75000"/>
                      <a:lumOff val="25000"/>
                    </a:schemeClr>
                  </a:solidFill>
                  <a:latin typeface="Tw Cen MT" pitchFamily="34" charset="0"/>
                  <a:cs typeface="Arial" pitchFamily="34" charset="0"/>
                </a:rPr>
                <a:t>Flat packages</a:t>
              </a:r>
              <a:endParaRPr lang="ko-KR" altLang="en-US" sz="1600" b="1" dirty="0">
                <a:solidFill>
                  <a:schemeClr val="tx1">
                    <a:lumMod val="75000"/>
                    <a:lumOff val="25000"/>
                  </a:schemeClr>
                </a:solidFill>
                <a:latin typeface="Tw Cen MT" pitchFamily="34" charset="0"/>
                <a:cs typeface="Arial" pitchFamily="34" charset="0"/>
              </a:endParaRPr>
            </a:p>
          </p:txBody>
        </p:sp>
      </p:grpSp>
      <p:grpSp>
        <p:nvGrpSpPr>
          <p:cNvPr id="15" name="Group 14"/>
          <p:cNvGrpSpPr/>
          <p:nvPr/>
        </p:nvGrpSpPr>
        <p:grpSpPr>
          <a:xfrm>
            <a:off x="6096000" y="3333750"/>
            <a:ext cx="2636417" cy="1132820"/>
            <a:chOff x="2142058" y="4191595"/>
            <a:chExt cx="3647459" cy="1132820"/>
          </a:xfrm>
        </p:grpSpPr>
        <p:sp>
          <p:nvSpPr>
            <p:cNvPr id="16" name="TextBox 15"/>
            <p:cNvSpPr txBox="1"/>
            <p:nvPr/>
          </p:nvSpPr>
          <p:spPr>
            <a:xfrm>
              <a:off x="2142058" y="4801195"/>
              <a:ext cx="3647458" cy="523220"/>
            </a:xfrm>
            <a:prstGeom prst="rect">
              <a:avLst/>
            </a:prstGeom>
            <a:noFill/>
          </p:spPr>
          <p:txBody>
            <a:bodyPr wrap="square" rtlCol="0" anchor="ctr">
              <a:spAutoFit/>
            </a:bodyPr>
            <a:lstStyle/>
            <a:p>
              <a:r>
                <a:rPr lang="en-US" altLang="ko-KR" sz="1400" dirty="0" smtClean="0">
                  <a:solidFill>
                    <a:schemeClr val="tx1">
                      <a:lumMod val="75000"/>
                      <a:lumOff val="25000"/>
                    </a:schemeClr>
                  </a:solidFill>
                  <a:latin typeface="Tw Cen MT" pitchFamily="34" charset="0"/>
                  <a:cs typeface="Arial" pitchFamily="34" charset="0"/>
                </a:rPr>
                <a:t>More than a 50% of the products are made from recycled products.</a:t>
              </a:r>
              <a:endParaRPr lang="ko-KR" altLang="en-US" sz="1400" dirty="0">
                <a:solidFill>
                  <a:schemeClr val="tx1">
                    <a:lumMod val="75000"/>
                    <a:lumOff val="25000"/>
                  </a:schemeClr>
                </a:solidFill>
                <a:latin typeface="Tw Cen MT" pitchFamily="34" charset="0"/>
                <a:cs typeface="Arial" pitchFamily="34" charset="0"/>
              </a:endParaRPr>
            </a:p>
          </p:txBody>
        </p:sp>
        <p:sp>
          <p:nvSpPr>
            <p:cNvPr id="17" name="TextBox 16"/>
            <p:cNvSpPr txBox="1"/>
            <p:nvPr/>
          </p:nvSpPr>
          <p:spPr>
            <a:xfrm>
              <a:off x="2142058" y="4191595"/>
              <a:ext cx="3647459" cy="584775"/>
            </a:xfrm>
            <a:prstGeom prst="rect">
              <a:avLst/>
            </a:prstGeom>
            <a:noFill/>
          </p:spPr>
          <p:txBody>
            <a:bodyPr wrap="square" rtlCol="0" anchor="ctr">
              <a:spAutoFit/>
            </a:bodyPr>
            <a:lstStyle/>
            <a:p>
              <a:r>
                <a:rPr lang="en-US" altLang="ko-KR" sz="1600" b="1" dirty="0" smtClean="0">
                  <a:solidFill>
                    <a:schemeClr val="tx1">
                      <a:lumMod val="75000"/>
                      <a:lumOff val="25000"/>
                    </a:schemeClr>
                  </a:solidFill>
                  <a:latin typeface="Tw Cen MT" pitchFamily="34" charset="0"/>
                  <a:cs typeface="Arial" pitchFamily="34" charset="0"/>
                </a:rPr>
                <a:t>Space and environment friendly products</a:t>
              </a:r>
              <a:endParaRPr lang="ko-KR" altLang="en-US" sz="1600" b="1" dirty="0">
                <a:solidFill>
                  <a:schemeClr val="tx1">
                    <a:lumMod val="75000"/>
                    <a:lumOff val="25000"/>
                  </a:schemeClr>
                </a:solidFill>
                <a:latin typeface="Tw Cen MT" pitchFamily="34" charset="0"/>
                <a:cs typeface="Arial" pitchFamily="34" charset="0"/>
              </a:endParaRPr>
            </a:p>
          </p:txBody>
        </p:sp>
      </p:grpSp>
      <p:grpSp>
        <p:nvGrpSpPr>
          <p:cNvPr id="18" name="Group 17"/>
          <p:cNvGrpSpPr/>
          <p:nvPr/>
        </p:nvGrpSpPr>
        <p:grpSpPr>
          <a:xfrm>
            <a:off x="381000" y="2038350"/>
            <a:ext cx="2727470" cy="1043464"/>
            <a:chOff x="456956" y="1363237"/>
            <a:chExt cx="1986695" cy="1043464"/>
          </a:xfrm>
        </p:grpSpPr>
        <p:sp>
          <p:nvSpPr>
            <p:cNvPr id="19" name="TextBox 18"/>
            <p:cNvSpPr txBox="1"/>
            <p:nvPr/>
          </p:nvSpPr>
          <p:spPr>
            <a:xfrm>
              <a:off x="512460" y="1668037"/>
              <a:ext cx="1931191" cy="738664"/>
            </a:xfrm>
            <a:prstGeom prst="rect">
              <a:avLst/>
            </a:prstGeom>
            <a:noFill/>
          </p:spPr>
          <p:txBody>
            <a:bodyPr wrap="square" rtlCol="0" anchor="ctr">
              <a:spAutoFit/>
            </a:bodyPr>
            <a:lstStyle/>
            <a:p>
              <a:pPr algn="r"/>
              <a:r>
                <a:rPr lang="en-US" altLang="ko-KR" sz="1400" dirty="0" smtClean="0">
                  <a:solidFill>
                    <a:schemeClr val="tx1">
                      <a:lumMod val="75000"/>
                      <a:lumOff val="25000"/>
                    </a:schemeClr>
                  </a:solidFill>
                  <a:latin typeface="Tw Cen MT" pitchFamily="34" charset="0"/>
                  <a:cs typeface="Arial" pitchFamily="34" charset="0"/>
                </a:rPr>
                <a:t>It helps in not having to deal with finding a large truck to transport furniture to the clients home.</a:t>
              </a:r>
              <a:endParaRPr lang="en-US" altLang="ko-KR" sz="1400" dirty="0">
                <a:solidFill>
                  <a:schemeClr val="tx1">
                    <a:lumMod val="75000"/>
                    <a:lumOff val="25000"/>
                  </a:schemeClr>
                </a:solidFill>
                <a:latin typeface="Tw Cen MT" pitchFamily="34" charset="0"/>
                <a:cs typeface="Arial" pitchFamily="34" charset="0"/>
              </a:endParaRPr>
            </a:p>
          </p:txBody>
        </p:sp>
        <p:sp>
          <p:nvSpPr>
            <p:cNvPr id="20" name="TextBox 19"/>
            <p:cNvSpPr txBox="1"/>
            <p:nvPr/>
          </p:nvSpPr>
          <p:spPr>
            <a:xfrm>
              <a:off x="456956" y="1363237"/>
              <a:ext cx="1931191" cy="338554"/>
            </a:xfrm>
            <a:prstGeom prst="rect">
              <a:avLst/>
            </a:prstGeom>
            <a:noFill/>
          </p:spPr>
          <p:txBody>
            <a:bodyPr wrap="square" rtlCol="0" anchor="ctr">
              <a:spAutoFit/>
            </a:bodyPr>
            <a:lstStyle/>
            <a:p>
              <a:pPr algn="r"/>
              <a:r>
                <a:rPr lang="en-US" altLang="ko-KR" sz="1600" b="1" dirty="0" smtClean="0">
                  <a:solidFill>
                    <a:schemeClr val="tx1">
                      <a:lumMod val="75000"/>
                      <a:lumOff val="25000"/>
                    </a:schemeClr>
                  </a:solidFill>
                  <a:latin typeface="Tw Cen MT" pitchFamily="34" charset="0"/>
                  <a:cs typeface="Arial" pitchFamily="34" charset="0"/>
                </a:rPr>
                <a:t>Efficient shipping</a:t>
              </a:r>
              <a:endParaRPr lang="ko-KR" altLang="en-US" sz="1600" b="1" dirty="0">
                <a:solidFill>
                  <a:schemeClr val="tx1">
                    <a:lumMod val="75000"/>
                    <a:lumOff val="25000"/>
                  </a:schemeClr>
                </a:solidFill>
                <a:latin typeface="Tw Cen MT" pitchFamily="34" charset="0"/>
                <a:cs typeface="Arial" pitchFamily="34" charset="0"/>
              </a:endParaRPr>
            </a:p>
          </p:txBody>
        </p:sp>
      </p:grpSp>
      <p:grpSp>
        <p:nvGrpSpPr>
          <p:cNvPr id="21" name="Group 20"/>
          <p:cNvGrpSpPr/>
          <p:nvPr/>
        </p:nvGrpSpPr>
        <p:grpSpPr>
          <a:xfrm>
            <a:off x="381000" y="3333750"/>
            <a:ext cx="2651271" cy="1043464"/>
            <a:chOff x="466795" y="2280568"/>
            <a:chExt cx="1931191" cy="1043464"/>
          </a:xfrm>
        </p:grpSpPr>
        <p:sp>
          <p:nvSpPr>
            <p:cNvPr id="22" name="TextBox 21"/>
            <p:cNvSpPr txBox="1"/>
            <p:nvPr/>
          </p:nvSpPr>
          <p:spPr>
            <a:xfrm>
              <a:off x="466795" y="2585368"/>
              <a:ext cx="1931191" cy="738664"/>
            </a:xfrm>
            <a:prstGeom prst="rect">
              <a:avLst/>
            </a:prstGeom>
            <a:noFill/>
          </p:spPr>
          <p:txBody>
            <a:bodyPr wrap="square" rtlCol="0" anchor="ctr">
              <a:spAutoFit/>
            </a:bodyPr>
            <a:lstStyle/>
            <a:p>
              <a:pPr algn="r"/>
              <a:r>
                <a:rPr lang="en-US" altLang="ko-KR" sz="1400" dirty="0" smtClean="0">
                  <a:solidFill>
                    <a:schemeClr val="tx1">
                      <a:lumMod val="75000"/>
                      <a:lumOff val="25000"/>
                    </a:schemeClr>
                  </a:solidFill>
                  <a:latin typeface="Tw Cen MT" pitchFamily="34" charset="0"/>
                  <a:cs typeface="Arial" pitchFamily="34" charset="0"/>
                </a:rPr>
                <a:t>They design their store in a way where you can actually spend long periods of time in them.</a:t>
              </a:r>
              <a:endParaRPr lang="en-US" altLang="ko-KR" sz="1400" dirty="0">
                <a:solidFill>
                  <a:schemeClr val="tx1">
                    <a:lumMod val="75000"/>
                    <a:lumOff val="25000"/>
                  </a:schemeClr>
                </a:solidFill>
                <a:latin typeface="Tw Cen MT" pitchFamily="34" charset="0"/>
                <a:cs typeface="Arial" pitchFamily="34" charset="0"/>
              </a:endParaRPr>
            </a:p>
          </p:txBody>
        </p:sp>
        <p:sp>
          <p:nvSpPr>
            <p:cNvPr id="23" name="TextBox 22"/>
            <p:cNvSpPr txBox="1"/>
            <p:nvPr/>
          </p:nvSpPr>
          <p:spPr>
            <a:xfrm>
              <a:off x="466795" y="2280568"/>
              <a:ext cx="1931191" cy="338554"/>
            </a:xfrm>
            <a:prstGeom prst="rect">
              <a:avLst/>
            </a:prstGeom>
            <a:noFill/>
          </p:spPr>
          <p:txBody>
            <a:bodyPr wrap="square" rtlCol="0" anchor="ctr">
              <a:spAutoFit/>
            </a:bodyPr>
            <a:lstStyle/>
            <a:p>
              <a:pPr algn="r"/>
              <a:r>
                <a:rPr lang="en-US" altLang="ko-KR" sz="1600" b="1" dirty="0" smtClean="0">
                  <a:solidFill>
                    <a:schemeClr val="tx1">
                      <a:lumMod val="75000"/>
                      <a:lumOff val="25000"/>
                    </a:schemeClr>
                  </a:solidFill>
                  <a:latin typeface="Tw Cen MT" pitchFamily="34" charset="0"/>
                  <a:cs typeface="Arial" pitchFamily="34" charset="0"/>
                </a:rPr>
                <a:t>Location advantage</a:t>
              </a:r>
              <a:endParaRPr lang="ko-KR" altLang="en-US" sz="1600" b="1" dirty="0">
                <a:solidFill>
                  <a:schemeClr val="tx1">
                    <a:lumMod val="75000"/>
                    <a:lumOff val="25000"/>
                  </a:schemeClr>
                </a:solidFill>
                <a:latin typeface="Tw Cen MT" pitchFamily="34" charset="0"/>
                <a:cs typeface="Arial" pitchFamily="34" charset="0"/>
              </a:endParaRPr>
            </a:p>
          </p:txBody>
        </p:sp>
      </p:grpSp>
      <p:grpSp>
        <p:nvGrpSpPr>
          <p:cNvPr id="24" name="Group 23"/>
          <p:cNvGrpSpPr/>
          <p:nvPr/>
        </p:nvGrpSpPr>
        <p:grpSpPr>
          <a:xfrm>
            <a:off x="2912086" y="1563638"/>
            <a:ext cx="3293408" cy="3262066"/>
            <a:chOff x="2228466" y="1244261"/>
            <a:chExt cx="3293408" cy="3262066"/>
          </a:xfrm>
        </p:grpSpPr>
        <p:sp>
          <p:nvSpPr>
            <p:cNvPr id="25" name="Rectangle 24"/>
            <p:cNvSpPr/>
            <p:nvPr/>
          </p:nvSpPr>
          <p:spPr>
            <a:xfrm>
              <a:off x="2435170" y="280449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rot="5400000">
              <a:off x="2435170" y="280562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Isosceles Triangle 26"/>
            <p:cNvSpPr/>
            <p:nvPr/>
          </p:nvSpPr>
          <p:spPr>
            <a:xfrm>
              <a:off x="3755281" y="1244261"/>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5400000">
              <a:off x="5298633"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Isosceles Triangle 28"/>
            <p:cNvSpPr/>
            <p:nvPr/>
          </p:nvSpPr>
          <p:spPr>
            <a:xfrm rot="10800000">
              <a:off x="3755281" y="4299622"/>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Isosceles Triangle 29"/>
            <p:cNvSpPr/>
            <p:nvPr/>
          </p:nvSpPr>
          <p:spPr>
            <a:xfrm rot="16200000">
              <a:off x="2211930"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Block Arc 41">
            <a:extLst>
              <a:ext uri="{FF2B5EF4-FFF2-40B4-BE49-F238E27FC236}">
                <a16:creationId xmlns="" xmlns:a16="http://schemas.microsoft.com/office/drawing/2014/main" id="{A4ACECE5-3775-41EF-966C-B773D7CAE4BC}"/>
              </a:ext>
            </a:extLst>
          </p:cNvPr>
          <p:cNvSpPr/>
          <p:nvPr/>
        </p:nvSpPr>
        <p:spPr>
          <a:xfrm>
            <a:off x="5029200" y="2266950"/>
            <a:ext cx="548640" cy="548640"/>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3803034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4000" dirty="0" smtClean="0">
                <a:latin typeface="Tw Cen MT" pitchFamily="34" charset="0"/>
              </a:rPr>
              <a:t>PRODUCT DEVELOPMENT</a:t>
            </a:r>
            <a:endParaRPr lang="ko-KR" altLang="en-US" sz="4000" dirty="0">
              <a:latin typeface="Tw Cen MT" pitchFamily="34" charset="0"/>
            </a:endParaRPr>
          </a:p>
        </p:txBody>
      </p:sp>
      <p:cxnSp>
        <p:nvCxnSpPr>
          <p:cNvPr id="4" name="Straight Connector 3"/>
          <p:cNvCxnSpPr>
            <a:stCxn id="10" idx="2"/>
          </p:cNvCxnSpPr>
          <p:nvPr/>
        </p:nvCxnSpPr>
        <p:spPr>
          <a:xfrm>
            <a:off x="1341538" y="2844423"/>
            <a:ext cx="6313227" cy="8296"/>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7092278" y="2355726"/>
            <a:ext cx="971680" cy="971680"/>
            <a:chOff x="7092280" y="2517710"/>
            <a:chExt cx="971680" cy="971680"/>
          </a:xfrm>
        </p:grpSpPr>
        <p:sp>
          <p:nvSpPr>
            <p:cNvPr id="6" name="Oval 5"/>
            <p:cNvSpPr/>
            <p:nvPr/>
          </p:nvSpPr>
          <p:spPr>
            <a:xfrm>
              <a:off x="7092280" y="2517710"/>
              <a:ext cx="971680" cy="97168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7" name="Oval 6"/>
            <p:cNvSpPr/>
            <p:nvPr/>
          </p:nvSpPr>
          <p:spPr>
            <a:xfrm>
              <a:off x="7201684" y="2627114"/>
              <a:ext cx="752872" cy="752872"/>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Group 7"/>
          <p:cNvGrpSpPr/>
          <p:nvPr/>
        </p:nvGrpSpPr>
        <p:grpSpPr>
          <a:xfrm>
            <a:off x="1269530" y="2700407"/>
            <a:ext cx="288032" cy="288032"/>
            <a:chOff x="611560" y="2851238"/>
            <a:chExt cx="288032" cy="288032"/>
          </a:xfrm>
        </p:grpSpPr>
        <p:sp>
          <p:nvSpPr>
            <p:cNvPr id="9" name="Oval 8"/>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Oval 9"/>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1" name="Group 10"/>
          <p:cNvGrpSpPr/>
          <p:nvPr/>
        </p:nvGrpSpPr>
        <p:grpSpPr>
          <a:xfrm>
            <a:off x="2839302" y="2689254"/>
            <a:ext cx="288032" cy="288032"/>
            <a:chOff x="611560" y="2851238"/>
            <a:chExt cx="288032" cy="288032"/>
          </a:xfrm>
        </p:grpSpPr>
        <p:sp>
          <p:nvSpPr>
            <p:cNvPr id="12" name="Oval 11"/>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3" name="Oval 12"/>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4" name="Group 13"/>
          <p:cNvGrpSpPr/>
          <p:nvPr/>
        </p:nvGrpSpPr>
        <p:grpSpPr>
          <a:xfrm>
            <a:off x="4409074" y="2689254"/>
            <a:ext cx="288032" cy="288032"/>
            <a:chOff x="611560" y="2851238"/>
            <a:chExt cx="288032" cy="288032"/>
          </a:xfrm>
        </p:grpSpPr>
        <p:sp>
          <p:nvSpPr>
            <p:cNvPr id="15" name="Oval 14"/>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Oval 15"/>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7" name="Group 16"/>
          <p:cNvGrpSpPr/>
          <p:nvPr/>
        </p:nvGrpSpPr>
        <p:grpSpPr>
          <a:xfrm>
            <a:off x="5978845" y="2708703"/>
            <a:ext cx="288032" cy="288032"/>
            <a:chOff x="611560" y="2851238"/>
            <a:chExt cx="288032" cy="288032"/>
          </a:xfrm>
        </p:grpSpPr>
        <p:sp>
          <p:nvSpPr>
            <p:cNvPr id="18" name="Oval 17"/>
            <p:cNvSpPr/>
            <p:nvPr/>
          </p:nvSpPr>
          <p:spPr>
            <a:xfrm>
              <a:off x="611560" y="2851238"/>
              <a:ext cx="288032" cy="288032"/>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Oval 18"/>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0" name="Block Arc 14"/>
          <p:cNvSpPr/>
          <p:nvPr/>
        </p:nvSpPr>
        <p:spPr>
          <a:xfrm rot="16200000">
            <a:off x="7363828" y="2618839"/>
            <a:ext cx="428579" cy="42886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7467600" y="3638550"/>
            <a:ext cx="1676400" cy="461665"/>
          </a:xfrm>
          <a:prstGeom prst="rect">
            <a:avLst/>
          </a:prstGeom>
          <a:noFill/>
        </p:spPr>
        <p:txBody>
          <a:bodyPr wrap="square" rtlCol="0" anchor="ctr">
            <a:spAutoFit/>
          </a:bodyPr>
          <a:lstStyle/>
          <a:p>
            <a:pPr algn="ctr"/>
            <a:r>
              <a:rPr lang="en-US" altLang="ko-KR" sz="2400" b="1" dirty="0" smtClean="0">
                <a:solidFill>
                  <a:schemeClr val="accent2"/>
                </a:solidFill>
                <a:latin typeface="Tw Cen MT" pitchFamily="34" charset="0"/>
                <a:cs typeface="Arial" pitchFamily="34" charset="0"/>
              </a:rPr>
              <a:t>SELL IT</a:t>
            </a:r>
            <a:endParaRPr lang="ko-KR" altLang="en-US" sz="2400" b="1" dirty="0">
              <a:solidFill>
                <a:schemeClr val="accent2"/>
              </a:solidFill>
              <a:latin typeface="Tw Cen MT" pitchFamily="34" charset="0"/>
              <a:cs typeface="Arial" pitchFamily="34" charset="0"/>
            </a:endParaRPr>
          </a:p>
        </p:txBody>
      </p:sp>
      <p:sp>
        <p:nvSpPr>
          <p:cNvPr id="22" name="TextBox 21"/>
          <p:cNvSpPr txBox="1"/>
          <p:nvPr/>
        </p:nvSpPr>
        <p:spPr>
          <a:xfrm>
            <a:off x="4114800" y="1809750"/>
            <a:ext cx="1113316"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STEP-3</a:t>
            </a:r>
            <a:endParaRPr lang="ko-KR" altLang="en-US" b="1" dirty="0">
              <a:solidFill>
                <a:schemeClr val="tx1">
                  <a:lumMod val="75000"/>
                  <a:lumOff val="25000"/>
                </a:schemeClr>
              </a:solidFill>
              <a:latin typeface="Tw Cen MT" pitchFamily="34" charset="0"/>
              <a:cs typeface="Arial" pitchFamily="34" charset="0"/>
            </a:endParaRPr>
          </a:p>
        </p:txBody>
      </p:sp>
      <p:sp>
        <p:nvSpPr>
          <p:cNvPr id="23" name="TextBox 22"/>
          <p:cNvSpPr txBox="1"/>
          <p:nvPr/>
        </p:nvSpPr>
        <p:spPr>
          <a:xfrm>
            <a:off x="2590800" y="1809750"/>
            <a:ext cx="990600"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STEP-2</a:t>
            </a:r>
            <a:endParaRPr lang="ko-KR" altLang="en-US" b="1" dirty="0">
              <a:solidFill>
                <a:schemeClr val="tx1">
                  <a:lumMod val="75000"/>
                  <a:lumOff val="25000"/>
                </a:schemeClr>
              </a:solidFill>
              <a:latin typeface="Tw Cen MT" pitchFamily="34" charset="0"/>
              <a:cs typeface="Arial" pitchFamily="34" charset="0"/>
            </a:endParaRPr>
          </a:p>
        </p:txBody>
      </p:sp>
      <p:sp>
        <p:nvSpPr>
          <p:cNvPr id="24" name="TextBox 23"/>
          <p:cNvSpPr txBox="1"/>
          <p:nvPr/>
        </p:nvSpPr>
        <p:spPr>
          <a:xfrm>
            <a:off x="990600" y="1809750"/>
            <a:ext cx="990600"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STEP-1</a:t>
            </a:r>
            <a:endParaRPr lang="ko-KR" altLang="en-US" b="1" dirty="0">
              <a:solidFill>
                <a:schemeClr val="tx1">
                  <a:lumMod val="75000"/>
                  <a:lumOff val="25000"/>
                </a:schemeClr>
              </a:solidFill>
              <a:latin typeface="Tw Cen MT" pitchFamily="34" charset="0"/>
              <a:cs typeface="Arial" pitchFamily="34" charset="0"/>
            </a:endParaRPr>
          </a:p>
        </p:txBody>
      </p:sp>
      <p:sp>
        <p:nvSpPr>
          <p:cNvPr id="26" name="TextBox 25"/>
          <p:cNvSpPr txBox="1"/>
          <p:nvPr/>
        </p:nvSpPr>
        <p:spPr>
          <a:xfrm>
            <a:off x="609601" y="3486151"/>
            <a:ext cx="1505350" cy="923330"/>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Pick a price product development</a:t>
            </a:r>
            <a:endParaRPr lang="ko-KR" altLang="en-US" b="1" dirty="0">
              <a:solidFill>
                <a:schemeClr val="tx1">
                  <a:lumMod val="75000"/>
                  <a:lumOff val="25000"/>
                </a:schemeClr>
              </a:solidFill>
              <a:latin typeface="Tw Cen MT" pitchFamily="34" charset="0"/>
              <a:cs typeface="Arial" pitchFamily="34" charset="0"/>
            </a:endParaRPr>
          </a:p>
        </p:txBody>
      </p:sp>
      <p:grpSp>
        <p:nvGrpSpPr>
          <p:cNvPr id="28" name="Group 27"/>
          <p:cNvGrpSpPr/>
          <p:nvPr/>
        </p:nvGrpSpPr>
        <p:grpSpPr>
          <a:xfrm>
            <a:off x="2209801" y="3486150"/>
            <a:ext cx="1474922" cy="646331"/>
            <a:chOff x="697759" y="3381043"/>
            <a:chExt cx="2165539" cy="646331"/>
          </a:xfrm>
        </p:grpSpPr>
        <p:sp>
          <p:nvSpPr>
            <p:cNvPr id="29" name="TextBox 28"/>
            <p:cNvSpPr txBox="1"/>
            <p:nvPr/>
          </p:nvSpPr>
          <p:spPr>
            <a:xfrm>
              <a:off x="803640" y="3579862"/>
              <a:ext cx="2059657" cy="276999"/>
            </a:xfrm>
            <a:prstGeom prst="rect">
              <a:avLst/>
            </a:prstGeom>
            <a:noFill/>
          </p:spPr>
          <p:txBody>
            <a:bodyPr wrap="square" rtlCol="0" anchor="ctr">
              <a:spAutoFit/>
            </a:bodyPr>
            <a:lstStyle/>
            <a:p>
              <a:pPr algn="ct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697759" y="3381043"/>
              <a:ext cx="2165539"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Choose a manufacturer</a:t>
              </a:r>
              <a:endParaRPr lang="ko-KR" altLang="en-US" b="1" dirty="0">
                <a:solidFill>
                  <a:schemeClr val="tx1">
                    <a:lumMod val="75000"/>
                    <a:lumOff val="25000"/>
                  </a:schemeClr>
                </a:solidFill>
                <a:latin typeface="Tw Cen MT" pitchFamily="34" charset="0"/>
                <a:cs typeface="Arial" pitchFamily="34" charset="0"/>
              </a:endParaRPr>
            </a:p>
          </p:txBody>
        </p:sp>
      </p:grpSp>
      <p:grpSp>
        <p:nvGrpSpPr>
          <p:cNvPr id="31" name="Group 30"/>
          <p:cNvGrpSpPr/>
          <p:nvPr/>
        </p:nvGrpSpPr>
        <p:grpSpPr>
          <a:xfrm>
            <a:off x="3851687" y="3467942"/>
            <a:ext cx="1402807" cy="646331"/>
            <a:chOff x="803640" y="3362835"/>
            <a:chExt cx="2059657" cy="646331"/>
          </a:xfrm>
        </p:grpSpPr>
        <p:sp>
          <p:nvSpPr>
            <p:cNvPr id="32" name="TextBox 31"/>
            <p:cNvSpPr txBox="1"/>
            <p:nvPr/>
          </p:nvSpPr>
          <p:spPr>
            <a:xfrm>
              <a:off x="803640" y="3579862"/>
              <a:ext cx="2059657" cy="276999"/>
            </a:xfrm>
            <a:prstGeom prst="rect">
              <a:avLst/>
            </a:prstGeom>
            <a:noFill/>
          </p:spPr>
          <p:txBody>
            <a:bodyPr wrap="square" rtlCol="0" anchor="ctr">
              <a:spAutoFit/>
            </a:bodyPr>
            <a:lstStyle/>
            <a:p>
              <a:pPr algn="ct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803640" y="3362835"/>
              <a:ext cx="2059657"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Design the product</a:t>
              </a:r>
              <a:endParaRPr lang="ko-KR" altLang="en-US" b="1" dirty="0">
                <a:solidFill>
                  <a:schemeClr val="tx1">
                    <a:lumMod val="75000"/>
                    <a:lumOff val="25000"/>
                  </a:schemeClr>
                </a:solidFill>
                <a:latin typeface="Tw Cen MT" pitchFamily="34" charset="0"/>
                <a:cs typeface="Arial" pitchFamily="34" charset="0"/>
              </a:endParaRPr>
            </a:p>
          </p:txBody>
        </p:sp>
      </p:grpSp>
      <p:grpSp>
        <p:nvGrpSpPr>
          <p:cNvPr id="34" name="Group 33"/>
          <p:cNvGrpSpPr/>
          <p:nvPr/>
        </p:nvGrpSpPr>
        <p:grpSpPr>
          <a:xfrm>
            <a:off x="5421458" y="3467942"/>
            <a:ext cx="1402807" cy="646331"/>
            <a:chOff x="803640" y="3362835"/>
            <a:chExt cx="2059657" cy="646331"/>
          </a:xfrm>
        </p:grpSpPr>
        <p:sp>
          <p:nvSpPr>
            <p:cNvPr id="35" name="TextBox 34"/>
            <p:cNvSpPr txBox="1"/>
            <p:nvPr/>
          </p:nvSpPr>
          <p:spPr>
            <a:xfrm>
              <a:off x="803640" y="3579862"/>
              <a:ext cx="2059657" cy="276999"/>
            </a:xfrm>
            <a:prstGeom prst="rect">
              <a:avLst/>
            </a:prstGeom>
            <a:noFill/>
          </p:spPr>
          <p:txBody>
            <a:bodyPr wrap="square" rtlCol="0" anchor="ctr">
              <a:spAutoFit/>
            </a:bodyPr>
            <a:lstStyle/>
            <a:p>
              <a:pPr algn="ct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803640" y="3362835"/>
              <a:ext cx="2059657" cy="646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Ship the product</a:t>
              </a:r>
              <a:endParaRPr lang="ko-KR" altLang="en-US" b="1" dirty="0">
                <a:solidFill>
                  <a:schemeClr val="tx1">
                    <a:lumMod val="75000"/>
                    <a:lumOff val="25000"/>
                  </a:schemeClr>
                </a:solidFill>
                <a:latin typeface="Tw Cen MT" pitchFamily="34" charset="0"/>
                <a:cs typeface="Arial" pitchFamily="34" charset="0"/>
              </a:endParaRPr>
            </a:p>
          </p:txBody>
        </p:sp>
      </p:grpSp>
      <p:cxnSp>
        <p:nvCxnSpPr>
          <p:cNvPr id="37" name="Straight Connector 36">
            <a:extLst>
              <a:ext uri="{FF2B5EF4-FFF2-40B4-BE49-F238E27FC236}">
                <a16:creationId xmlns="" xmlns:a16="http://schemas.microsoft.com/office/drawing/2014/main" id="{1B8353AA-1A28-4FAD-AF44-130B899BAAE4}"/>
              </a:ext>
            </a:extLst>
          </p:cNvPr>
          <p:cNvCxnSpPr>
            <a:cxnSpLocks/>
          </p:cNvCxnSpPr>
          <p:nvPr/>
        </p:nvCxnSpPr>
        <p:spPr>
          <a:xfrm rot="5400000" flipH="1" flipV="1">
            <a:off x="1122400" y="31257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1B8353AA-1A28-4FAD-AF44-130B899BAAE4}"/>
              </a:ext>
            </a:extLst>
          </p:cNvPr>
          <p:cNvCxnSpPr>
            <a:cxnSpLocks/>
          </p:cNvCxnSpPr>
          <p:nvPr/>
        </p:nvCxnSpPr>
        <p:spPr>
          <a:xfrm rot="5400000" flipH="1" flipV="1">
            <a:off x="1198600" y="25923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1B8353AA-1A28-4FAD-AF44-130B899BAAE4}"/>
              </a:ext>
            </a:extLst>
          </p:cNvPr>
          <p:cNvCxnSpPr>
            <a:cxnSpLocks/>
          </p:cNvCxnSpPr>
          <p:nvPr/>
        </p:nvCxnSpPr>
        <p:spPr>
          <a:xfrm rot="5400000" flipH="1" flipV="1">
            <a:off x="2722600" y="25161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1B8353AA-1A28-4FAD-AF44-130B899BAAE4}"/>
              </a:ext>
            </a:extLst>
          </p:cNvPr>
          <p:cNvCxnSpPr>
            <a:cxnSpLocks/>
          </p:cNvCxnSpPr>
          <p:nvPr/>
        </p:nvCxnSpPr>
        <p:spPr>
          <a:xfrm rot="5400000" flipH="1" flipV="1">
            <a:off x="2722600" y="31257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1B8353AA-1A28-4FAD-AF44-130B899BAAE4}"/>
              </a:ext>
            </a:extLst>
          </p:cNvPr>
          <p:cNvCxnSpPr>
            <a:cxnSpLocks/>
          </p:cNvCxnSpPr>
          <p:nvPr/>
        </p:nvCxnSpPr>
        <p:spPr>
          <a:xfrm rot="5400000" flipH="1" flipV="1">
            <a:off x="4322800" y="25161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B8353AA-1A28-4FAD-AF44-130B899BAAE4}"/>
              </a:ext>
            </a:extLst>
          </p:cNvPr>
          <p:cNvCxnSpPr>
            <a:cxnSpLocks/>
          </p:cNvCxnSpPr>
          <p:nvPr/>
        </p:nvCxnSpPr>
        <p:spPr>
          <a:xfrm rot="5400000" flipH="1" flipV="1">
            <a:off x="5923000" y="25923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1B8353AA-1A28-4FAD-AF44-130B899BAAE4}"/>
              </a:ext>
            </a:extLst>
          </p:cNvPr>
          <p:cNvCxnSpPr>
            <a:cxnSpLocks/>
          </p:cNvCxnSpPr>
          <p:nvPr/>
        </p:nvCxnSpPr>
        <p:spPr>
          <a:xfrm rot="5400000" flipH="1" flipV="1">
            <a:off x="5846800" y="30495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1B8353AA-1A28-4FAD-AF44-130B899BAAE4}"/>
              </a:ext>
            </a:extLst>
          </p:cNvPr>
          <p:cNvCxnSpPr>
            <a:cxnSpLocks/>
          </p:cNvCxnSpPr>
          <p:nvPr/>
        </p:nvCxnSpPr>
        <p:spPr>
          <a:xfrm rot="5400000" flipH="1" flipV="1">
            <a:off x="4322800" y="3125750"/>
            <a:ext cx="499988" cy="158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62600" y="1809750"/>
            <a:ext cx="1113316" cy="369332"/>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latin typeface="Tw Cen MT" pitchFamily="34" charset="0"/>
                <a:cs typeface="Arial" pitchFamily="34" charset="0"/>
              </a:rPr>
              <a:t>STEP-4</a:t>
            </a:r>
            <a:endParaRPr lang="ko-KR" altLang="en-US" b="1" dirty="0">
              <a:solidFill>
                <a:schemeClr val="tx1">
                  <a:lumMod val="75000"/>
                  <a:lumOff val="25000"/>
                </a:schemeClr>
              </a:solidFill>
              <a:latin typeface="Tw Cen MT" pitchFamily="34" charset="0"/>
              <a:cs typeface="Arial" pitchFamily="34" charset="0"/>
            </a:endParaRPr>
          </a:p>
        </p:txBody>
      </p:sp>
      <p:grpSp>
        <p:nvGrpSpPr>
          <p:cNvPr id="48" name="Group 47">
            <a:extLst>
              <a:ext uri="{FF2B5EF4-FFF2-40B4-BE49-F238E27FC236}">
                <a16:creationId xmlns="" xmlns:a16="http://schemas.microsoft.com/office/drawing/2014/main" id="{C6E9A218-B141-4BD3-841A-BAB462C9175B}"/>
              </a:ext>
            </a:extLst>
          </p:cNvPr>
          <p:cNvGrpSpPr/>
          <p:nvPr/>
        </p:nvGrpSpPr>
        <p:grpSpPr>
          <a:xfrm flipH="1" flipV="1">
            <a:off x="7620000" y="3028950"/>
            <a:ext cx="842991" cy="505342"/>
            <a:chOff x="1811860" y="3261620"/>
            <a:chExt cx="842991" cy="505342"/>
          </a:xfrm>
        </p:grpSpPr>
        <p:cxnSp>
          <p:nvCxnSpPr>
            <p:cNvPr id="49" name="Straight Connector 48">
              <a:extLst>
                <a:ext uri="{FF2B5EF4-FFF2-40B4-BE49-F238E27FC236}">
                  <a16:creationId xmlns="" xmlns:a16="http://schemas.microsoft.com/office/drawing/2014/main" id="{F7309261-EAF4-4065-B34C-74D63998B1F8}"/>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6F2BC3B5-DB71-4C84-AF89-168445886399}"/>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23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500"/>
                                        <p:tgtEl>
                                          <p:spTgt spid="3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up)">
                                      <p:cBhvr>
                                        <p:cTn id="23" dur="500"/>
                                        <p:tgtEl>
                                          <p:spTgt spid="4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500"/>
                                        <p:tgtEl>
                                          <p:spTgt spid="45"/>
                                        </p:tgtEl>
                                      </p:cBhvr>
                                    </p:animEffect>
                                  </p:childTnLst>
                                </p:cTn>
                              </p:par>
                            </p:childTnLst>
                          </p:cTn>
                        </p:par>
                        <p:par>
                          <p:cTn id="36" fill="hold">
                            <p:stCondLst>
                              <p:cond delay="4000"/>
                            </p:stCondLst>
                            <p:childTnLst>
                              <p:par>
                                <p:cTn id="37" presetID="22" presetClass="entr" presetSubtype="8" fill="hold" nodeType="afterEffect">
                                  <p:stCondLst>
                                    <p:cond delay="1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1152</Words>
  <Application>Microsoft Office PowerPoint</Application>
  <PresentationFormat>On-screen Show (16:9)</PresentationFormat>
  <Paragraphs>159</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Dell</cp:lastModifiedBy>
  <cp:revision>105</cp:revision>
  <dcterms:created xsi:type="dcterms:W3CDTF">2016-12-05T23:26:54Z</dcterms:created>
  <dcterms:modified xsi:type="dcterms:W3CDTF">2020-12-06T18:24:19Z</dcterms:modified>
</cp:coreProperties>
</file>